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1146" r:id="rId2"/>
    <p:sldId id="1163" r:id="rId3"/>
    <p:sldId id="1149" r:id="rId4"/>
    <p:sldId id="1172" r:id="rId5"/>
    <p:sldId id="1147" r:id="rId6"/>
    <p:sldId id="1174" r:id="rId7"/>
    <p:sldId id="1175" r:id="rId8"/>
    <p:sldId id="1176" r:id="rId9"/>
    <p:sldId id="1177" r:id="rId10"/>
    <p:sldId id="1160" r:id="rId11"/>
    <p:sldId id="1142" r:id="rId12"/>
    <p:sldId id="1143" r:id="rId13"/>
    <p:sldId id="1178" r:id="rId14"/>
    <p:sldId id="1168" r:id="rId15"/>
    <p:sldId id="1183" r:id="rId16"/>
    <p:sldId id="1164" r:id="rId17"/>
    <p:sldId id="1186" r:id="rId18"/>
    <p:sldId id="1187" r:id="rId19"/>
    <p:sldId id="1185" r:id="rId20"/>
    <p:sldId id="1169" r:id="rId21"/>
    <p:sldId id="1170" r:id="rId22"/>
    <p:sldId id="1180" r:id="rId23"/>
    <p:sldId id="1179" r:id="rId24"/>
    <p:sldId id="1182" r:id="rId25"/>
    <p:sldId id="1184" r:id="rId26"/>
    <p:sldId id="1159" r:id="rId27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  <a:srgbClr val="FF0066"/>
    <a:srgbClr val="660066"/>
    <a:srgbClr val="003300"/>
    <a:srgbClr val="261300"/>
    <a:srgbClr val="B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5865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FBA421-B4B6-0046-B898-62C17E623D4D}" type="datetimeFigureOut">
              <a:rPr lang="es-ES_tradnl" smtClean="0"/>
              <a:t>26/07/2023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8A76EE-EB24-4C4C-903E-1C1784979ED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66500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49ef09f3e4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49ef09f3e4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7975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49ef09f3e4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49ef09f3e4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56690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49ef09f3e4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49ef09f3e4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45052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49ef09f3e4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49ef09f3e4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51047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49ef09f3e4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49ef09f3e4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69461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49ef09f3e4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49ef09f3e4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82157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49ef09f3e4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49ef09f3e4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3672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B758D2-FD85-9E23-2AEF-EB160219B3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8EC018D-F0E1-9691-5289-0BBEE24D65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4C0F82C-10BF-D537-0511-2E6AEB357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43D0E-CDC2-2B44-9B0C-D856F4BDEDB2}" type="datetimeFigureOut">
              <a:rPr lang="es-ES_tradnl" smtClean="0"/>
              <a:t>26/07/2023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7199D0-AE3E-12CD-C125-08E82FFB7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213458D-A972-DC1E-ED9E-4AED56BAE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64F5B-538E-CF41-80FA-C93DFF70FE9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44739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80EF83-BA1E-F053-2E5F-7570CBBEE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1137952-432D-A32F-3CEF-0DF8638C47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3C533D5-F1CA-B246-64BB-AD3C17DAE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43D0E-CDC2-2B44-9B0C-D856F4BDEDB2}" type="datetimeFigureOut">
              <a:rPr lang="es-ES_tradnl" smtClean="0"/>
              <a:t>26/07/2023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91BD0D-C60F-1015-D3B5-64C9C1251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04D86F6-9D3C-56ED-6864-27C334093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64F5B-538E-CF41-80FA-C93DFF70FE9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94468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9589EDE-B505-EF4B-5B2F-0924604010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1D5C949-575A-E7E7-F20B-710C94C9A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F340D57-2F19-79DF-F261-1ACBD3AAD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43D0E-CDC2-2B44-9B0C-D856F4BDEDB2}" type="datetimeFigureOut">
              <a:rPr lang="es-ES_tradnl" smtClean="0"/>
              <a:t>26/07/2023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A41F7CF-7C1D-6F19-9843-F70A6102E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CD273DC-9D01-DE24-F508-FD918B4E7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64F5B-538E-CF41-80FA-C93DFF70FE9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285534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998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AF4D3F-0123-49BE-9500-89BDF4027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A67D2DD-C86A-237E-58DF-1C6DC8DB1C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C140511-B6D3-7959-6367-821FB3958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43D0E-CDC2-2B44-9B0C-D856F4BDEDB2}" type="datetimeFigureOut">
              <a:rPr lang="es-ES_tradnl" smtClean="0"/>
              <a:t>26/07/2023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CAFB146-43F5-0864-6EFE-448AA7210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70AE97E-AD5A-C6B2-EECE-7D5027DA4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64F5B-538E-CF41-80FA-C93DFF70FE9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01047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5FD572-C4E3-EF96-921E-9FEC2DE39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C452C0D-79C3-34DE-14BC-CB159BA0D1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D8CF3F6-7F77-A794-62F2-8E196D986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43D0E-CDC2-2B44-9B0C-D856F4BDEDB2}" type="datetimeFigureOut">
              <a:rPr lang="es-ES_tradnl" smtClean="0"/>
              <a:t>26/07/2023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24F366A-030D-594A-B86E-A3BCF227C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7E35B5A-2DDD-7F8C-7D02-934445A6E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64F5B-538E-CF41-80FA-C93DFF70FE9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33499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F4AD80-3119-2DCE-946A-F31E655A7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6FEC331-F4D0-687C-1C49-296A224E53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8BED86A-26F7-0C48-AE59-4DC634ECD2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C8B80AF-0572-4955-F0D9-506A95C60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43D0E-CDC2-2B44-9B0C-D856F4BDEDB2}" type="datetimeFigureOut">
              <a:rPr lang="es-ES_tradnl" smtClean="0"/>
              <a:t>26/07/2023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6659F03-B665-75E0-5B6B-9FCFA244D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79DEE2F-7413-2B0E-8467-EFD8FA703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64F5B-538E-CF41-80FA-C93DFF70FE9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35388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29AAB4-9DB7-A46F-1CB8-2F5CC3E10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2609DD9-44F3-E3BF-08D4-6996449376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C42D172-1805-02FE-FF4F-5EBA1FC615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55CF2C6-B4E7-62B2-7723-02D77EACE4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AD1C1CF-CB45-71F2-868C-A9C9580D26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0AED50C-4BB8-8E66-9301-2F30EDAB0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43D0E-CDC2-2B44-9B0C-D856F4BDEDB2}" type="datetimeFigureOut">
              <a:rPr lang="es-ES_tradnl" smtClean="0"/>
              <a:t>26/07/2023</a:t>
            </a:fld>
            <a:endParaRPr lang="es-ES_tradn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1C9B81E-0F02-E066-1B19-00B632F9E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80BF965-7781-DCCD-87F3-BB97414EF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64F5B-538E-CF41-80FA-C93DFF70FE9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75125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97C95D-A89B-594B-39B4-6CD430EE3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31C9C4D-4508-53DE-6AA8-EE0ABAD83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43D0E-CDC2-2B44-9B0C-D856F4BDEDB2}" type="datetimeFigureOut">
              <a:rPr lang="es-ES_tradnl" smtClean="0"/>
              <a:t>26/07/2023</a:t>
            </a:fld>
            <a:endParaRPr lang="es-ES_tradn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0C2BCCC-F848-900B-EEB2-241C3CE2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E7B5D77-7B85-4C6E-8AA9-7CF13ADFD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64F5B-538E-CF41-80FA-C93DFF70FE9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94960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C11CD69-9CB8-560A-9C6D-384BF9E05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43D0E-CDC2-2B44-9B0C-D856F4BDEDB2}" type="datetimeFigureOut">
              <a:rPr lang="es-ES_tradnl" smtClean="0"/>
              <a:t>26/07/2023</a:t>
            </a:fld>
            <a:endParaRPr lang="es-ES_tradn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301E85D-C7A0-57C6-E2B4-04F87564A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622BB31-67B3-4587-7581-A03C84239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64F5B-538E-CF41-80FA-C93DFF70FE9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72814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EF92B9-6F06-86C9-22EF-DD96E367D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B6760BC-C3B8-D18E-E14E-A4221B6B2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BCAA5AD-D13D-BF13-A3CA-B2F329D5A7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C9C19E5-7509-71C9-2132-D69B1F417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43D0E-CDC2-2B44-9B0C-D856F4BDEDB2}" type="datetimeFigureOut">
              <a:rPr lang="es-ES_tradnl" smtClean="0"/>
              <a:t>26/07/2023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35E1A50-761E-D703-6515-DCB38B2FA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5F05419-B953-AF85-9055-CFD9A4050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64F5B-538E-CF41-80FA-C93DFF70FE9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04362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1CF6D3-79F9-484F-0172-D09CDD8B6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66E04B3-0DA6-784A-AD6D-BD05B33508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1915AAA-0583-86EB-20E3-A72208A2D8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0E67390-DC64-F8FF-0C17-5E62A1AB5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43D0E-CDC2-2B44-9B0C-D856F4BDEDB2}" type="datetimeFigureOut">
              <a:rPr lang="es-ES_tradnl" smtClean="0"/>
              <a:t>26/07/2023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716B4A1-A9D4-418F-7D2C-291B12A9A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A01D263-B4E2-339E-BC5C-CB8F2FB72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64F5B-538E-CF41-80FA-C93DFF70FE9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4788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B1B13BD-8B56-8CA2-995E-3ABE02DAD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28062A0-1D7E-6C4E-0200-8E8E4647E5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FF91031-786B-0F07-51A1-1C6D965D31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B43D0E-CDC2-2B44-9B0C-D856F4BDEDB2}" type="datetimeFigureOut">
              <a:rPr lang="es-ES_tradnl" smtClean="0"/>
              <a:t>26/07/2023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9E5155A-5F69-1F77-889E-1E2C723DC4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8581968-F0FB-9E45-30F6-08F9A62DDA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64F5B-538E-CF41-80FA-C93DFF70FE9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11335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5278"/>
            <a:ext cx="12236939" cy="6883278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2128528" y="6383439"/>
            <a:ext cx="20977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>
                <a:latin typeface="Leelawadee" panose="020B0502040204020203" pitchFamily="34" charset="-34"/>
                <a:cs typeface="Leelawadee" panose="020B0502040204020203" pitchFamily="34" charset="-34"/>
              </a:rPr>
              <a:t>Junio 2023</a:t>
            </a:r>
            <a:endParaRPr lang="en-US" sz="14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30" b="36609"/>
          <a:stretch/>
        </p:blipFill>
        <p:spPr>
          <a:xfrm>
            <a:off x="1846267" y="5890387"/>
            <a:ext cx="2662318" cy="634047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3361896" y="324472"/>
            <a:ext cx="9312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dirty="0">
                <a:latin typeface="Arial Black" panose="020B0A04020102020204" pitchFamily="34" charset="0"/>
                <a:cs typeface="Leelawadee" panose="020B0502040204020203" pitchFamily="34" charset="-34"/>
              </a:rPr>
              <a:t>ANÁLISIS DEL PROYECTO DE  </a:t>
            </a:r>
            <a:endParaRPr lang="en-US" sz="4000" dirty="0">
              <a:latin typeface="Arial Black" panose="020B0A04020102020204" pitchFamily="34" charset="0"/>
              <a:cs typeface="Leelawadee" panose="020B0502040204020203" pitchFamily="34" charset="-34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6073058" y="924942"/>
            <a:ext cx="6151600" cy="64633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uadroTexto 16"/>
          <p:cNvSpPr txBox="1"/>
          <p:nvPr/>
        </p:nvSpPr>
        <p:spPr>
          <a:xfrm>
            <a:off x="6253080" y="924941"/>
            <a:ext cx="5945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dirty="0">
                <a:solidFill>
                  <a:schemeClr val="bg1"/>
                </a:solidFill>
                <a:latin typeface="Arial Black" panose="020B0A04020102020204" pitchFamily="34" charset="0"/>
                <a:cs typeface="Leelawadee" panose="020B0502040204020203" pitchFamily="34" charset="-34"/>
              </a:rPr>
              <a:t>REFORMA A LA SALUD </a:t>
            </a:r>
            <a:endParaRPr lang="en-US" sz="3600" dirty="0">
              <a:solidFill>
                <a:schemeClr val="bg1"/>
              </a:solidFill>
              <a:latin typeface="Arial Black" panose="020B0A04020102020204" pitchFamily="34" charset="0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60866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4"/>
          <a:stretch/>
        </p:blipFill>
        <p:spPr>
          <a:xfrm>
            <a:off x="0" y="-34414"/>
            <a:ext cx="12192000" cy="6892414"/>
          </a:xfrm>
          <a:prstGeom prst="rect">
            <a:avLst/>
          </a:prstGeom>
        </p:spPr>
      </p:pic>
      <p:sp>
        <p:nvSpPr>
          <p:cNvPr id="17" name="CuadroTexto 16"/>
          <p:cNvSpPr txBox="1"/>
          <p:nvPr/>
        </p:nvSpPr>
        <p:spPr>
          <a:xfrm>
            <a:off x="3275461" y="2414249"/>
            <a:ext cx="5419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72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ANÁLISIS</a:t>
            </a:r>
            <a:endParaRPr lang="en-US" sz="7200" b="1" spc="300" dirty="0">
              <a:solidFill>
                <a:schemeClr val="tx1">
                  <a:lumMod val="85000"/>
                  <a:lumOff val="15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30" b="36609"/>
          <a:stretch/>
        </p:blipFill>
        <p:spPr>
          <a:xfrm>
            <a:off x="5294019" y="6144847"/>
            <a:ext cx="2235875" cy="532487"/>
          </a:xfrm>
          <a:prstGeom prst="rect">
            <a:avLst/>
          </a:prstGeom>
        </p:spPr>
      </p:pic>
      <p:cxnSp>
        <p:nvCxnSpPr>
          <p:cNvPr id="7" name="Conector recto 6"/>
          <p:cNvCxnSpPr/>
          <p:nvPr/>
        </p:nvCxnSpPr>
        <p:spPr>
          <a:xfrm>
            <a:off x="1528549" y="-34414"/>
            <a:ext cx="0" cy="2968683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/>
          <p:cNvCxnSpPr/>
          <p:nvPr/>
        </p:nvCxnSpPr>
        <p:spPr>
          <a:xfrm flipH="1">
            <a:off x="1528549" y="2934269"/>
            <a:ext cx="167227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/>
        </p:nvCxnSpPr>
        <p:spPr>
          <a:xfrm>
            <a:off x="10658901" y="3052941"/>
            <a:ext cx="0" cy="112327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/>
        </p:nvCxnSpPr>
        <p:spPr>
          <a:xfrm flipH="1">
            <a:off x="3916907" y="4176215"/>
            <a:ext cx="674199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H="1" flipV="1">
            <a:off x="8695058" y="3052941"/>
            <a:ext cx="1963843" cy="227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/>
          <p:cNvCxnSpPr/>
          <p:nvPr/>
        </p:nvCxnSpPr>
        <p:spPr>
          <a:xfrm>
            <a:off x="3916907" y="3614578"/>
            <a:ext cx="0" cy="561833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/>
          <p:cNvSpPr txBox="1"/>
          <p:nvPr/>
        </p:nvSpPr>
        <p:spPr>
          <a:xfrm>
            <a:off x="3916907" y="3391804"/>
            <a:ext cx="4154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Proyecto de Ley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560511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114" y="397189"/>
            <a:ext cx="4791362" cy="607230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6E28A4E-6F2F-56A2-8000-E3FB536A0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4709" y="-136306"/>
            <a:ext cx="7162800" cy="879676"/>
          </a:xfrm>
        </p:spPr>
        <p:txBody>
          <a:bodyPr>
            <a:normAutofit/>
          </a:bodyPr>
          <a:lstStyle/>
          <a:p>
            <a:pPr algn="ctr"/>
            <a:r>
              <a:rPr lang="es-ES_tradnl" sz="2800" spc="200"/>
              <a:t>SISTEMA DE SALUD ACTUAL </a:t>
            </a:r>
            <a:endParaRPr lang="es-ES_tradnl" sz="2800" spc="200" dirty="0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86E28A4E-6F2F-56A2-8000-E3FB536A0543}"/>
              </a:ext>
            </a:extLst>
          </p:cNvPr>
          <p:cNvSpPr txBox="1">
            <a:spLocks/>
          </p:cNvSpPr>
          <p:nvPr/>
        </p:nvSpPr>
        <p:spPr>
          <a:xfrm>
            <a:off x="352697" y="5052645"/>
            <a:ext cx="2988686" cy="14168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1200" b="1"/>
              <a:t>EAPB: </a:t>
            </a:r>
            <a:r>
              <a:rPr lang="es-ES_tradnl" sz="1200"/>
              <a:t>Empresas Administradoras de Planes de Beneficios (EPS, Cajas, etc)</a:t>
            </a:r>
          </a:p>
          <a:p>
            <a:endParaRPr lang="es-ES_tradnl" sz="1200"/>
          </a:p>
          <a:p>
            <a:r>
              <a:rPr lang="es-ES_tradnl" sz="1200" b="1"/>
              <a:t>RIPS: </a:t>
            </a:r>
            <a:r>
              <a:rPr lang="es-ES_tradnl" sz="1200"/>
              <a:t>Redes integrales de prestación de servicios de salud</a:t>
            </a:r>
          </a:p>
          <a:p>
            <a:r>
              <a:rPr lang="es-ES_tradnl" sz="1200"/>
              <a:t> </a:t>
            </a:r>
          </a:p>
          <a:p>
            <a:r>
              <a:rPr lang="es-ES_tradnl" sz="1200" b="1"/>
              <a:t>ETS</a:t>
            </a:r>
            <a:r>
              <a:rPr lang="es-ES_tradnl" sz="1200"/>
              <a:t>: Entidades Territoriales de Salud </a:t>
            </a:r>
            <a:endParaRPr lang="es-ES_tradnl" sz="1200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86E28A4E-6F2F-56A2-8000-E3FB536A0543}"/>
              </a:ext>
            </a:extLst>
          </p:cNvPr>
          <p:cNvSpPr txBox="1">
            <a:spLocks/>
          </p:cNvSpPr>
          <p:nvPr/>
        </p:nvSpPr>
        <p:spPr>
          <a:xfrm>
            <a:off x="4060134" y="346640"/>
            <a:ext cx="3592286" cy="5138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sz="2400" dirty="0">
                <a:solidFill>
                  <a:schemeClr val="bg2">
                    <a:lumMod val="25000"/>
                  </a:schemeClr>
                </a:solidFill>
              </a:rPr>
              <a:t>Esquema Resumido</a:t>
            </a:r>
          </a:p>
        </p:txBody>
      </p:sp>
      <p:cxnSp>
        <p:nvCxnSpPr>
          <p:cNvPr id="9" name="Conector recto 8"/>
          <p:cNvCxnSpPr/>
          <p:nvPr/>
        </p:nvCxnSpPr>
        <p:spPr>
          <a:xfrm>
            <a:off x="352697" y="4745194"/>
            <a:ext cx="11534503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/>
        </p:nvCxnSpPr>
        <p:spPr>
          <a:xfrm>
            <a:off x="367113" y="1370622"/>
            <a:ext cx="11534503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ítulo 1">
            <a:extLst>
              <a:ext uri="{FF2B5EF4-FFF2-40B4-BE49-F238E27FC236}">
                <a16:creationId xmlns:a16="http://schemas.microsoft.com/office/drawing/2014/main" id="{86E28A4E-6F2F-56A2-8000-E3FB536A0543}"/>
              </a:ext>
            </a:extLst>
          </p:cNvPr>
          <p:cNvSpPr txBox="1">
            <a:spLocks/>
          </p:cNvSpPr>
          <p:nvPr/>
        </p:nvSpPr>
        <p:spPr>
          <a:xfrm>
            <a:off x="367113" y="936045"/>
            <a:ext cx="1068977" cy="476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1400" b="1"/>
              <a:t>Nivel Macro </a:t>
            </a:r>
            <a:endParaRPr lang="es-ES_tradnl" sz="1400" dirty="0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86E28A4E-6F2F-56A2-8000-E3FB536A0543}"/>
              </a:ext>
            </a:extLst>
          </p:cNvPr>
          <p:cNvSpPr txBox="1">
            <a:spLocks/>
          </p:cNvSpPr>
          <p:nvPr/>
        </p:nvSpPr>
        <p:spPr>
          <a:xfrm>
            <a:off x="367113" y="2861783"/>
            <a:ext cx="1068977" cy="476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1400" b="1"/>
              <a:t>Nivel Meso </a:t>
            </a:r>
            <a:endParaRPr lang="es-ES_tradnl" sz="1400" dirty="0"/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86E28A4E-6F2F-56A2-8000-E3FB536A0543}"/>
              </a:ext>
            </a:extLst>
          </p:cNvPr>
          <p:cNvSpPr txBox="1">
            <a:spLocks/>
          </p:cNvSpPr>
          <p:nvPr/>
        </p:nvSpPr>
        <p:spPr>
          <a:xfrm>
            <a:off x="352697" y="4745194"/>
            <a:ext cx="1068977" cy="476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1400" b="1"/>
              <a:t>Nivel Micro </a:t>
            </a:r>
            <a:endParaRPr lang="es-ES_tradnl" sz="1400" dirty="0"/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86E28A4E-6F2F-56A2-8000-E3FB536A0543}"/>
              </a:ext>
            </a:extLst>
          </p:cNvPr>
          <p:cNvSpPr txBox="1">
            <a:spLocks/>
          </p:cNvSpPr>
          <p:nvPr/>
        </p:nvSpPr>
        <p:spPr>
          <a:xfrm>
            <a:off x="9305493" y="655801"/>
            <a:ext cx="1810998" cy="4758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1100"/>
              <a:t>Dirección del Sistema de Salud, análisis y proyección a largo plazo.</a:t>
            </a:r>
            <a:endParaRPr lang="es-ES_tradnl" sz="1100" dirty="0"/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86E28A4E-6F2F-56A2-8000-E3FB536A0543}"/>
              </a:ext>
            </a:extLst>
          </p:cNvPr>
          <p:cNvSpPr txBox="1">
            <a:spLocks/>
          </p:cNvSpPr>
          <p:nvPr/>
        </p:nvSpPr>
        <p:spPr>
          <a:xfrm>
            <a:off x="9305493" y="2469234"/>
            <a:ext cx="1810998" cy="12601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1100"/>
              <a:t>Organización de la red, caracterización poblacional, establecimiento de programas y cohortes de riesgo, monitoreo, conducción del paciente a lo largo de la cadena de valor, representación del usuario. </a:t>
            </a:r>
            <a:endParaRPr lang="es-ES_tradnl" sz="1100" dirty="0"/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86E28A4E-6F2F-56A2-8000-E3FB536A0543}"/>
              </a:ext>
            </a:extLst>
          </p:cNvPr>
          <p:cNvSpPr txBox="1">
            <a:spLocks/>
          </p:cNvSpPr>
          <p:nvPr/>
        </p:nvSpPr>
        <p:spPr>
          <a:xfrm>
            <a:off x="9305493" y="4983647"/>
            <a:ext cx="1810998" cy="12601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1100"/>
              <a:t>Gestión clínica, logística. </a:t>
            </a:r>
            <a:endParaRPr lang="es-ES_tradnl" sz="1100" dirty="0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30" b="36609"/>
          <a:stretch/>
        </p:blipFill>
        <p:spPr>
          <a:xfrm>
            <a:off x="9836038" y="6553052"/>
            <a:ext cx="1280453" cy="304948"/>
          </a:xfrm>
          <a:prstGeom prst="rect">
            <a:avLst/>
          </a:prstGeom>
        </p:spPr>
      </p:pic>
      <p:sp>
        <p:nvSpPr>
          <p:cNvPr id="19" name="CuadroTexto 18"/>
          <p:cNvSpPr txBox="1"/>
          <p:nvPr/>
        </p:nvSpPr>
        <p:spPr>
          <a:xfrm>
            <a:off x="1199022" y="6503297"/>
            <a:ext cx="92297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dirty="0"/>
              <a:t>Fuente: Elaboración propia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604574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ángulo 53"/>
          <p:cNvSpPr/>
          <p:nvPr/>
        </p:nvSpPr>
        <p:spPr>
          <a:xfrm>
            <a:off x="8436166" y="2022288"/>
            <a:ext cx="2194560" cy="6952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Conector recto de flecha 44"/>
          <p:cNvCxnSpPr/>
          <p:nvPr/>
        </p:nvCxnSpPr>
        <p:spPr>
          <a:xfrm flipH="1">
            <a:off x="7284176" y="1558634"/>
            <a:ext cx="9238" cy="5226139"/>
          </a:xfrm>
          <a:prstGeom prst="straightConnector1">
            <a:avLst/>
          </a:prstGeom>
          <a:ln w="492125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de flecha 40"/>
          <p:cNvCxnSpPr/>
          <p:nvPr/>
        </p:nvCxnSpPr>
        <p:spPr>
          <a:xfrm flipH="1">
            <a:off x="4093300" y="1550344"/>
            <a:ext cx="9238" cy="5226139"/>
          </a:xfrm>
          <a:prstGeom prst="straightConnector1">
            <a:avLst/>
          </a:prstGeom>
          <a:ln w="492125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:a16="http://schemas.microsoft.com/office/drawing/2014/main" id="{86E28A4E-6F2F-56A2-8000-E3FB536A0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636" y="-103687"/>
            <a:ext cx="9752912" cy="879676"/>
          </a:xfrm>
        </p:spPr>
        <p:txBody>
          <a:bodyPr>
            <a:normAutofit/>
          </a:bodyPr>
          <a:lstStyle/>
          <a:p>
            <a:pPr algn="ctr"/>
            <a:r>
              <a:rPr lang="es-ES_tradnl" sz="2800" spc="200" dirty="0"/>
              <a:t>SISTEMA DE SALUD PROPUESTO PROTECTO ORIGINAL  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86E28A4E-6F2F-56A2-8000-E3FB536A0543}"/>
              </a:ext>
            </a:extLst>
          </p:cNvPr>
          <p:cNvSpPr txBox="1">
            <a:spLocks/>
          </p:cNvSpPr>
          <p:nvPr/>
        </p:nvSpPr>
        <p:spPr>
          <a:xfrm>
            <a:off x="4060134" y="346640"/>
            <a:ext cx="3592286" cy="5138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sz="2400" dirty="0">
                <a:solidFill>
                  <a:schemeClr val="bg2">
                    <a:lumMod val="50000"/>
                  </a:schemeClr>
                </a:solidFill>
              </a:rPr>
              <a:t>Última versión – Enmienda </a:t>
            </a:r>
          </a:p>
        </p:txBody>
      </p:sp>
      <p:cxnSp>
        <p:nvCxnSpPr>
          <p:cNvPr id="9" name="Conector recto 8"/>
          <p:cNvCxnSpPr/>
          <p:nvPr/>
        </p:nvCxnSpPr>
        <p:spPr>
          <a:xfrm>
            <a:off x="346357" y="5160514"/>
            <a:ext cx="11534503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/>
        </p:nvCxnSpPr>
        <p:spPr>
          <a:xfrm>
            <a:off x="367113" y="1759131"/>
            <a:ext cx="11534503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ítulo 1">
            <a:extLst>
              <a:ext uri="{FF2B5EF4-FFF2-40B4-BE49-F238E27FC236}">
                <a16:creationId xmlns:a16="http://schemas.microsoft.com/office/drawing/2014/main" id="{86E28A4E-6F2F-56A2-8000-E3FB536A0543}"/>
              </a:ext>
            </a:extLst>
          </p:cNvPr>
          <p:cNvSpPr txBox="1">
            <a:spLocks/>
          </p:cNvSpPr>
          <p:nvPr/>
        </p:nvSpPr>
        <p:spPr>
          <a:xfrm>
            <a:off x="367113" y="838931"/>
            <a:ext cx="1068977" cy="476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1400" b="1" dirty="0"/>
              <a:t>Nivel Macro </a:t>
            </a:r>
            <a:endParaRPr lang="es-ES_tradnl" sz="1400" dirty="0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86E28A4E-6F2F-56A2-8000-E3FB536A0543}"/>
              </a:ext>
            </a:extLst>
          </p:cNvPr>
          <p:cNvSpPr txBox="1">
            <a:spLocks/>
          </p:cNvSpPr>
          <p:nvPr/>
        </p:nvSpPr>
        <p:spPr>
          <a:xfrm>
            <a:off x="367113" y="1733580"/>
            <a:ext cx="1068977" cy="476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1400" b="1" dirty="0"/>
              <a:t>Nivel Meso </a:t>
            </a:r>
            <a:endParaRPr lang="es-ES_tradnl" sz="1400" dirty="0"/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86E28A4E-6F2F-56A2-8000-E3FB536A0543}"/>
              </a:ext>
            </a:extLst>
          </p:cNvPr>
          <p:cNvSpPr txBox="1">
            <a:spLocks/>
          </p:cNvSpPr>
          <p:nvPr/>
        </p:nvSpPr>
        <p:spPr>
          <a:xfrm>
            <a:off x="182880" y="6393900"/>
            <a:ext cx="1068977" cy="476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1400" b="1" dirty="0"/>
              <a:t>Nivel Micro </a:t>
            </a:r>
            <a:endParaRPr lang="es-ES_tradnl" sz="1400" dirty="0"/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86E28A4E-6F2F-56A2-8000-E3FB536A0543}"/>
              </a:ext>
            </a:extLst>
          </p:cNvPr>
          <p:cNvSpPr txBox="1">
            <a:spLocks/>
          </p:cNvSpPr>
          <p:nvPr/>
        </p:nvSpPr>
        <p:spPr>
          <a:xfrm>
            <a:off x="6012177" y="1351970"/>
            <a:ext cx="3484520" cy="4758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1100" dirty="0"/>
              <a:t>Apoyo como órgano asesor, que puede ejercer alta presión sobre toma de decisiones. </a:t>
            </a: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86E28A4E-6F2F-56A2-8000-E3FB536A0543}"/>
              </a:ext>
            </a:extLst>
          </p:cNvPr>
          <p:cNvSpPr txBox="1">
            <a:spLocks/>
          </p:cNvSpPr>
          <p:nvPr/>
        </p:nvSpPr>
        <p:spPr>
          <a:xfrm>
            <a:off x="4321372" y="3526745"/>
            <a:ext cx="3947049" cy="399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1100" dirty="0"/>
              <a:t>¿Ordenación del gasto mediana y alta complejidad?</a:t>
            </a: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86E28A4E-6F2F-56A2-8000-E3FB536A0543}"/>
              </a:ext>
            </a:extLst>
          </p:cNvPr>
          <p:cNvSpPr txBox="1">
            <a:spLocks/>
          </p:cNvSpPr>
          <p:nvPr/>
        </p:nvSpPr>
        <p:spPr>
          <a:xfrm>
            <a:off x="10090618" y="6105378"/>
            <a:ext cx="1810998" cy="5269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1100" dirty="0"/>
              <a:t>Gestión clínica, logística. </a:t>
            </a:r>
          </a:p>
        </p:txBody>
      </p:sp>
      <p:sp>
        <p:nvSpPr>
          <p:cNvPr id="3" name="Rectángulo 2"/>
          <p:cNvSpPr/>
          <p:nvPr/>
        </p:nvSpPr>
        <p:spPr>
          <a:xfrm>
            <a:off x="3341383" y="986013"/>
            <a:ext cx="2194560" cy="3344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uadroTexto 3"/>
          <p:cNvSpPr txBox="1"/>
          <p:nvPr/>
        </p:nvSpPr>
        <p:spPr>
          <a:xfrm>
            <a:off x="3482607" y="970941"/>
            <a:ext cx="2110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>
                <a:solidFill>
                  <a:schemeClr val="bg1"/>
                </a:solidFill>
              </a:rPr>
              <a:t>Ministerio de Salud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6087875" y="981408"/>
            <a:ext cx="2194560" cy="3344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uadroTexto 17"/>
          <p:cNvSpPr txBox="1"/>
          <p:nvPr/>
        </p:nvSpPr>
        <p:spPr>
          <a:xfrm>
            <a:off x="6229099" y="966336"/>
            <a:ext cx="2110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bg1"/>
                </a:solidFill>
              </a:rPr>
              <a:t>Consejo </a:t>
            </a:r>
            <a:r>
              <a:rPr lang="es-MX" dirty="0" err="1">
                <a:solidFill>
                  <a:schemeClr val="bg1"/>
                </a:solidFill>
              </a:rPr>
              <a:t>Nac</a:t>
            </a:r>
            <a:r>
              <a:rPr lang="es-MX" dirty="0">
                <a:solidFill>
                  <a:schemeClr val="bg1"/>
                </a:solidFill>
              </a:rPr>
              <a:t>. Salud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4060133" y="1916259"/>
            <a:ext cx="3781921" cy="9423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uadroTexto 20"/>
          <p:cNvSpPr txBox="1"/>
          <p:nvPr/>
        </p:nvSpPr>
        <p:spPr>
          <a:xfrm>
            <a:off x="5204406" y="1961286"/>
            <a:ext cx="1493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>
                <a:solidFill>
                  <a:schemeClr val="bg1"/>
                </a:solidFill>
              </a:rPr>
              <a:t>ADRES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4293705" y="2360730"/>
            <a:ext cx="3385352" cy="40945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uadroTexto 22"/>
          <p:cNvSpPr txBox="1"/>
          <p:nvPr/>
        </p:nvSpPr>
        <p:spPr>
          <a:xfrm>
            <a:off x="4336348" y="2369916"/>
            <a:ext cx="3229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/>
              <a:t>Fondo Único Público de Salud</a:t>
            </a:r>
            <a:endParaRPr lang="en-US"/>
          </a:p>
        </p:txBody>
      </p:sp>
      <p:sp>
        <p:nvSpPr>
          <p:cNvPr id="30" name="Rectángulo 29"/>
          <p:cNvSpPr/>
          <p:nvPr/>
        </p:nvSpPr>
        <p:spPr>
          <a:xfrm>
            <a:off x="388663" y="4124601"/>
            <a:ext cx="2996055" cy="6269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uadroTexto 30"/>
          <p:cNvSpPr txBox="1"/>
          <p:nvPr/>
        </p:nvSpPr>
        <p:spPr>
          <a:xfrm>
            <a:off x="347185" y="4144327"/>
            <a:ext cx="3009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dirty="0">
                <a:solidFill>
                  <a:schemeClr val="bg1"/>
                </a:solidFill>
              </a:rPr>
              <a:t>Unidades Zonales de Planeación y Evaluación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2" name="Rectángulo 31"/>
          <p:cNvSpPr/>
          <p:nvPr/>
        </p:nvSpPr>
        <p:spPr>
          <a:xfrm>
            <a:off x="4605045" y="4123628"/>
            <a:ext cx="2621356" cy="635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uadroTexto 32"/>
          <p:cNvSpPr txBox="1"/>
          <p:nvPr/>
        </p:nvSpPr>
        <p:spPr>
          <a:xfrm>
            <a:off x="4726174" y="4163413"/>
            <a:ext cx="2394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dirty="0">
                <a:solidFill>
                  <a:schemeClr val="bg1"/>
                </a:solidFill>
              </a:rPr>
              <a:t>Consejos de Planeación y Evaluación de las RIISS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6" name="Título 1">
            <a:extLst>
              <a:ext uri="{FF2B5EF4-FFF2-40B4-BE49-F238E27FC236}">
                <a16:creationId xmlns:a16="http://schemas.microsoft.com/office/drawing/2014/main" id="{86E28A4E-6F2F-56A2-8000-E3FB536A0543}"/>
              </a:ext>
            </a:extLst>
          </p:cNvPr>
          <p:cNvSpPr txBox="1">
            <a:spLocks/>
          </p:cNvSpPr>
          <p:nvPr/>
        </p:nvSpPr>
        <p:spPr>
          <a:xfrm>
            <a:off x="348226" y="4762658"/>
            <a:ext cx="2814853" cy="399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1100" dirty="0"/>
              <a:t>Evaluar gestión actividades y gestión de municipios</a:t>
            </a:r>
          </a:p>
        </p:txBody>
      </p:sp>
      <p:sp>
        <p:nvSpPr>
          <p:cNvPr id="37" name="Título 1">
            <a:extLst>
              <a:ext uri="{FF2B5EF4-FFF2-40B4-BE49-F238E27FC236}">
                <a16:creationId xmlns:a16="http://schemas.microsoft.com/office/drawing/2014/main" id="{86E28A4E-6F2F-56A2-8000-E3FB536A0543}"/>
              </a:ext>
            </a:extLst>
          </p:cNvPr>
          <p:cNvSpPr txBox="1">
            <a:spLocks/>
          </p:cNvSpPr>
          <p:nvPr/>
        </p:nvSpPr>
        <p:spPr>
          <a:xfrm>
            <a:off x="4537684" y="4767268"/>
            <a:ext cx="2814853" cy="399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1100" dirty="0"/>
              <a:t>Evaluar funcionamiento de la red</a:t>
            </a:r>
          </a:p>
          <a:p>
            <a:r>
              <a:rPr lang="es-ES_tradnl" sz="1100" dirty="0"/>
              <a:t>Proponer inversiones de la red</a:t>
            </a:r>
          </a:p>
        </p:txBody>
      </p:sp>
      <p:cxnSp>
        <p:nvCxnSpPr>
          <p:cNvPr id="8" name="Conector recto de flecha 7"/>
          <p:cNvCxnSpPr/>
          <p:nvPr/>
        </p:nvCxnSpPr>
        <p:spPr>
          <a:xfrm flipV="1">
            <a:off x="2141984" y="3432590"/>
            <a:ext cx="1324080" cy="535348"/>
          </a:xfrm>
          <a:prstGeom prst="straightConnector1">
            <a:avLst/>
          </a:prstGeom>
          <a:ln w="104775">
            <a:solidFill>
              <a:schemeClr val="bg1">
                <a:lumMod val="6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ángulo 45"/>
          <p:cNvSpPr/>
          <p:nvPr/>
        </p:nvSpPr>
        <p:spPr>
          <a:xfrm>
            <a:off x="409292" y="5230362"/>
            <a:ext cx="11450143" cy="48756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CuadroTexto 46"/>
          <p:cNvSpPr txBox="1"/>
          <p:nvPr/>
        </p:nvSpPr>
        <p:spPr>
          <a:xfrm>
            <a:off x="1436090" y="5279673"/>
            <a:ext cx="92377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dirty="0">
                <a:solidFill>
                  <a:schemeClr val="bg1"/>
                </a:solidFill>
              </a:rPr>
              <a:t>Red de atención de mediana y alta complejidad 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8" name="Rectángulo 47"/>
          <p:cNvSpPr/>
          <p:nvPr/>
        </p:nvSpPr>
        <p:spPr>
          <a:xfrm>
            <a:off x="409292" y="6020890"/>
            <a:ext cx="11450143" cy="48756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CuadroTexto 48"/>
          <p:cNvSpPr txBox="1"/>
          <p:nvPr/>
        </p:nvSpPr>
        <p:spPr>
          <a:xfrm>
            <a:off x="1610242" y="6062575"/>
            <a:ext cx="92377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dirty="0">
                <a:solidFill>
                  <a:schemeClr val="bg1"/>
                </a:solidFill>
              </a:rPr>
              <a:t>Red de Centros de Atención Primaria - CAPS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0" name="Rectángulo 49"/>
          <p:cNvSpPr/>
          <p:nvPr/>
        </p:nvSpPr>
        <p:spPr>
          <a:xfrm>
            <a:off x="3619724" y="5857665"/>
            <a:ext cx="5329423" cy="25629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1" name="CuadroTexto 50"/>
          <p:cNvSpPr txBox="1"/>
          <p:nvPr/>
        </p:nvSpPr>
        <p:spPr>
          <a:xfrm>
            <a:off x="4983688" y="5849460"/>
            <a:ext cx="4949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/>
              <a:t>Sistema Referencia y contra referencia </a:t>
            </a:r>
            <a:endParaRPr lang="en-US" sz="1400" dirty="0"/>
          </a:p>
        </p:txBody>
      </p:sp>
      <p:sp>
        <p:nvSpPr>
          <p:cNvPr id="52" name="CuadroTexto 51"/>
          <p:cNvSpPr txBox="1"/>
          <p:nvPr/>
        </p:nvSpPr>
        <p:spPr>
          <a:xfrm>
            <a:off x="8582516" y="2085422"/>
            <a:ext cx="19720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dirty="0">
                <a:solidFill>
                  <a:schemeClr val="bg1"/>
                </a:solidFill>
              </a:rPr>
              <a:t>GESTORAS DE SALUD Y VIDA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5" name="Título 1">
            <a:extLst>
              <a:ext uri="{FF2B5EF4-FFF2-40B4-BE49-F238E27FC236}">
                <a16:creationId xmlns:a16="http://schemas.microsoft.com/office/drawing/2014/main" id="{86E28A4E-6F2F-56A2-8000-E3FB536A0543}"/>
              </a:ext>
            </a:extLst>
          </p:cNvPr>
          <p:cNvSpPr txBox="1">
            <a:spLocks/>
          </p:cNvSpPr>
          <p:nvPr/>
        </p:nvSpPr>
        <p:spPr>
          <a:xfrm>
            <a:off x="8394521" y="2711882"/>
            <a:ext cx="2258896" cy="399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1100" dirty="0"/>
              <a:t>Apoyo a la coordinación y evaluación de las RIISS</a:t>
            </a:r>
          </a:p>
        </p:txBody>
      </p:sp>
      <p:cxnSp>
        <p:nvCxnSpPr>
          <p:cNvPr id="6" name="Conector recto 5"/>
          <p:cNvCxnSpPr>
            <a:stCxn id="48" idx="3"/>
          </p:cNvCxnSpPr>
          <p:nvPr/>
        </p:nvCxnSpPr>
        <p:spPr>
          <a:xfrm flipV="1">
            <a:off x="11859435" y="6264322"/>
            <a:ext cx="218834" cy="35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Conector recto 41"/>
          <p:cNvCxnSpPr/>
          <p:nvPr/>
        </p:nvCxnSpPr>
        <p:spPr>
          <a:xfrm flipH="1">
            <a:off x="12078269" y="2210486"/>
            <a:ext cx="0" cy="40538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cto 55"/>
          <p:cNvCxnSpPr/>
          <p:nvPr/>
        </p:nvCxnSpPr>
        <p:spPr>
          <a:xfrm>
            <a:off x="10598762" y="2229167"/>
            <a:ext cx="1487788" cy="33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7" name="Título 1">
            <a:extLst>
              <a:ext uri="{FF2B5EF4-FFF2-40B4-BE49-F238E27FC236}">
                <a16:creationId xmlns:a16="http://schemas.microsoft.com/office/drawing/2014/main" id="{86E28A4E-6F2F-56A2-8000-E3FB536A0543}"/>
              </a:ext>
            </a:extLst>
          </p:cNvPr>
          <p:cNvSpPr txBox="1">
            <a:spLocks/>
          </p:cNvSpPr>
          <p:nvPr/>
        </p:nvSpPr>
        <p:spPr>
          <a:xfrm>
            <a:off x="10789882" y="2296570"/>
            <a:ext cx="1212255" cy="6646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_tradnl" sz="1100" dirty="0"/>
              <a:t>Gestión y articulación de gestores farmacéuticos</a:t>
            </a:r>
          </a:p>
        </p:txBody>
      </p:sp>
      <p:sp>
        <p:nvSpPr>
          <p:cNvPr id="58" name="Título 1">
            <a:extLst>
              <a:ext uri="{FF2B5EF4-FFF2-40B4-BE49-F238E27FC236}">
                <a16:creationId xmlns:a16="http://schemas.microsoft.com/office/drawing/2014/main" id="{86E28A4E-6F2F-56A2-8000-E3FB536A0543}"/>
              </a:ext>
            </a:extLst>
          </p:cNvPr>
          <p:cNvSpPr txBox="1">
            <a:spLocks/>
          </p:cNvSpPr>
          <p:nvPr/>
        </p:nvSpPr>
        <p:spPr>
          <a:xfrm>
            <a:off x="10777687" y="2996285"/>
            <a:ext cx="1212255" cy="6646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_tradnl" sz="1100" dirty="0"/>
              <a:t>Acceso a componente complementario</a:t>
            </a:r>
          </a:p>
        </p:txBody>
      </p:sp>
      <p:sp>
        <p:nvSpPr>
          <p:cNvPr id="59" name="Rectángulo 58"/>
          <p:cNvSpPr/>
          <p:nvPr/>
        </p:nvSpPr>
        <p:spPr>
          <a:xfrm>
            <a:off x="8605657" y="4055841"/>
            <a:ext cx="3596170" cy="76174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CuadroTexto 59"/>
          <p:cNvSpPr txBox="1"/>
          <p:nvPr/>
        </p:nvSpPr>
        <p:spPr>
          <a:xfrm>
            <a:off x="9659491" y="4037796"/>
            <a:ext cx="26001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dirty="0">
                <a:solidFill>
                  <a:schemeClr val="bg1"/>
                </a:solidFill>
              </a:rPr>
              <a:t>Coordinación Regional + Departamental o Distrital de las Redes.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61" name="Cheurón 60"/>
          <p:cNvSpPr/>
          <p:nvPr/>
        </p:nvSpPr>
        <p:spPr>
          <a:xfrm>
            <a:off x="8722479" y="4037796"/>
            <a:ext cx="468351" cy="797839"/>
          </a:xfrm>
          <a:prstGeom prst="chevron">
            <a:avLst>
              <a:gd name="adj" fmla="val 3333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riángulo isósceles 4"/>
          <p:cNvSpPr/>
          <p:nvPr/>
        </p:nvSpPr>
        <p:spPr>
          <a:xfrm rot="10800000">
            <a:off x="5411394" y="3072276"/>
            <a:ext cx="768841" cy="443274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CuadroTexto 52"/>
          <p:cNvSpPr txBox="1"/>
          <p:nvPr/>
        </p:nvSpPr>
        <p:spPr>
          <a:xfrm>
            <a:off x="1199022" y="6503297"/>
            <a:ext cx="92297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dirty="0"/>
              <a:t>Fuente: Elaboración propia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11869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1">
            <a:extLst>
              <a:ext uri="{FF2B5EF4-FFF2-40B4-BE49-F238E27FC236}">
                <a16:creationId xmlns:a16="http://schemas.microsoft.com/office/drawing/2014/main" id="{86E28A4E-6F2F-56A2-8000-E3FB536A0543}"/>
              </a:ext>
            </a:extLst>
          </p:cNvPr>
          <p:cNvSpPr txBox="1">
            <a:spLocks/>
          </p:cNvSpPr>
          <p:nvPr/>
        </p:nvSpPr>
        <p:spPr>
          <a:xfrm>
            <a:off x="407963" y="1633671"/>
            <a:ext cx="3926039" cy="5030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sz="2400" dirty="0"/>
              <a:t>NIVEL PRIMARIO</a:t>
            </a:r>
            <a:endParaRPr lang="es-ES_tradnl" sz="2400" dirty="0">
              <a:solidFill>
                <a:schemeClr val="bg1"/>
              </a:solidFill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30" b="36609"/>
          <a:stretch/>
        </p:blipFill>
        <p:spPr>
          <a:xfrm>
            <a:off x="4775592" y="6338427"/>
            <a:ext cx="2095804" cy="499129"/>
          </a:xfrm>
          <a:prstGeom prst="rect">
            <a:avLst/>
          </a:prstGeom>
        </p:spPr>
      </p:pic>
      <p:sp>
        <p:nvSpPr>
          <p:cNvPr id="20" name="Rectángulo 19"/>
          <p:cNvSpPr/>
          <p:nvPr/>
        </p:nvSpPr>
        <p:spPr>
          <a:xfrm>
            <a:off x="407963" y="650069"/>
            <a:ext cx="11270231" cy="6456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id="{86E28A4E-6F2F-56A2-8000-E3FB536A0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248" y="168800"/>
            <a:ext cx="7162800" cy="554384"/>
          </a:xfrm>
        </p:spPr>
        <p:txBody>
          <a:bodyPr>
            <a:normAutofit fontScale="90000"/>
          </a:bodyPr>
          <a:lstStyle/>
          <a:p>
            <a:pPr algn="ctr"/>
            <a:r>
              <a:rPr lang="es-ES_tradnl" sz="3600" spc="200" dirty="0"/>
              <a:t>SISTEMA DE SALUD PROPUESTO</a:t>
            </a: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86E28A4E-6F2F-56A2-8000-E3FB536A0543}"/>
              </a:ext>
            </a:extLst>
          </p:cNvPr>
          <p:cNvSpPr txBox="1">
            <a:spLocks/>
          </p:cNvSpPr>
          <p:nvPr/>
        </p:nvSpPr>
        <p:spPr>
          <a:xfrm>
            <a:off x="990580" y="668085"/>
            <a:ext cx="9772283" cy="5138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sz="3200" dirty="0">
                <a:solidFill>
                  <a:schemeClr val="bg1"/>
                </a:solidFill>
              </a:rPr>
              <a:t>Manejo de </a:t>
            </a:r>
            <a:r>
              <a:rPr lang="es-ES_tradnl" sz="3200">
                <a:solidFill>
                  <a:schemeClr val="bg1"/>
                </a:solidFill>
              </a:rPr>
              <a:t>pacientes crónicos de alta complejidad</a:t>
            </a:r>
            <a:endParaRPr lang="es-ES_tradnl" sz="3200" dirty="0">
              <a:solidFill>
                <a:schemeClr val="bg1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178169" y="3500846"/>
            <a:ext cx="2468880" cy="131934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ángulo 9"/>
          <p:cNvSpPr/>
          <p:nvPr/>
        </p:nvSpPr>
        <p:spPr>
          <a:xfrm>
            <a:off x="5757370" y="3500846"/>
            <a:ext cx="5510852" cy="131934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ángulo 2"/>
          <p:cNvSpPr/>
          <p:nvPr/>
        </p:nvSpPr>
        <p:spPr>
          <a:xfrm>
            <a:off x="407963" y="2307102"/>
            <a:ext cx="4009292" cy="3524499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riángulo isósceles 3"/>
          <p:cNvSpPr/>
          <p:nvPr/>
        </p:nvSpPr>
        <p:spPr>
          <a:xfrm rot="5400000">
            <a:off x="4206827" y="3648233"/>
            <a:ext cx="810024" cy="984738"/>
          </a:xfrm>
          <a:prstGeom prst="triangle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86E28A4E-6F2F-56A2-8000-E3FB536A0543}"/>
              </a:ext>
            </a:extLst>
          </p:cNvPr>
          <p:cNvSpPr txBox="1">
            <a:spLocks/>
          </p:cNvSpPr>
          <p:nvPr/>
        </p:nvSpPr>
        <p:spPr>
          <a:xfrm>
            <a:off x="6843649" y="1643714"/>
            <a:ext cx="3926039" cy="5030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sz="2400" dirty="0"/>
              <a:t>NIVEL COMPLEMENTARIO</a:t>
            </a:r>
            <a:endParaRPr lang="es-ES_tradnl" sz="2400" dirty="0">
              <a:solidFill>
                <a:schemeClr val="bg1"/>
              </a:solidFill>
            </a:endParaRP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86E28A4E-6F2F-56A2-8000-E3FB536A0543}"/>
              </a:ext>
            </a:extLst>
          </p:cNvPr>
          <p:cNvSpPr txBox="1">
            <a:spLocks/>
          </p:cNvSpPr>
          <p:nvPr/>
        </p:nvSpPr>
        <p:spPr>
          <a:xfrm>
            <a:off x="3430209" y="3227226"/>
            <a:ext cx="2446513" cy="3539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sz="1400" b="1" dirty="0"/>
              <a:t>Sistema de Referencia</a:t>
            </a:r>
            <a:endParaRPr lang="es-ES_tradnl" sz="1400" b="1" dirty="0">
              <a:solidFill>
                <a:schemeClr val="bg1"/>
              </a:solidFill>
            </a:endParaRPr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86E28A4E-6F2F-56A2-8000-E3FB536A0543}"/>
              </a:ext>
            </a:extLst>
          </p:cNvPr>
          <p:cNvSpPr txBox="1">
            <a:spLocks/>
          </p:cNvSpPr>
          <p:nvPr/>
        </p:nvSpPr>
        <p:spPr>
          <a:xfrm>
            <a:off x="1348557" y="3909001"/>
            <a:ext cx="2044849" cy="5030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sz="3200" b="1" dirty="0">
                <a:solidFill>
                  <a:schemeClr val="bg1"/>
                </a:solidFill>
              </a:rPr>
              <a:t>CAPS</a:t>
            </a:r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86E28A4E-6F2F-56A2-8000-E3FB536A0543}"/>
              </a:ext>
            </a:extLst>
          </p:cNvPr>
          <p:cNvSpPr txBox="1">
            <a:spLocks/>
          </p:cNvSpPr>
          <p:nvPr/>
        </p:nvSpPr>
        <p:spPr>
          <a:xfrm>
            <a:off x="6444323" y="3909001"/>
            <a:ext cx="4325365" cy="5030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sz="3200" b="1" dirty="0">
                <a:solidFill>
                  <a:schemeClr val="bg1"/>
                </a:solidFill>
              </a:rPr>
              <a:t>IPS/ISE 2°-3°-4°</a:t>
            </a:r>
          </a:p>
        </p:txBody>
      </p:sp>
      <p:sp>
        <p:nvSpPr>
          <p:cNvPr id="5" name="Triángulo isósceles 4"/>
          <p:cNvSpPr/>
          <p:nvPr/>
        </p:nvSpPr>
        <p:spPr>
          <a:xfrm rot="10800000">
            <a:off x="9325539" y="2649789"/>
            <a:ext cx="627017" cy="509451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ítulo 1">
            <a:extLst>
              <a:ext uri="{FF2B5EF4-FFF2-40B4-BE49-F238E27FC236}">
                <a16:creationId xmlns:a16="http://schemas.microsoft.com/office/drawing/2014/main" id="{86E28A4E-6F2F-56A2-8000-E3FB536A0543}"/>
              </a:ext>
            </a:extLst>
          </p:cNvPr>
          <p:cNvSpPr txBox="1">
            <a:spLocks/>
          </p:cNvSpPr>
          <p:nvPr/>
        </p:nvSpPr>
        <p:spPr>
          <a:xfrm>
            <a:off x="7676027" y="2224029"/>
            <a:ext cx="3926039" cy="5030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sz="1800"/>
              <a:t>Pagador #2</a:t>
            </a:r>
            <a:endParaRPr lang="es-ES_tradnl" sz="1800" dirty="0">
              <a:solidFill>
                <a:schemeClr val="bg1"/>
              </a:solidFill>
            </a:endParaRPr>
          </a:p>
        </p:txBody>
      </p:sp>
      <p:sp>
        <p:nvSpPr>
          <p:cNvPr id="24" name="Título 1">
            <a:extLst>
              <a:ext uri="{FF2B5EF4-FFF2-40B4-BE49-F238E27FC236}">
                <a16:creationId xmlns:a16="http://schemas.microsoft.com/office/drawing/2014/main" id="{86E28A4E-6F2F-56A2-8000-E3FB536A0543}"/>
              </a:ext>
            </a:extLst>
          </p:cNvPr>
          <p:cNvSpPr txBox="1">
            <a:spLocks/>
          </p:cNvSpPr>
          <p:nvPr/>
        </p:nvSpPr>
        <p:spPr>
          <a:xfrm>
            <a:off x="449589" y="2335861"/>
            <a:ext cx="3926039" cy="5030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sz="1800"/>
              <a:t>Pagador #1</a:t>
            </a:r>
            <a:endParaRPr lang="es-ES_tradnl" sz="1800" dirty="0">
              <a:solidFill>
                <a:schemeClr val="bg1"/>
              </a:solidFill>
            </a:endParaRPr>
          </a:p>
        </p:txBody>
      </p:sp>
      <p:sp>
        <p:nvSpPr>
          <p:cNvPr id="25" name="CuadroTexto 24"/>
          <p:cNvSpPr txBox="1"/>
          <p:nvPr/>
        </p:nvSpPr>
        <p:spPr>
          <a:xfrm>
            <a:off x="1208629" y="5885575"/>
            <a:ext cx="92297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dirty="0"/>
              <a:t>Fuente: Elaboración propia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190061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69" y="345223"/>
            <a:ext cx="7755978" cy="6246533"/>
          </a:xfrm>
          <a:prstGeom prst="rect">
            <a:avLst/>
          </a:prstGeom>
        </p:spPr>
      </p:pic>
      <p:sp>
        <p:nvSpPr>
          <p:cNvPr id="17" name="CuadroTexto 16"/>
          <p:cNvSpPr txBox="1"/>
          <p:nvPr/>
        </p:nvSpPr>
        <p:spPr>
          <a:xfrm>
            <a:off x="914400" y="-44943"/>
            <a:ext cx="10263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spc="300" dirty="0">
                <a:latin typeface="Leelawadee" panose="020B0502040204020203" pitchFamily="34" charset="-34"/>
                <a:cs typeface="Leelawadee" panose="020B0502040204020203" pitchFamily="34" charset="-34"/>
              </a:rPr>
              <a:t>GESTIÓN DEL RIESGO EN SALUD</a:t>
            </a:r>
            <a:endParaRPr lang="en-US" sz="2800" b="1" spc="3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30" b="36609"/>
          <a:stretch/>
        </p:blipFill>
        <p:spPr>
          <a:xfrm>
            <a:off x="5136765" y="6491631"/>
            <a:ext cx="1538356" cy="36636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431093" y="6214632"/>
            <a:ext cx="92297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dirty="0"/>
              <a:t>Fuente: </a:t>
            </a:r>
            <a:r>
              <a:rPr lang="es-MX" sz="1200" dirty="0" err="1"/>
              <a:t>Minsalud</a:t>
            </a:r>
            <a:r>
              <a:rPr lang="es-MX" sz="1200" dirty="0"/>
              <a:t>. Colombia. https://www.minsalud.gov.co/Paginas/rutas-integrales-de-atencion-en-salud.aspx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56809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adroTexto 16"/>
          <p:cNvSpPr txBox="1"/>
          <p:nvPr/>
        </p:nvSpPr>
        <p:spPr>
          <a:xfrm>
            <a:off x="914400" y="21469"/>
            <a:ext cx="10263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spc="300" dirty="0">
                <a:latin typeface="Leelawadee" panose="020B0502040204020203" pitchFamily="34" charset="-34"/>
                <a:cs typeface="Leelawadee" panose="020B0502040204020203" pitchFamily="34" charset="-34"/>
              </a:rPr>
              <a:t>GESTIÓN DEL RIESGO EN SALUD</a:t>
            </a:r>
            <a:endParaRPr lang="en-US" sz="2800" b="1" spc="3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30" b="36609"/>
          <a:stretch/>
        </p:blipFill>
        <p:spPr>
          <a:xfrm>
            <a:off x="5136764" y="6325513"/>
            <a:ext cx="2235875" cy="53248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9674" t="17768" r="49966" b="14553"/>
          <a:stretch/>
        </p:blipFill>
        <p:spPr>
          <a:xfrm>
            <a:off x="3420324" y="686786"/>
            <a:ext cx="5251268" cy="4950823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957712" y="5779707"/>
            <a:ext cx="105939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Fuente: De </a:t>
            </a:r>
            <a:r>
              <a:rPr lang="en-US" sz="1100" dirty="0" err="1"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Santis</a:t>
            </a:r>
            <a:r>
              <a:rPr lang="en-US" sz="1100" dirty="0"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, M. (2019). Integrated care for healthcare sustainability for patients living with rare diseases. </a:t>
            </a:r>
            <a:r>
              <a:rPr lang="en-US" sz="1100" i="1" dirty="0" err="1"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Annali</a:t>
            </a:r>
            <a:r>
              <a:rPr lang="en-US" sz="1100" i="1" dirty="0"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 </a:t>
            </a:r>
            <a:r>
              <a:rPr lang="en-US" sz="1100" i="1" dirty="0" err="1"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dell'Istituto</a:t>
            </a:r>
            <a:r>
              <a:rPr lang="en-US" sz="1100" i="1" dirty="0"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 </a:t>
            </a:r>
            <a:r>
              <a:rPr lang="en-US" sz="1100" i="1" dirty="0" err="1"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Superiore</a:t>
            </a:r>
            <a:r>
              <a:rPr lang="en-US" sz="1100" i="1" dirty="0"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 di </a:t>
            </a:r>
            <a:r>
              <a:rPr lang="en-US" sz="1100" i="1" dirty="0" err="1"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Sanità</a:t>
            </a:r>
            <a:r>
              <a:rPr lang="en-US" sz="1100" dirty="0"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, </a:t>
            </a:r>
            <a:r>
              <a:rPr lang="en-US" sz="1100" i="1" dirty="0"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55</a:t>
            </a:r>
            <a:r>
              <a:rPr lang="en-US" sz="1100" dirty="0"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(3), 276-282.</a:t>
            </a:r>
          </a:p>
        </p:txBody>
      </p:sp>
    </p:spTree>
    <p:extLst>
      <p:ext uri="{BB962C8B-B14F-4D97-AF65-F5344CB8AC3E}">
        <p14:creationId xmlns:p14="http://schemas.microsoft.com/office/powerpoint/2010/main" val="22644603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4"/>
          <a:stretch/>
        </p:blipFill>
        <p:spPr>
          <a:xfrm>
            <a:off x="0" y="-34414"/>
            <a:ext cx="12192000" cy="6892414"/>
          </a:xfrm>
          <a:prstGeom prst="rect">
            <a:avLst/>
          </a:prstGeom>
        </p:spPr>
      </p:pic>
      <p:sp>
        <p:nvSpPr>
          <p:cNvPr id="17" name="CuadroTexto 16"/>
          <p:cNvSpPr txBox="1"/>
          <p:nvPr/>
        </p:nvSpPr>
        <p:spPr>
          <a:xfrm>
            <a:off x="2605616" y="2488463"/>
            <a:ext cx="76126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4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PERSPECTIVAS</a:t>
            </a:r>
            <a:endParaRPr lang="en-US" sz="5400" b="1" spc="300" dirty="0">
              <a:solidFill>
                <a:schemeClr val="tx1">
                  <a:lumMod val="85000"/>
                  <a:lumOff val="15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30" b="36609"/>
          <a:stretch/>
        </p:blipFill>
        <p:spPr>
          <a:xfrm>
            <a:off x="5294019" y="6144847"/>
            <a:ext cx="2235875" cy="532487"/>
          </a:xfrm>
          <a:prstGeom prst="rect">
            <a:avLst/>
          </a:prstGeom>
        </p:spPr>
      </p:pic>
      <p:cxnSp>
        <p:nvCxnSpPr>
          <p:cNvPr id="7" name="Conector recto 6"/>
          <p:cNvCxnSpPr/>
          <p:nvPr/>
        </p:nvCxnSpPr>
        <p:spPr>
          <a:xfrm>
            <a:off x="1528549" y="-34414"/>
            <a:ext cx="0" cy="2968683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/>
          <p:cNvCxnSpPr/>
          <p:nvPr/>
        </p:nvCxnSpPr>
        <p:spPr>
          <a:xfrm flipH="1">
            <a:off x="1528549" y="2934269"/>
            <a:ext cx="167227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/>
        </p:nvCxnSpPr>
        <p:spPr>
          <a:xfrm>
            <a:off x="10658901" y="3052941"/>
            <a:ext cx="0" cy="112327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/>
        </p:nvCxnSpPr>
        <p:spPr>
          <a:xfrm flipH="1">
            <a:off x="3916907" y="4176215"/>
            <a:ext cx="674199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H="1" flipV="1">
            <a:off x="9679577" y="3052746"/>
            <a:ext cx="979325" cy="247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/>
          <p:cNvCxnSpPr/>
          <p:nvPr/>
        </p:nvCxnSpPr>
        <p:spPr>
          <a:xfrm>
            <a:off x="3916907" y="3614578"/>
            <a:ext cx="0" cy="561833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98395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582" y="0"/>
            <a:ext cx="6596418" cy="6858000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-2" y="0"/>
            <a:ext cx="12192002" cy="69740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000">
                <a:schemeClr val="bg1">
                  <a:alpha val="29000"/>
                </a:schemeClr>
              </a:gs>
              <a:gs pos="13000">
                <a:schemeClr val="bg1">
                  <a:alpha val="83000"/>
                </a:schemeClr>
              </a:gs>
              <a:gs pos="79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uadroTexto 16"/>
          <p:cNvSpPr txBox="1"/>
          <p:nvPr/>
        </p:nvSpPr>
        <p:spPr>
          <a:xfrm>
            <a:off x="2340235" y="247666"/>
            <a:ext cx="7220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spc="500" dirty="0" smtClean="0">
                <a:latin typeface="Leelawadee" panose="020B0502040204020203" pitchFamily="34" charset="-34"/>
                <a:cs typeface="Leelawadee" panose="020B0502040204020203" pitchFamily="34" charset="-34"/>
              </a:rPr>
              <a:t>PROYECTOS ALTERNATIVOS</a:t>
            </a:r>
            <a:endParaRPr lang="en-US" sz="2800" b="1" spc="5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315105" y="1876222"/>
            <a:ext cx="528047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dirty="0" smtClean="0">
                <a:latin typeface="Leelawadee" panose="020B0502040204020203" pitchFamily="34" charset="-34"/>
                <a:cs typeface="Leelawadee" panose="020B0502040204020203" pitchFamily="34" charset="-34"/>
              </a:rPr>
              <a:t>Reforma estructuralmente el SGSSS:</a:t>
            </a:r>
          </a:p>
          <a:p>
            <a:pPr marL="400050" indent="-400050" algn="just">
              <a:buAutoNum type="romanLcPeriod"/>
            </a:pPr>
            <a:r>
              <a:rPr lang="es-MX" dirty="0" smtClean="0">
                <a:latin typeface="Leelawadee" panose="020B0502040204020203" pitchFamily="34" charset="-34"/>
                <a:cs typeface="Leelawadee" panose="020B0502040204020203" pitchFamily="34" charset="-34"/>
              </a:rPr>
              <a:t>Incrementando el rol del Estado en la gestión del riesgo, por medio de la coordinación de los agentes en el territorio.</a:t>
            </a:r>
          </a:p>
          <a:p>
            <a:pPr algn="just"/>
            <a:endParaRPr lang="es-MX" dirty="0" smtClean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algn="just"/>
            <a:r>
              <a:rPr lang="es-MX" dirty="0" smtClean="0">
                <a:latin typeface="Leelawadee" panose="020B0502040204020203" pitchFamily="34" charset="-34"/>
                <a:cs typeface="Leelawadee" panose="020B0502040204020203" pitchFamily="34" charset="-34"/>
              </a:rPr>
              <a:t>ii. Conformación de las redes integrales en función de un plan maestro territorial. </a:t>
            </a:r>
          </a:p>
          <a:p>
            <a:pPr algn="just"/>
            <a:endParaRPr lang="es-MX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algn="just"/>
            <a:r>
              <a:rPr lang="es-MX" dirty="0" smtClean="0">
                <a:latin typeface="Leelawadee" panose="020B0502040204020203" pitchFamily="34" charset="-34"/>
                <a:cs typeface="Leelawadee" panose="020B0502040204020203" pitchFamily="34" charset="-34"/>
              </a:rPr>
              <a:t>iii. Definición del componente primario de las redes, con CAPS resolutivos y articulación intersectorial. </a:t>
            </a:r>
          </a:p>
          <a:p>
            <a:pPr algn="just"/>
            <a:endParaRPr lang="es-MX" dirty="0" smtClean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algn="just"/>
            <a:r>
              <a:rPr lang="es-MX" b="1" dirty="0" smtClean="0">
                <a:latin typeface="Leelawadee" panose="020B0502040204020203" pitchFamily="34" charset="-34"/>
                <a:cs typeface="Leelawadee" panose="020B0502040204020203" pitchFamily="34" charset="-34"/>
              </a:rPr>
              <a:t>iv. Nuevo arreglo para la UPC, incentivando el desem</a:t>
            </a:r>
            <a:r>
              <a:rPr lang="es-MX" b="1" dirty="0" smtClean="0">
                <a:latin typeface="Leelawadee" panose="020B0502040204020203" pitchFamily="34" charset="-34"/>
                <a:cs typeface="Leelawadee" panose="020B0502040204020203" pitchFamily="34" charset="-34"/>
              </a:rPr>
              <a:t>peño. </a:t>
            </a:r>
            <a:endParaRPr lang="en-US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30" b="36609"/>
          <a:stretch/>
        </p:blipFill>
        <p:spPr>
          <a:xfrm>
            <a:off x="5028855" y="6182827"/>
            <a:ext cx="2235875" cy="532487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6581442" y="1783117"/>
            <a:ext cx="475711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dirty="0" err="1" smtClean="0">
                <a:latin typeface="Leelawadee" panose="020B0502040204020203" pitchFamily="34" charset="-34"/>
                <a:cs typeface="Leelawadee" panose="020B0502040204020203" pitchFamily="34" charset="-34"/>
              </a:rPr>
              <a:t>Definie</a:t>
            </a:r>
            <a:r>
              <a:rPr lang="es-MX" dirty="0" smtClean="0">
                <a:latin typeface="Leelawadee" panose="020B0502040204020203" pitchFamily="34" charset="-34"/>
                <a:cs typeface="Leelawadee" panose="020B0502040204020203" pitchFamily="34" charset="-34"/>
              </a:rPr>
              <a:t> los prestadores primarios y el modelo de atención</a:t>
            </a:r>
            <a:r>
              <a:rPr lang="es-MX" dirty="0" smtClean="0">
                <a:latin typeface="Leelawadee" panose="020B0502040204020203" pitchFamily="34" charset="-34"/>
                <a:cs typeface="Leelawadee" panose="020B0502040204020203" pitchFamily="34" charset="-34"/>
              </a:rPr>
              <a:t>.</a:t>
            </a:r>
          </a:p>
          <a:p>
            <a:pPr algn="just"/>
            <a:endParaRPr lang="es-MX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algn="just"/>
            <a:r>
              <a:rPr lang="es-MX" b="1" dirty="0" smtClean="0">
                <a:latin typeface="Leelawadee" panose="020B0502040204020203" pitchFamily="34" charset="-34"/>
                <a:cs typeface="Leelawadee" panose="020B0502040204020203" pitchFamily="34" charset="-34"/>
              </a:rPr>
              <a:t>Nuevo arreglo de la UPC, incentivando el desempeño. </a:t>
            </a:r>
          </a:p>
          <a:p>
            <a:pPr algn="just"/>
            <a:endParaRPr lang="es-MX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algn="just"/>
            <a:r>
              <a:rPr lang="es-MX" dirty="0" smtClean="0">
                <a:latin typeface="Leelawadee" panose="020B0502040204020203" pitchFamily="34" charset="-34"/>
                <a:cs typeface="Leelawadee" panose="020B0502040204020203" pitchFamily="34" charset="-34"/>
              </a:rPr>
              <a:t>Fondo de Garantías del Sector.  </a:t>
            </a:r>
            <a:endParaRPr lang="en-US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655095" y="1139825"/>
            <a:ext cx="4600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Leelawadee" panose="020B0502040204020203" pitchFamily="34" charset="-34"/>
                <a:cs typeface="Leelawadee" panose="020B0502040204020203" pitchFamily="34" charset="-34"/>
              </a:rPr>
              <a:t>PARTIDO LIBERAL</a:t>
            </a:r>
            <a:endParaRPr lang="en-US" sz="2000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6372272" y="1214864"/>
            <a:ext cx="4600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Leelawadee" panose="020B0502040204020203" pitchFamily="34" charset="-34"/>
                <a:cs typeface="Leelawadee" panose="020B0502040204020203" pitchFamily="34" charset="-34"/>
              </a:rPr>
              <a:t>CAMBIO RADICAL</a:t>
            </a:r>
            <a:endParaRPr lang="en-US" sz="2000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cxnSp>
        <p:nvCxnSpPr>
          <p:cNvPr id="4" name="Conector recto 3"/>
          <p:cNvCxnSpPr/>
          <p:nvPr/>
        </p:nvCxnSpPr>
        <p:spPr>
          <a:xfrm>
            <a:off x="5595582" y="5368834"/>
            <a:ext cx="646386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22"/>
          <p:cNvCxnSpPr/>
          <p:nvPr/>
        </p:nvCxnSpPr>
        <p:spPr>
          <a:xfrm>
            <a:off x="6241968" y="2798779"/>
            <a:ext cx="354728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/>
          <p:cNvCxnSpPr/>
          <p:nvPr/>
        </p:nvCxnSpPr>
        <p:spPr>
          <a:xfrm>
            <a:off x="6241968" y="2798779"/>
            <a:ext cx="0" cy="2570055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61264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582" y="0"/>
            <a:ext cx="6596418" cy="6858000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-2" y="0"/>
            <a:ext cx="12192002" cy="69740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000">
                <a:schemeClr val="bg1">
                  <a:alpha val="29000"/>
                </a:schemeClr>
              </a:gs>
              <a:gs pos="13000">
                <a:schemeClr val="bg1">
                  <a:alpha val="83000"/>
                </a:schemeClr>
              </a:gs>
              <a:gs pos="79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uadroTexto 16"/>
          <p:cNvSpPr txBox="1"/>
          <p:nvPr/>
        </p:nvSpPr>
        <p:spPr>
          <a:xfrm>
            <a:off x="2340235" y="247666"/>
            <a:ext cx="7220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spc="500" dirty="0" smtClean="0">
                <a:latin typeface="Leelawadee" panose="020B0502040204020203" pitchFamily="34" charset="-34"/>
                <a:cs typeface="Leelawadee" panose="020B0502040204020203" pitchFamily="34" charset="-34"/>
              </a:rPr>
              <a:t>ESCENARIO LEGISLATIVO</a:t>
            </a:r>
            <a:endParaRPr lang="en-US" sz="2800" b="1" spc="5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30" b="36609"/>
          <a:stretch/>
        </p:blipFill>
        <p:spPr>
          <a:xfrm>
            <a:off x="5028855" y="6182827"/>
            <a:ext cx="2235875" cy="532487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1452200" y="2533273"/>
            <a:ext cx="5301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latin typeface="Leelawadee" panose="020B0502040204020203" pitchFamily="34" charset="-34"/>
                <a:cs typeface="Leelawadee" panose="020B0502040204020203" pitchFamily="34" charset="-34"/>
              </a:rPr>
              <a:t>Avance del proyecto gubernamental en el Congreso, con ajustes. </a:t>
            </a:r>
            <a:endParaRPr lang="en-US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1549253" y="3771405"/>
            <a:ext cx="4522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latin typeface="Leelawadee" panose="020B0502040204020203" pitchFamily="34" charset="-34"/>
                <a:cs typeface="Leelawadee" panose="020B0502040204020203" pitchFamily="34" charset="-34"/>
              </a:rPr>
              <a:t>Avance de los proyectos alternativos – acumulación. </a:t>
            </a:r>
            <a:endParaRPr lang="en-US" sz="2000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641821" y="2502496"/>
            <a:ext cx="6444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b="1" spc="300" dirty="0">
                <a:latin typeface="Arial Black" panose="020B0A04020102020204" pitchFamily="34" charset="0"/>
                <a:cs typeface="Leelawadee" panose="020B0502040204020203" pitchFamily="34" charset="-34"/>
              </a:rPr>
              <a:t>1</a:t>
            </a:r>
            <a:endParaRPr lang="en-US" sz="4000" b="1" spc="300" dirty="0">
              <a:latin typeface="Arial Black" panose="020B0A04020102020204" pitchFamily="34" charset="0"/>
              <a:cs typeface="Leelawadee" panose="020B0502040204020203" pitchFamily="34" charset="-34"/>
            </a:endParaRPr>
          </a:p>
        </p:txBody>
      </p:sp>
      <p:sp>
        <p:nvSpPr>
          <p:cNvPr id="25" name="CuadroTexto 24"/>
          <p:cNvSpPr txBox="1"/>
          <p:nvPr/>
        </p:nvSpPr>
        <p:spPr>
          <a:xfrm>
            <a:off x="641821" y="3771405"/>
            <a:ext cx="6444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b="1" spc="300" dirty="0">
                <a:latin typeface="Arial Black" panose="020B0A04020102020204" pitchFamily="34" charset="0"/>
                <a:cs typeface="Leelawadee" panose="020B0502040204020203" pitchFamily="34" charset="-34"/>
              </a:rPr>
              <a:t>2</a:t>
            </a:r>
            <a:endParaRPr lang="en-US" sz="4000" b="1" spc="300" dirty="0">
              <a:latin typeface="Arial Black" panose="020B0A04020102020204" pitchFamily="34" charset="0"/>
              <a:cs typeface="Leelawadee" panose="020B0502040204020203" pitchFamily="34" charset="-34"/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641821" y="5040315"/>
            <a:ext cx="6444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b="1" spc="300" dirty="0">
                <a:latin typeface="Arial Black" panose="020B0A04020102020204" pitchFamily="34" charset="0"/>
                <a:cs typeface="Leelawadee" panose="020B0502040204020203" pitchFamily="34" charset="-34"/>
              </a:rPr>
              <a:t>3</a:t>
            </a:r>
            <a:endParaRPr lang="en-US" sz="4000" b="1" spc="300" dirty="0">
              <a:latin typeface="Arial Black" panose="020B0A04020102020204" pitchFamily="34" charset="0"/>
              <a:cs typeface="Leelawadee" panose="020B0502040204020203" pitchFamily="34" charset="-34"/>
            </a:endParaRPr>
          </a:p>
        </p:txBody>
      </p:sp>
      <p:sp>
        <p:nvSpPr>
          <p:cNvPr id="27" name="CuadroTexto 26"/>
          <p:cNvSpPr txBox="1"/>
          <p:nvPr/>
        </p:nvSpPr>
        <p:spPr>
          <a:xfrm>
            <a:off x="1549252" y="5009537"/>
            <a:ext cx="4522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latin typeface="Leelawadee" panose="020B0502040204020203" pitchFamily="34" charset="-34"/>
                <a:cs typeface="Leelawadee" panose="020B0502040204020203" pitchFamily="34" charset="-34"/>
              </a:rPr>
              <a:t>No reforma legislativa/intervenciones administrativas. </a:t>
            </a:r>
            <a:endParaRPr lang="en-US" sz="2000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28" name="CuadroTexto 27"/>
          <p:cNvSpPr txBox="1"/>
          <p:nvPr/>
        </p:nvSpPr>
        <p:spPr>
          <a:xfrm>
            <a:off x="7652343" y="2502496"/>
            <a:ext cx="2937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>
                <a:latin typeface="Leelawadee" panose="020B0502040204020203" pitchFamily="34" charset="-34"/>
                <a:cs typeface="Leelawadee" panose="020B0502040204020203" pitchFamily="34" charset="-34"/>
              </a:rPr>
              <a:t>Baja</a:t>
            </a:r>
            <a:endParaRPr lang="en-US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29" name="CuadroTexto 28"/>
          <p:cNvSpPr txBox="1"/>
          <p:nvPr/>
        </p:nvSpPr>
        <p:spPr>
          <a:xfrm>
            <a:off x="7725737" y="3796940"/>
            <a:ext cx="2937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>
                <a:latin typeface="Leelawadee" panose="020B0502040204020203" pitchFamily="34" charset="-34"/>
                <a:cs typeface="Leelawadee" panose="020B0502040204020203" pitchFamily="34" charset="-34"/>
              </a:rPr>
              <a:t>Baja-media</a:t>
            </a:r>
            <a:endParaRPr lang="en-US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30" name="CuadroTexto 29"/>
          <p:cNvSpPr txBox="1"/>
          <p:nvPr/>
        </p:nvSpPr>
        <p:spPr>
          <a:xfrm>
            <a:off x="7725737" y="5139713"/>
            <a:ext cx="2937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>
                <a:latin typeface="Leelawadee" panose="020B0502040204020203" pitchFamily="34" charset="-34"/>
                <a:cs typeface="Leelawadee" panose="020B0502040204020203" pitchFamily="34" charset="-34"/>
              </a:rPr>
              <a:t>Media-alta</a:t>
            </a:r>
            <a:endParaRPr lang="en-US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31" name="CuadroTexto 30"/>
          <p:cNvSpPr txBox="1"/>
          <p:nvPr/>
        </p:nvSpPr>
        <p:spPr>
          <a:xfrm>
            <a:off x="1286255" y="1718790"/>
            <a:ext cx="5301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>
                <a:latin typeface="Leelawadee" panose="020B0502040204020203" pitchFamily="34" charset="-34"/>
                <a:cs typeface="Leelawadee" panose="020B0502040204020203" pitchFamily="34" charset="-34"/>
              </a:rPr>
              <a:t>ESCENARIO</a:t>
            </a:r>
            <a:endParaRPr lang="en-US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32" name="CuadroTexto 31"/>
          <p:cNvSpPr txBox="1"/>
          <p:nvPr/>
        </p:nvSpPr>
        <p:spPr>
          <a:xfrm>
            <a:off x="6329135" y="1716232"/>
            <a:ext cx="5301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>
                <a:latin typeface="Leelawadee" panose="020B0502040204020203" pitchFamily="34" charset="-34"/>
                <a:cs typeface="Leelawadee" panose="020B0502040204020203" pitchFamily="34" charset="-34"/>
              </a:rPr>
              <a:t>PROBABILIDAD</a:t>
            </a:r>
            <a:endParaRPr lang="en-US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cxnSp>
        <p:nvCxnSpPr>
          <p:cNvPr id="5" name="Conector recto 4"/>
          <p:cNvCxnSpPr/>
          <p:nvPr/>
        </p:nvCxnSpPr>
        <p:spPr>
          <a:xfrm>
            <a:off x="641821" y="2137816"/>
            <a:ext cx="55369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6"/>
          <p:cNvCxnSpPr/>
          <p:nvPr/>
        </p:nvCxnSpPr>
        <p:spPr>
          <a:xfrm>
            <a:off x="7354391" y="2137816"/>
            <a:ext cx="34747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13526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4"/>
          <a:stretch/>
        </p:blipFill>
        <p:spPr>
          <a:xfrm>
            <a:off x="0" y="-34414"/>
            <a:ext cx="12192000" cy="6892414"/>
          </a:xfrm>
          <a:prstGeom prst="rect">
            <a:avLst/>
          </a:prstGeom>
        </p:spPr>
      </p:pic>
      <p:sp>
        <p:nvSpPr>
          <p:cNvPr id="17" name="CuadroTexto 16"/>
          <p:cNvSpPr txBox="1"/>
          <p:nvPr/>
        </p:nvSpPr>
        <p:spPr>
          <a:xfrm>
            <a:off x="2605616" y="2488463"/>
            <a:ext cx="76126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4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CONCLUSIONES</a:t>
            </a:r>
            <a:endParaRPr lang="en-US" sz="5400" b="1" spc="300" dirty="0">
              <a:solidFill>
                <a:schemeClr val="tx1">
                  <a:lumMod val="85000"/>
                  <a:lumOff val="15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30" b="36609"/>
          <a:stretch/>
        </p:blipFill>
        <p:spPr>
          <a:xfrm>
            <a:off x="5294019" y="6144847"/>
            <a:ext cx="2235875" cy="532487"/>
          </a:xfrm>
          <a:prstGeom prst="rect">
            <a:avLst/>
          </a:prstGeom>
        </p:spPr>
      </p:pic>
      <p:cxnSp>
        <p:nvCxnSpPr>
          <p:cNvPr id="7" name="Conector recto 6"/>
          <p:cNvCxnSpPr/>
          <p:nvPr/>
        </p:nvCxnSpPr>
        <p:spPr>
          <a:xfrm>
            <a:off x="1528549" y="-34414"/>
            <a:ext cx="0" cy="2968683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/>
          <p:cNvCxnSpPr/>
          <p:nvPr/>
        </p:nvCxnSpPr>
        <p:spPr>
          <a:xfrm flipH="1">
            <a:off x="1528549" y="2934269"/>
            <a:ext cx="167227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/>
        </p:nvCxnSpPr>
        <p:spPr>
          <a:xfrm>
            <a:off x="10658901" y="3052941"/>
            <a:ext cx="0" cy="112327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/>
        </p:nvCxnSpPr>
        <p:spPr>
          <a:xfrm flipH="1">
            <a:off x="3916907" y="4176215"/>
            <a:ext cx="674199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H="1" flipV="1">
            <a:off x="9679577" y="3052746"/>
            <a:ext cx="979325" cy="247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/>
          <p:cNvCxnSpPr/>
          <p:nvPr/>
        </p:nvCxnSpPr>
        <p:spPr>
          <a:xfrm>
            <a:off x="3916907" y="3614578"/>
            <a:ext cx="0" cy="561833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63405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899" y="0"/>
            <a:ext cx="7306101" cy="6858000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-2" y="0"/>
            <a:ext cx="11559656" cy="69740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000">
                <a:schemeClr val="bg1">
                  <a:alpha val="29000"/>
                </a:schemeClr>
              </a:gs>
              <a:gs pos="13000">
                <a:schemeClr val="bg1">
                  <a:alpha val="83000"/>
                </a:schemeClr>
              </a:gs>
              <a:gs pos="79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uadroTexto 16"/>
          <p:cNvSpPr txBox="1"/>
          <p:nvPr/>
        </p:nvSpPr>
        <p:spPr>
          <a:xfrm>
            <a:off x="914400" y="530148"/>
            <a:ext cx="5053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spc="300" dirty="0">
                <a:latin typeface="Leelawadee" panose="020B0502040204020203" pitchFamily="34" charset="-34"/>
                <a:cs typeface="Leelawadee" panose="020B0502040204020203" pitchFamily="34" charset="-34"/>
              </a:rPr>
              <a:t>ÍNDICE</a:t>
            </a:r>
            <a:endParaRPr lang="en-US" sz="2800" b="1" spc="3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1783645" y="2079764"/>
            <a:ext cx="3702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Leelawadee" panose="020B0502040204020203" pitchFamily="34" charset="-34"/>
                <a:cs typeface="Leelawadee" panose="020B0502040204020203" pitchFamily="34" charset="-34"/>
              </a:rPr>
              <a:t>Contexto de los sistemas de salud </a:t>
            </a:r>
            <a:endParaRPr lang="en-US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30" b="36609"/>
          <a:stretch/>
        </p:blipFill>
        <p:spPr>
          <a:xfrm>
            <a:off x="4885899" y="6232290"/>
            <a:ext cx="2235875" cy="532487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1783645" y="3099160"/>
            <a:ext cx="7033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Leelawadee" panose="020B0502040204020203" pitchFamily="34" charset="-34"/>
                <a:cs typeface="Leelawadee" panose="020B0502040204020203" pitchFamily="34" charset="-34"/>
              </a:rPr>
              <a:t>Análisis del proyecto de Ley </a:t>
            </a:r>
            <a:endParaRPr lang="en-US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1783645" y="4118556"/>
            <a:ext cx="7033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latin typeface="Leelawadee" panose="020B0502040204020203" pitchFamily="34" charset="-34"/>
                <a:cs typeface="Leelawadee" panose="020B0502040204020203" pitchFamily="34" charset="-34"/>
              </a:rPr>
              <a:t>Perspectivas </a:t>
            </a:r>
            <a:endParaRPr lang="en-US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950026" y="1910487"/>
            <a:ext cx="6444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b="1" spc="300" dirty="0">
                <a:latin typeface="Arial Black" panose="020B0A04020102020204" pitchFamily="34" charset="0"/>
                <a:cs typeface="Leelawadee" panose="020B0502040204020203" pitchFamily="34" charset="-34"/>
              </a:rPr>
              <a:t>1</a:t>
            </a:r>
            <a:endParaRPr lang="en-US" sz="4000" b="1" spc="300" dirty="0">
              <a:latin typeface="Arial Black" panose="020B0A04020102020204" pitchFamily="34" charset="0"/>
              <a:cs typeface="Leelawadee" panose="020B0502040204020203" pitchFamily="34" charset="-34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960685" y="2929883"/>
            <a:ext cx="6444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b="1" spc="300" dirty="0">
                <a:latin typeface="Arial Black" panose="020B0A04020102020204" pitchFamily="34" charset="0"/>
                <a:cs typeface="Leelawadee" panose="020B0502040204020203" pitchFamily="34" charset="-34"/>
              </a:rPr>
              <a:t>2</a:t>
            </a:r>
            <a:endParaRPr lang="en-US" sz="4000" b="1" spc="300" dirty="0">
              <a:latin typeface="Arial Black" panose="020B0A04020102020204" pitchFamily="34" charset="0"/>
              <a:cs typeface="Leelawadee" panose="020B0502040204020203" pitchFamily="34" charset="-34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973265" y="3949279"/>
            <a:ext cx="6444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b="1" spc="300" dirty="0">
                <a:latin typeface="Arial Black" panose="020B0A04020102020204" pitchFamily="34" charset="0"/>
                <a:cs typeface="Leelawadee" panose="020B0502040204020203" pitchFamily="34" charset="-34"/>
              </a:rPr>
              <a:t>3</a:t>
            </a:r>
            <a:endParaRPr lang="en-US" sz="4000" b="1" spc="300" dirty="0">
              <a:latin typeface="Arial Black" panose="020B0A04020102020204" pitchFamily="34" charset="0"/>
              <a:cs typeface="Leelawadee" panose="020B0502040204020203" pitchFamily="34" charset="-34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1792352" y="5120045"/>
            <a:ext cx="7033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Leelawadee" panose="020B0502040204020203" pitchFamily="34" charset="-34"/>
                <a:cs typeface="Leelawadee" panose="020B0502040204020203" pitchFamily="34" charset="-34"/>
              </a:rPr>
              <a:t>Conclusiones </a:t>
            </a:r>
            <a:endParaRPr lang="en-US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981972" y="4950768"/>
            <a:ext cx="6444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b="1" spc="300" dirty="0">
                <a:latin typeface="Arial Black" panose="020B0A04020102020204" pitchFamily="34" charset="0"/>
                <a:cs typeface="Leelawadee" panose="020B0502040204020203" pitchFamily="34" charset="-34"/>
              </a:rPr>
              <a:t>4</a:t>
            </a:r>
            <a:endParaRPr lang="en-US" sz="4000" b="1" spc="300" dirty="0">
              <a:latin typeface="Arial Black" panose="020B0A04020102020204" pitchFamily="34" charset="0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28575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582" y="0"/>
            <a:ext cx="6596418" cy="6858000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-2" y="0"/>
            <a:ext cx="12192002" cy="69740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000">
                <a:schemeClr val="bg1">
                  <a:alpha val="29000"/>
                </a:schemeClr>
              </a:gs>
              <a:gs pos="13000">
                <a:schemeClr val="bg1">
                  <a:alpha val="83000"/>
                </a:schemeClr>
              </a:gs>
              <a:gs pos="79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uadroTexto 16"/>
          <p:cNvSpPr txBox="1"/>
          <p:nvPr/>
        </p:nvSpPr>
        <p:spPr>
          <a:xfrm>
            <a:off x="3620160" y="218154"/>
            <a:ext cx="5053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spc="500" dirty="0">
                <a:latin typeface="Leelawadee" panose="020B0502040204020203" pitchFamily="34" charset="-34"/>
                <a:cs typeface="Leelawadee" panose="020B0502040204020203" pitchFamily="34" charset="-34"/>
              </a:rPr>
              <a:t>CONCLUSIONES</a:t>
            </a:r>
            <a:endParaRPr lang="en-US" sz="2800" b="1" spc="5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1060312" y="2149566"/>
            <a:ext cx="9926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Leelawadee" panose="020B0502040204020203" pitchFamily="34" charset="-34"/>
                <a:cs typeface="Leelawadee" panose="020B0502040204020203" pitchFamily="34" charset="-34"/>
              </a:rPr>
              <a:t>El proyecto de </a:t>
            </a:r>
            <a:r>
              <a:rPr lang="es-MX" dirty="0" smtClean="0">
                <a:latin typeface="Leelawadee" panose="020B0502040204020203" pitchFamily="34" charset="-34"/>
                <a:cs typeface="Leelawadee" panose="020B0502040204020203" pitchFamily="34" charset="-34"/>
              </a:rPr>
              <a:t>Ley 339 de 2023 </a:t>
            </a:r>
            <a:r>
              <a:rPr lang="es-MX" dirty="0">
                <a:latin typeface="Leelawadee" panose="020B0502040204020203" pitchFamily="34" charset="-34"/>
                <a:cs typeface="Leelawadee" panose="020B0502040204020203" pitchFamily="34" charset="-34"/>
              </a:rPr>
              <a:t>genera grandes ineficiencias, además de presentar duplicidad de funciones entre órganos de gestión operativa.</a:t>
            </a:r>
            <a:endParaRPr lang="en-US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30" b="36609"/>
          <a:stretch/>
        </p:blipFill>
        <p:spPr>
          <a:xfrm>
            <a:off x="5028855" y="6182827"/>
            <a:ext cx="2235875" cy="532487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1060312" y="3307462"/>
            <a:ext cx="977999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Leelawadee" panose="020B0502040204020203" pitchFamily="34" charset="-34"/>
                <a:cs typeface="Leelawadee" panose="020B0502040204020203" pitchFamily="34" charset="-34"/>
              </a:rPr>
              <a:t>Las ineficiencias, están dadas por la atomización de la gestión del riesgo en salud (técnico y financiero), lo que no garantiza los mínimos para garantizar los resultados en salud de las personas y la población, </a:t>
            </a:r>
            <a:r>
              <a:rPr lang="es-MX" sz="20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especialmente la gestión clínica de los pacientes con enfermedades crónicas de alta complejidad. </a:t>
            </a:r>
            <a:endParaRPr lang="en-US" sz="2000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1060312" y="4687385"/>
            <a:ext cx="96668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Leelawadee" panose="020B0502040204020203" pitchFamily="34" charset="-34"/>
                <a:cs typeface="Leelawadee" panose="020B0502040204020203" pitchFamily="34" charset="-34"/>
              </a:rPr>
              <a:t>El proyecto de Ley </a:t>
            </a:r>
            <a:r>
              <a:rPr lang="es-MX" dirty="0" smtClean="0">
                <a:latin typeface="Leelawadee" panose="020B0502040204020203" pitchFamily="34" charset="-34"/>
                <a:cs typeface="Leelawadee" panose="020B0502040204020203" pitchFamily="34" charset="-34"/>
              </a:rPr>
              <a:t>339 de 2023 genera </a:t>
            </a:r>
            <a:r>
              <a:rPr lang="es-MX" dirty="0">
                <a:latin typeface="Leelawadee" panose="020B0502040204020203" pitchFamily="34" charset="-34"/>
                <a:cs typeface="Leelawadee" panose="020B0502040204020203" pitchFamily="34" charset="-34"/>
              </a:rPr>
              <a:t>un riesgo inminente de insostenibilidad fiscal, por falta de incentivos a la calidad y eficiencia. </a:t>
            </a:r>
            <a:endParaRPr lang="en-US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249933" y="2118789"/>
            <a:ext cx="6444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b="1" spc="300" dirty="0">
                <a:latin typeface="Arial Black" panose="020B0A04020102020204" pitchFamily="34" charset="0"/>
                <a:cs typeface="Leelawadee" panose="020B0502040204020203" pitchFamily="34" charset="-34"/>
              </a:rPr>
              <a:t>1</a:t>
            </a:r>
            <a:endParaRPr lang="en-US" sz="4000" b="1" spc="300" dirty="0">
              <a:latin typeface="Arial Black" panose="020B0A04020102020204" pitchFamily="34" charset="0"/>
              <a:cs typeface="Leelawadee" panose="020B0502040204020203" pitchFamily="34" charset="-34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249933" y="3387698"/>
            <a:ext cx="6444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b="1" spc="300" dirty="0">
                <a:latin typeface="Arial Black" panose="020B0A04020102020204" pitchFamily="34" charset="0"/>
                <a:cs typeface="Leelawadee" panose="020B0502040204020203" pitchFamily="34" charset="-34"/>
              </a:rPr>
              <a:t>2</a:t>
            </a:r>
            <a:endParaRPr lang="en-US" sz="4000" b="1" spc="300" dirty="0">
              <a:latin typeface="Arial Black" panose="020B0A04020102020204" pitchFamily="34" charset="0"/>
              <a:cs typeface="Leelawadee" panose="020B0502040204020203" pitchFamily="34" charset="-34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249933" y="4656608"/>
            <a:ext cx="6444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b="1" spc="300" dirty="0">
                <a:latin typeface="Arial Black" panose="020B0A04020102020204" pitchFamily="34" charset="0"/>
                <a:cs typeface="Leelawadee" panose="020B0502040204020203" pitchFamily="34" charset="-34"/>
              </a:rPr>
              <a:t>3</a:t>
            </a:r>
            <a:endParaRPr lang="en-US" sz="4000" b="1" spc="300" dirty="0">
              <a:latin typeface="Arial Black" panose="020B0A04020102020204" pitchFamily="34" charset="0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316103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582" y="0"/>
            <a:ext cx="6596418" cy="6858000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-2" y="0"/>
            <a:ext cx="11559656" cy="69740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000">
                <a:schemeClr val="bg1">
                  <a:alpha val="29000"/>
                </a:schemeClr>
              </a:gs>
              <a:gs pos="13000">
                <a:schemeClr val="bg1">
                  <a:alpha val="83000"/>
                </a:schemeClr>
              </a:gs>
              <a:gs pos="79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uadroTexto 17"/>
          <p:cNvSpPr txBox="1"/>
          <p:nvPr/>
        </p:nvSpPr>
        <p:spPr>
          <a:xfrm>
            <a:off x="1132932" y="3338851"/>
            <a:ext cx="99261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latin typeface="Leelawadee" panose="020B0502040204020203" pitchFamily="34" charset="-34"/>
                <a:cs typeface="Leelawadee" panose="020B0502040204020203" pitchFamily="34" charset="-34"/>
              </a:rPr>
              <a:t>Se anticipa un periodo de grandes trastornos en la gestión del riesgo de los pacientes y de NO garantía del goce efectivo del derecho fundamental a la </a:t>
            </a:r>
            <a:r>
              <a:rPr lang="es-MX" b="1" dirty="0" smtClean="0">
                <a:latin typeface="Leelawadee" panose="020B0502040204020203" pitchFamily="34" charset="-34"/>
                <a:cs typeface="Leelawadee" panose="020B0502040204020203" pitchFamily="34" charset="-34"/>
              </a:rPr>
              <a:t>salud de avanzar el proyecto de Ley 339 de 2023.</a:t>
            </a:r>
            <a:endParaRPr lang="en-US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30" b="36609"/>
          <a:stretch/>
        </p:blipFill>
        <p:spPr>
          <a:xfrm>
            <a:off x="5054396" y="6133458"/>
            <a:ext cx="2235875" cy="532487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1216299" y="2100720"/>
            <a:ext cx="94348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latin typeface="Leelawadee" panose="020B0502040204020203" pitchFamily="34" charset="-34"/>
                <a:cs typeface="Leelawadee" panose="020B0502040204020203" pitchFamily="34" charset="-34"/>
              </a:rPr>
              <a:t>El proyecto de Ley 339 de 2023 propone un </a:t>
            </a:r>
            <a:r>
              <a:rPr lang="es-MX" dirty="0">
                <a:latin typeface="Leelawadee" panose="020B0502040204020203" pitchFamily="34" charset="-34"/>
                <a:cs typeface="Leelawadee" panose="020B0502040204020203" pitchFamily="34" charset="-34"/>
              </a:rPr>
              <a:t>arreglo institucional sin cohesión ni coordinación.</a:t>
            </a:r>
            <a:endParaRPr lang="en-US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488498" y="1931443"/>
            <a:ext cx="6444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b="1" spc="300" dirty="0">
                <a:latin typeface="Arial Black" panose="020B0A04020102020204" pitchFamily="34" charset="0"/>
                <a:cs typeface="Leelawadee" panose="020B0502040204020203" pitchFamily="34" charset="-34"/>
              </a:rPr>
              <a:t>4</a:t>
            </a:r>
            <a:endParaRPr lang="en-US" sz="4000" b="1" spc="300" dirty="0">
              <a:latin typeface="Arial Black" panose="020B0A04020102020204" pitchFamily="34" charset="0"/>
              <a:cs typeface="Leelawadee" panose="020B0502040204020203" pitchFamily="34" charset="-34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488498" y="3308074"/>
            <a:ext cx="6444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b="1" spc="300" dirty="0">
                <a:latin typeface="Arial Black" panose="020B0A04020102020204" pitchFamily="34" charset="0"/>
                <a:cs typeface="Leelawadee" panose="020B0502040204020203" pitchFamily="34" charset="-34"/>
              </a:rPr>
              <a:t>5</a:t>
            </a:r>
            <a:endParaRPr lang="en-US" sz="4000" b="1" spc="300" dirty="0">
              <a:latin typeface="Arial Black" panose="020B0A04020102020204" pitchFamily="34" charset="0"/>
              <a:cs typeface="Leelawadee" panose="020B0502040204020203" pitchFamily="34" charset="-34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3645701" y="690427"/>
            <a:ext cx="5053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spc="500" dirty="0">
                <a:latin typeface="Leelawadee" panose="020B0502040204020203" pitchFamily="34" charset="-34"/>
                <a:cs typeface="Leelawadee" panose="020B0502040204020203" pitchFamily="34" charset="-34"/>
              </a:rPr>
              <a:t>CONCLUSIONES</a:t>
            </a:r>
            <a:endParaRPr lang="en-US" sz="2800" b="1" spc="5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1132932" y="4552498"/>
            <a:ext cx="9926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latin typeface="Leelawadee" panose="020B0502040204020203" pitchFamily="34" charset="-34"/>
                <a:cs typeface="Leelawadee" panose="020B0502040204020203" pitchFamily="34" charset="-34"/>
              </a:rPr>
              <a:t>Toma fuerza un escenario de no reforma legislativa y acciones administrativas, comenzando por la Guajira.</a:t>
            </a:r>
            <a:endParaRPr lang="en-US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488498" y="4521721"/>
            <a:ext cx="6444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b="1" spc="300" dirty="0">
                <a:latin typeface="Arial Black" panose="020B0A04020102020204" pitchFamily="34" charset="0"/>
                <a:cs typeface="Leelawadee" panose="020B0502040204020203" pitchFamily="34" charset="-34"/>
              </a:rPr>
              <a:t>6</a:t>
            </a:r>
            <a:endParaRPr lang="en-US" sz="4000" b="1" spc="300" dirty="0">
              <a:latin typeface="Arial Black" panose="020B0A04020102020204" pitchFamily="34" charset="0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449775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9135603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-1" y="0"/>
            <a:ext cx="10153935" cy="69740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7000">
                <a:schemeClr val="bg1">
                  <a:alpha val="29000"/>
                </a:schemeClr>
              </a:gs>
              <a:gs pos="38000">
                <a:schemeClr val="bg1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30" b="36609"/>
          <a:stretch/>
        </p:blipFill>
        <p:spPr>
          <a:xfrm>
            <a:off x="1408695" y="6175276"/>
            <a:ext cx="2235875" cy="532487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607178" y="2579062"/>
            <a:ext cx="48498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>
                <a:solidFill>
                  <a:schemeClr val="bg2">
                    <a:lumMod val="2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NO SE ESTÁ ABORDANDO EL PROBLEMA ESTRUCTURAL DEL </a:t>
            </a:r>
            <a:r>
              <a:rPr lang="es-MX" sz="2800" b="1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  <a:cs typeface="Leelawadee" panose="020B0502040204020203" pitchFamily="34" charset="-34"/>
              </a:rPr>
              <a:t>GASTO EN SALUD</a:t>
            </a:r>
            <a:r>
              <a:rPr lang="es-MX" sz="2800" b="1" dirty="0">
                <a:solidFill>
                  <a:schemeClr val="bg2">
                    <a:lumMod val="2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DEL SISTEMA</a:t>
            </a:r>
            <a:endParaRPr lang="en-US" sz="2800" b="1" dirty="0">
              <a:solidFill>
                <a:schemeClr val="bg2">
                  <a:lumMod val="25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607178" y="577858"/>
            <a:ext cx="94348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800" b="1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  <a:cs typeface="Leelawadee" panose="020B0502040204020203" pitchFamily="34" charset="-34"/>
              </a:rPr>
              <a:t>ADEMÁS…</a:t>
            </a:r>
            <a:endParaRPr lang="en-US" sz="4800" b="1" dirty="0">
              <a:solidFill>
                <a:schemeClr val="bg2">
                  <a:lumMod val="50000"/>
                </a:schemeClr>
              </a:solidFill>
              <a:latin typeface="Arial Black" panose="020B0A04020102020204" pitchFamily="34" charset="0"/>
              <a:cs typeface="Leelawadee" panose="020B0502040204020203" pitchFamily="34" charset="-34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0" y="235068"/>
            <a:ext cx="5053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spc="500" dirty="0">
                <a:latin typeface="Leelawadee" panose="020B0502040204020203" pitchFamily="34" charset="-34"/>
                <a:cs typeface="Leelawadee" panose="020B0502040204020203" pitchFamily="34" charset="-34"/>
              </a:rPr>
              <a:t>CONCLUSIONES</a:t>
            </a:r>
            <a:endParaRPr lang="en-US" sz="2800" b="1" spc="5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716060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761" y="-17537"/>
            <a:ext cx="12312008" cy="6875537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00977" y="2965873"/>
            <a:ext cx="3166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Reino Unido </a:t>
            </a:r>
            <a:endParaRPr lang="en-US" sz="2400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116576" y="2392839"/>
            <a:ext cx="278172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267" spc="400" dirty="0">
                <a:solidFill>
                  <a:schemeClr val="bg1"/>
                </a:solidFill>
                <a:latin typeface="Arial Black" panose="020B0A04020102020204" pitchFamily="34" charset="0"/>
                <a:cs typeface="Leelawadee" panose="020B0502040204020203" pitchFamily="34" charset="-34"/>
              </a:rPr>
              <a:t>$</a:t>
            </a:r>
            <a:r>
              <a:rPr lang="es-MX" sz="4267" b="1" spc="400" dirty="0">
                <a:solidFill>
                  <a:schemeClr val="bg1"/>
                </a:solidFill>
                <a:latin typeface="Arial Black" panose="020B0A04020102020204" pitchFamily="34" charset="0"/>
                <a:cs typeface="Leelawadee" panose="020B0502040204020203" pitchFamily="34" charset="-34"/>
              </a:rPr>
              <a:t>4.157</a:t>
            </a:r>
            <a:endParaRPr lang="en-US" sz="4267" b="1" spc="400" dirty="0">
              <a:solidFill>
                <a:schemeClr val="bg1"/>
              </a:solidFill>
              <a:latin typeface="Arial Black" panose="020B0A04020102020204" pitchFamily="34" charset="0"/>
              <a:cs typeface="Leelawadee" panose="020B0502040204020203" pitchFamily="34" charset="-34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2913900" y="2959281"/>
            <a:ext cx="3166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España</a:t>
            </a:r>
            <a:endParaRPr lang="en-US" sz="2400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3114354" y="2392838"/>
            <a:ext cx="273206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267" spc="400" dirty="0">
                <a:solidFill>
                  <a:schemeClr val="bg1"/>
                </a:solidFill>
                <a:latin typeface="Arial Black" panose="020B0A04020102020204" pitchFamily="34" charset="0"/>
                <a:cs typeface="Leelawadee" panose="020B0502040204020203" pitchFamily="34" charset="-34"/>
              </a:rPr>
              <a:t>$</a:t>
            </a:r>
            <a:r>
              <a:rPr lang="es-MX" sz="4267" b="1" spc="400" dirty="0">
                <a:solidFill>
                  <a:schemeClr val="bg1"/>
                </a:solidFill>
                <a:latin typeface="Arial Black" panose="020B0A04020102020204" pitchFamily="34" charset="0"/>
                <a:cs typeface="Leelawadee" panose="020B0502040204020203" pitchFamily="34" charset="-34"/>
              </a:rPr>
              <a:t>2.723</a:t>
            </a:r>
            <a:endParaRPr lang="en-US" sz="4267" b="1" spc="400" dirty="0">
              <a:solidFill>
                <a:schemeClr val="bg1"/>
              </a:solidFill>
              <a:latin typeface="Arial Black" panose="020B0A04020102020204" pitchFamily="34" charset="0"/>
              <a:cs typeface="Leelawadee" panose="020B0502040204020203" pitchFamily="34" charset="-34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6388024" y="2944946"/>
            <a:ext cx="3166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Costa Rica</a:t>
            </a:r>
            <a:endParaRPr lang="en-US" sz="2400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6334440" y="2376802"/>
            <a:ext cx="321986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267" spc="400" dirty="0">
                <a:solidFill>
                  <a:schemeClr val="bg1"/>
                </a:solidFill>
                <a:latin typeface="Arial Black" panose="020B0A04020102020204" pitchFamily="34" charset="0"/>
                <a:cs typeface="Leelawadee" panose="020B0502040204020203" pitchFamily="34" charset="-34"/>
              </a:rPr>
              <a:t>$</a:t>
            </a:r>
            <a:r>
              <a:rPr lang="es-MX" sz="4267" b="1" spc="400" dirty="0">
                <a:solidFill>
                  <a:schemeClr val="bg1"/>
                </a:solidFill>
                <a:latin typeface="Arial Black" panose="020B0A04020102020204" pitchFamily="34" charset="0"/>
                <a:cs typeface="Leelawadee" panose="020B0502040204020203" pitchFamily="34" charset="-34"/>
              </a:rPr>
              <a:t>1.226</a:t>
            </a:r>
            <a:endParaRPr lang="en-US" sz="4267" b="1" spc="400" dirty="0">
              <a:solidFill>
                <a:schemeClr val="bg1"/>
              </a:solidFill>
              <a:latin typeface="Arial Black" panose="020B0A04020102020204" pitchFamily="34" charset="0"/>
              <a:cs typeface="Leelawadee" panose="020B0502040204020203" pitchFamily="34" charset="-34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9455261" y="2910786"/>
            <a:ext cx="3166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Colombia</a:t>
            </a:r>
            <a:endParaRPr lang="en-US" sz="2400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9329140" y="2376802"/>
            <a:ext cx="319335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267" spc="400" dirty="0">
                <a:solidFill>
                  <a:schemeClr val="bg1"/>
                </a:solidFill>
                <a:latin typeface="Arial Black" panose="020B0A04020102020204" pitchFamily="34" charset="0"/>
                <a:cs typeface="Leelawadee" panose="020B0502040204020203" pitchFamily="34" charset="-34"/>
              </a:rPr>
              <a:t>$</a:t>
            </a:r>
            <a:r>
              <a:rPr lang="es-MX" sz="4267" b="1" spc="400" dirty="0">
                <a:solidFill>
                  <a:schemeClr val="bg1"/>
                </a:solidFill>
                <a:latin typeface="Arial Black" panose="020B0A04020102020204" pitchFamily="34" charset="0"/>
                <a:cs typeface="Leelawadee" panose="020B0502040204020203" pitchFamily="34" charset="-34"/>
              </a:rPr>
              <a:t>1.050</a:t>
            </a:r>
            <a:endParaRPr lang="en-US" sz="4267" b="1" spc="400" dirty="0">
              <a:solidFill>
                <a:schemeClr val="bg1"/>
              </a:solidFill>
              <a:latin typeface="Arial Black" panose="020B0A04020102020204" pitchFamily="34" charset="0"/>
              <a:cs typeface="Leelawadee" panose="020B0502040204020203" pitchFamily="34" charset="-34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2048047" y="1378776"/>
            <a:ext cx="8064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USD | Paridad de Poder de Compra</a:t>
            </a:r>
            <a:endParaRPr lang="en-US" sz="2400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473074" y="442061"/>
            <a:ext cx="114896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GASTO GUBERNAMENTAL EN SALUD PER CÁPITA COMPARATIVO</a:t>
            </a:r>
            <a:endParaRPr lang="en-US" sz="3200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2302304" y="1671745"/>
            <a:ext cx="8064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Fuente: OCDE </a:t>
            </a:r>
            <a:r>
              <a:rPr lang="es-MX" sz="1400" dirty="0" err="1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Health</a:t>
            </a:r>
            <a:r>
              <a:rPr lang="es-MX" sz="1400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s-MX" sz="1400" dirty="0" err="1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Care</a:t>
            </a:r>
            <a:r>
              <a:rPr lang="es-MX" sz="1400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s-MX" sz="1400" dirty="0" err="1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Statistics</a:t>
            </a:r>
            <a:endParaRPr lang="en-US" sz="1400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4040778" y="5809010"/>
            <a:ext cx="4354285" cy="1091389"/>
          </a:xfrm>
          <a:prstGeom prst="rect">
            <a:avLst/>
          </a:prstGeom>
          <a:solidFill>
            <a:srgbClr val="002E52"/>
          </a:solidFill>
          <a:ln>
            <a:noFill/>
          </a:ln>
          <a:effectLst>
            <a:softEdge rad="152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30" b="36609"/>
          <a:stretch/>
        </p:blipFill>
        <p:spPr>
          <a:xfrm>
            <a:off x="4795896" y="6172687"/>
            <a:ext cx="2844048" cy="67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3314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702" y="1045090"/>
            <a:ext cx="9078471" cy="5020309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373823" y="6233218"/>
            <a:ext cx="94442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Fuente: Lech, R., Chow, G., Mann, K., Mott, P., </a:t>
            </a:r>
            <a:r>
              <a:rPr lang="en-US" sz="1200" dirty="0" err="1">
                <a:solidFill>
                  <a:srgbClr val="222222"/>
                </a:solidFill>
                <a:latin typeface="Arial" panose="020B0604020202020204" pitchFamily="34" charset="0"/>
              </a:rPr>
              <a:t>Malmberg</a:t>
            </a:r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, C., &amp; Forte, L. (2022). Historical and projected public spending on drugs for rare diseases in Canada between 2010 and 2025. </a:t>
            </a:r>
            <a:r>
              <a:rPr lang="en-US" sz="1200" i="1" dirty="0" err="1">
                <a:solidFill>
                  <a:srgbClr val="222222"/>
                </a:solidFill>
                <a:latin typeface="Arial" panose="020B0604020202020204" pitchFamily="34" charset="0"/>
              </a:rPr>
              <a:t>Orphanet</a:t>
            </a:r>
            <a:r>
              <a:rPr lang="en-US" sz="1200" i="1" dirty="0">
                <a:solidFill>
                  <a:srgbClr val="222222"/>
                </a:solidFill>
                <a:latin typeface="Arial" panose="020B0604020202020204" pitchFamily="34" charset="0"/>
              </a:rPr>
              <a:t> Journal of Rare Diseases</a:t>
            </a:r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, </a:t>
            </a:r>
            <a:r>
              <a:rPr lang="en-US" sz="1200" i="1" dirty="0">
                <a:solidFill>
                  <a:srgbClr val="222222"/>
                </a:solidFill>
                <a:latin typeface="Arial" panose="020B0604020202020204" pitchFamily="34" charset="0"/>
              </a:rPr>
              <a:t>17</a:t>
            </a:r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(1), 1-11.</a:t>
            </a:r>
            <a:endParaRPr lang="en-US" sz="1200" dirty="0"/>
          </a:p>
        </p:txBody>
      </p:sp>
      <p:sp>
        <p:nvSpPr>
          <p:cNvPr id="19" name="CuadroTexto 18"/>
          <p:cNvSpPr txBox="1"/>
          <p:nvPr/>
        </p:nvSpPr>
        <p:spPr>
          <a:xfrm>
            <a:off x="-136049" y="477162"/>
            <a:ext cx="12098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spc="300" dirty="0">
                <a:latin typeface="Leelawadee" panose="020B0502040204020203" pitchFamily="34" charset="-34"/>
                <a:cs typeface="Leelawadee" panose="020B0502040204020203" pitchFamily="34" charset="-34"/>
              </a:rPr>
              <a:t>COMPORTAMIENTO DEL GASTO CANADIENSE EN EH Y SU PROYECCIÓN</a:t>
            </a:r>
            <a:endParaRPr lang="en-US" sz="2000" b="1" spc="3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366232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78"/>
          <a:stretch/>
        </p:blipFill>
        <p:spPr>
          <a:xfrm>
            <a:off x="-19050" y="0"/>
            <a:ext cx="1221105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0" y="0"/>
            <a:ext cx="7629099" cy="69740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2000">
                <a:schemeClr val="bg1">
                  <a:alpha val="29000"/>
                </a:schemeClr>
              </a:gs>
              <a:gs pos="58000">
                <a:schemeClr val="bg1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uadroTexto 11"/>
          <p:cNvSpPr txBox="1"/>
          <p:nvPr/>
        </p:nvSpPr>
        <p:spPr>
          <a:xfrm>
            <a:off x="240755" y="2581941"/>
            <a:ext cx="401734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>
                <a:latin typeface="Leelawadee" panose="020B0502040204020203" pitchFamily="34" charset="-34"/>
                <a:cs typeface="Leelawadee" panose="020B0502040204020203" pitchFamily="34" charset="-34"/>
              </a:rPr>
              <a:t>Construcción de tarifario médico</a:t>
            </a:r>
          </a:p>
          <a:p>
            <a:endParaRPr lang="es-MX" sz="28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r>
              <a:rPr lang="es-MX" sz="2800" dirty="0">
                <a:latin typeface="Leelawadee" panose="020B0502040204020203" pitchFamily="34" charset="-34"/>
                <a:cs typeface="Leelawadee" panose="020B0502040204020203" pitchFamily="34" charset="-34"/>
              </a:rPr>
              <a:t>Autorregulación médica </a:t>
            </a:r>
          </a:p>
          <a:p>
            <a:endParaRPr lang="es-MX" sz="28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r>
              <a:rPr lang="es-MX" sz="2800" dirty="0">
                <a:latin typeface="Leelawadee" panose="020B0502040204020203" pitchFamily="34" charset="-34"/>
                <a:cs typeface="Leelawadee" panose="020B0502040204020203" pitchFamily="34" charset="-34"/>
              </a:rPr>
              <a:t>Formas de contratación</a:t>
            </a:r>
            <a:endParaRPr lang="en-US" sz="28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286490" y="291040"/>
            <a:ext cx="39258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...Y PARA LOS PROFESIONALES DE LA SALUD</a:t>
            </a:r>
            <a:endParaRPr lang="en-US" sz="2800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30" b="36609"/>
          <a:stretch/>
        </p:blipFill>
        <p:spPr>
          <a:xfrm>
            <a:off x="1240672" y="6233279"/>
            <a:ext cx="2235875" cy="53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2679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30" b="36609"/>
          <a:stretch/>
        </p:blipFill>
        <p:spPr>
          <a:xfrm>
            <a:off x="3304323" y="4927103"/>
            <a:ext cx="5471980" cy="1303185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3657600" y="1248507"/>
            <a:ext cx="4765431" cy="10550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86E28A4E-6F2F-56A2-8000-E3FB536A0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3011" y="1336207"/>
            <a:ext cx="4434607" cy="879676"/>
          </a:xfrm>
        </p:spPr>
        <p:txBody>
          <a:bodyPr>
            <a:noAutofit/>
          </a:bodyPr>
          <a:lstStyle/>
          <a:p>
            <a:pPr algn="ctr"/>
            <a:r>
              <a:rPr lang="es-ES_tradnl" sz="8800" spc="200" dirty="0">
                <a:solidFill>
                  <a:schemeClr val="bg1"/>
                </a:solidFill>
              </a:rPr>
              <a:t>GRACIAS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86E28A4E-6F2F-56A2-8000-E3FB536A0543}"/>
              </a:ext>
            </a:extLst>
          </p:cNvPr>
          <p:cNvSpPr txBox="1">
            <a:spLocks/>
          </p:cNvSpPr>
          <p:nvPr/>
        </p:nvSpPr>
        <p:spPr>
          <a:xfrm>
            <a:off x="895390" y="3042137"/>
            <a:ext cx="10289847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sz="1800" spc="120" dirty="0">
                <a:latin typeface="Leelawadee" panose="020B0502040204020203" pitchFamily="34" charset="-34"/>
                <a:cs typeface="Leelawadee" panose="020B0502040204020203" pitchFamily="34" charset="-34"/>
              </a:rPr>
              <a:t>german.escobar.morales@Gmail.com</a:t>
            </a: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86E28A4E-6F2F-56A2-8000-E3FB536A0543}"/>
              </a:ext>
            </a:extLst>
          </p:cNvPr>
          <p:cNvSpPr txBox="1">
            <a:spLocks/>
          </p:cNvSpPr>
          <p:nvPr/>
        </p:nvSpPr>
        <p:spPr>
          <a:xfrm>
            <a:off x="895390" y="3262056"/>
            <a:ext cx="10289847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sz="1800" spc="120" dirty="0">
                <a:latin typeface="Leelawadee" panose="020B0502040204020203" pitchFamily="34" charset="-34"/>
                <a:cs typeface="Leelawadee" panose="020B0502040204020203" pitchFamily="34" charset="-34"/>
              </a:rPr>
              <a:t>@GERMANESCOBARM</a:t>
            </a:r>
          </a:p>
        </p:txBody>
      </p:sp>
    </p:spTree>
    <p:extLst>
      <p:ext uri="{BB962C8B-B14F-4D97-AF65-F5344CB8AC3E}">
        <p14:creationId xmlns:p14="http://schemas.microsoft.com/office/powerpoint/2010/main" val="2695322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4"/>
          <a:stretch/>
        </p:blipFill>
        <p:spPr>
          <a:xfrm>
            <a:off x="0" y="-34414"/>
            <a:ext cx="12192000" cy="6892414"/>
          </a:xfrm>
          <a:prstGeom prst="rect">
            <a:avLst/>
          </a:prstGeom>
        </p:spPr>
      </p:pic>
      <p:sp>
        <p:nvSpPr>
          <p:cNvPr id="17" name="CuadroTexto 16"/>
          <p:cNvSpPr txBox="1"/>
          <p:nvPr/>
        </p:nvSpPr>
        <p:spPr>
          <a:xfrm>
            <a:off x="3275461" y="2414249"/>
            <a:ext cx="5419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72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CONTEXTO</a:t>
            </a:r>
            <a:endParaRPr lang="en-US" sz="7200" b="1" spc="300" dirty="0">
              <a:solidFill>
                <a:schemeClr val="tx1">
                  <a:lumMod val="85000"/>
                  <a:lumOff val="15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30" b="36609"/>
          <a:stretch/>
        </p:blipFill>
        <p:spPr>
          <a:xfrm>
            <a:off x="5294019" y="6144847"/>
            <a:ext cx="2235875" cy="532487"/>
          </a:xfrm>
          <a:prstGeom prst="rect">
            <a:avLst/>
          </a:prstGeom>
        </p:spPr>
      </p:pic>
      <p:cxnSp>
        <p:nvCxnSpPr>
          <p:cNvPr id="7" name="Conector recto 6"/>
          <p:cNvCxnSpPr/>
          <p:nvPr/>
        </p:nvCxnSpPr>
        <p:spPr>
          <a:xfrm>
            <a:off x="1528549" y="-34414"/>
            <a:ext cx="0" cy="2968683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/>
          <p:cNvCxnSpPr/>
          <p:nvPr/>
        </p:nvCxnSpPr>
        <p:spPr>
          <a:xfrm flipH="1">
            <a:off x="1528549" y="2934269"/>
            <a:ext cx="167227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/>
        </p:nvCxnSpPr>
        <p:spPr>
          <a:xfrm>
            <a:off x="10658901" y="3052941"/>
            <a:ext cx="0" cy="112327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/>
        </p:nvCxnSpPr>
        <p:spPr>
          <a:xfrm flipH="1">
            <a:off x="3916907" y="4176215"/>
            <a:ext cx="674199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H="1" flipV="1">
            <a:off x="8695058" y="3052941"/>
            <a:ext cx="1963843" cy="227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/>
          <p:cNvCxnSpPr/>
          <p:nvPr/>
        </p:nvCxnSpPr>
        <p:spPr>
          <a:xfrm>
            <a:off x="3916907" y="3614578"/>
            <a:ext cx="0" cy="561833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/>
          <p:cNvSpPr txBox="1"/>
          <p:nvPr/>
        </p:nvSpPr>
        <p:spPr>
          <a:xfrm>
            <a:off x="4805950" y="3391484"/>
            <a:ext cx="3296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>
                <a:latin typeface="Leelawadee" panose="020B0502040204020203" pitchFamily="34" charset="-34"/>
                <a:cs typeface="Leelawadee" panose="020B0502040204020203" pitchFamily="34" charset="-34"/>
              </a:rPr>
              <a:t>Sistemas de salud </a:t>
            </a:r>
            <a:endParaRPr lang="en-US" sz="28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626032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5620216" y="0"/>
            <a:ext cx="6571785" cy="68580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5" name="CuadroTexto 4"/>
          <p:cNvSpPr txBox="1"/>
          <p:nvPr/>
        </p:nvSpPr>
        <p:spPr>
          <a:xfrm>
            <a:off x="5886995" y="973212"/>
            <a:ext cx="5448829" cy="2965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585" lvl="1"/>
            <a:endParaRPr lang="es-MX" sz="2667" dirty="0">
              <a:solidFill>
                <a:schemeClr val="tx2">
                  <a:lumMod val="25000"/>
                </a:schemeClr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marL="609585" lvl="1"/>
            <a:r>
              <a:rPr lang="es-MX" sz="2667" dirty="0">
                <a:solidFill>
                  <a:schemeClr val="tx2">
                    <a:lumMod val="25000"/>
                  </a:schemeClr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Los sistemas de salud público o privados no son buenos o malos per se, todos afrontan retos y su eficiencia está mediada por su arreglo institucional. </a:t>
            </a:r>
            <a:endParaRPr lang="en-US" sz="2667" dirty="0">
              <a:solidFill>
                <a:schemeClr val="tx2">
                  <a:lumMod val="25000"/>
                </a:schemeClr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30" b="36609"/>
          <a:stretch/>
        </p:blipFill>
        <p:spPr>
          <a:xfrm>
            <a:off x="7844890" y="6072350"/>
            <a:ext cx="1883023" cy="448453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 rot="10800000">
            <a:off x="8464184" y="3465238"/>
            <a:ext cx="64443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8800" b="1" spc="300" dirty="0">
                <a:latin typeface="Arial Black" panose="020B0A04020102020204" pitchFamily="34" charset="0"/>
                <a:cs typeface="Leelawadee" panose="020B0502040204020203" pitchFamily="34" charset="-34"/>
              </a:rPr>
              <a:t>“</a:t>
            </a:r>
            <a:endParaRPr lang="en-US" sz="8800" b="1" spc="300" dirty="0">
              <a:latin typeface="Arial Black" panose="020B0A04020102020204" pitchFamily="34" charset="0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264964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adroTexto 16"/>
          <p:cNvSpPr txBox="1"/>
          <p:nvPr/>
        </p:nvSpPr>
        <p:spPr>
          <a:xfrm>
            <a:off x="3644570" y="180990"/>
            <a:ext cx="5053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spc="300" dirty="0">
                <a:latin typeface="Leelawadee" panose="020B0502040204020203" pitchFamily="34" charset="-34"/>
                <a:cs typeface="Leelawadee" panose="020B0502040204020203" pitchFamily="34" charset="-34"/>
              </a:rPr>
              <a:t>CONTEXTO </a:t>
            </a:r>
            <a:endParaRPr lang="en-US" sz="2800" b="1" spc="3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30" b="36609"/>
          <a:stretch/>
        </p:blipFill>
        <p:spPr>
          <a:xfrm>
            <a:off x="5053265" y="6325513"/>
            <a:ext cx="2235875" cy="532487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3644569" y="442600"/>
            <a:ext cx="5053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spc="300" dirty="0">
                <a:latin typeface="Leelawadee" panose="020B0502040204020203" pitchFamily="34" charset="-34"/>
                <a:cs typeface="Leelawadee" panose="020B0502040204020203" pitchFamily="34" charset="-34"/>
              </a:rPr>
              <a:t>Sistemas de Salud</a:t>
            </a:r>
            <a:endParaRPr lang="en-US" sz="2800" spc="3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64" y="1454127"/>
            <a:ext cx="4893586" cy="43830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834" y="1941975"/>
            <a:ext cx="6288001" cy="312660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252234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05" y="0"/>
            <a:ext cx="13128171" cy="6858000"/>
          </a:xfrm>
          <a:prstGeom prst="rect">
            <a:avLst/>
          </a:prstGeom>
        </p:spPr>
      </p:pic>
      <p:sp>
        <p:nvSpPr>
          <p:cNvPr id="9" name="Google Shape;76;p17"/>
          <p:cNvSpPr txBox="1">
            <a:spLocks noGrp="1"/>
          </p:cNvSpPr>
          <p:nvPr>
            <p:ph type="body" idx="1"/>
          </p:nvPr>
        </p:nvSpPr>
        <p:spPr>
          <a:xfrm>
            <a:off x="177709" y="1039202"/>
            <a:ext cx="4044888" cy="340405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85000" lnSpcReduction="20000"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es-MX" dirty="0"/>
              <a:t>Injusta e ineficiente localización de los recursos de subsidios.</a:t>
            </a:r>
          </a:p>
          <a:p>
            <a:pPr marL="0" indent="0">
              <a:spcAft>
                <a:spcPts val="1600"/>
              </a:spcAft>
              <a:buNone/>
            </a:pPr>
            <a:endParaRPr lang="es-MX" dirty="0"/>
          </a:p>
          <a:p>
            <a:pPr marL="0" indent="0">
              <a:spcAft>
                <a:spcPts val="1600"/>
              </a:spcAft>
              <a:buNone/>
            </a:pPr>
            <a:r>
              <a:rPr lang="es-MX" dirty="0"/>
              <a:t>Sistema limitado, precario.</a:t>
            </a:r>
          </a:p>
          <a:p>
            <a:pPr marL="0" indent="0">
              <a:spcAft>
                <a:spcPts val="1600"/>
              </a:spcAft>
              <a:buNone/>
            </a:pPr>
            <a:endParaRPr lang="es-MX" dirty="0"/>
          </a:p>
          <a:p>
            <a:pPr marL="0" indent="0">
              <a:spcAft>
                <a:spcPts val="1600"/>
              </a:spcAft>
              <a:buNone/>
            </a:pPr>
            <a:r>
              <a:rPr lang="es-MX" dirty="0"/>
              <a:t>Bajo gasto gubernamental en salud. 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30" b="36609"/>
          <a:stretch/>
        </p:blipFill>
        <p:spPr>
          <a:xfrm>
            <a:off x="603270" y="6339068"/>
            <a:ext cx="1883023" cy="448453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77709" y="4443254"/>
            <a:ext cx="30226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dirty="0">
                <a:solidFill>
                  <a:schemeClr val="tx2">
                    <a:lumMod val="50000"/>
                  </a:schemeClr>
                </a:solidFill>
              </a:rPr>
              <a:t>Núñez, J., Zapata, J. G., Castañeda, C., Fonseca, S. M., &amp; Ramírez, J. (2012). La Sostenibilidad Financiera del Sistema de Salud Colombiano-Dinámica del gasto y principales retos de cara al futuro.</a:t>
            </a:r>
            <a:endParaRPr lang="en-US" sz="10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7946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27444" t="38839" r="26474" b="17233"/>
          <a:stretch/>
        </p:blipFill>
        <p:spPr>
          <a:xfrm>
            <a:off x="2086257" y="1023774"/>
            <a:ext cx="8146776" cy="4366247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532566" y="343746"/>
            <a:ext cx="6878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COBERTURA POR NIVEL DE INGRESO</a:t>
            </a:r>
            <a:endParaRPr lang="en-US" sz="2400" b="1" dirty="0"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544781" y="5390021"/>
            <a:ext cx="9229729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67" dirty="0"/>
              <a:t>Fuente: Núñez &amp; Ramírez. Resultados en Salud en las últimas tres Décadas. FEDESARROLLO. 2023</a:t>
            </a:r>
            <a:endParaRPr lang="en-US" sz="1467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30" b="36609"/>
          <a:stretch/>
        </p:blipFill>
        <p:spPr>
          <a:xfrm>
            <a:off x="5294019" y="6144847"/>
            <a:ext cx="2235875" cy="53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5509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544782" y="5685815"/>
            <a:ext cx="9229729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67" dirty="0"/>
              <a:t>Fuente: Núñez &amp; Ramírez. Resultados en Salud en las últimas tres Décadas. FEDESARROLLO. 2023</a:t>
            </a:r>
            <a:endParaRPr lang="en-US" sz="1467" dirty="0"/>
          </a:p>
        </p:txBody>
      </p:sp>
      <p:sp>
        <p:nvSpPr>
          <p:cNvPr id="8" name="CuadroTexto 7"/>
          <p:cNvSpPr txBox="1"/>
          <p:nvPr/>
        </p:nvSpPr>
        <p:spPr>
          <a:xfrm>
            <a:off x="1407102" y="236941"/>
            <a:ext cx="95050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ACCESO A SERVICIOS DE PREVENCIÓN EN SALUD POR QUINTILES DE INGRESO</a:t>
            </a:r>
            <a:endParaRPr lang="en-US" sz="2400" b="1" dirty="0">
              <a:latin typeface="Arial Black" panose="020B0A0402010202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/>
          <a:srcRect l="34673" t="37947" r="15831" b="19732"/>
          <a:stretch/>
        </p:blipFill>
        <p:spPr>
          <a:xfrm>
            <a:off x="1544782" y="1241876"/>
            <a:ext cx="8882320" cy="427000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30" b="36609"/>
          <a:stretch/>
        </p:blipFill>
        <p:spPr>
          <a:xfrm>
            <a:off x="5294019" y="6144847"/>
            <a:ext cx="2235875" cy="53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1984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369196" y="5735793"/>
            <a:ext cx="9229729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67" dirty="0"/>
              <a:t>Fuente: Núñez &amp; Ramírez. Resultados en Salud en las últimas tres Décadas. FEDESARROLLO. 2023</a:t>
            </a:r>
            <a:endParaRPr lang="en-US" sz="1467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26340" t="33304" r="24064" b="22232"/>
          <a:stretch/>
        </p:blipFill>
        <p:spPr>
          <a:xfrm>
            <a:off x="1682027" y="1220180"/>
            <a:ext cx="8604069" cy="4336869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1219200" y="313880"/>
            <a:ext cx="9066897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s-MX" sz="2133" b="1" dirty="0">
                <a:latin typeface="Arial Black" panose="020B0A04020102020204" pitchFamily="34" charset="0"/>
              </a:rPr>
              <a:t>INCIDENCIA DEL GASTO EN SALUD EN LA DESIGUALDAD</a:t>
            </a:r>
            <a:endParaRPr lang="en-US" sz="2133" b="1" dirty="0">
              <a:latin typeface="Arial Black" panose="020B0A04020102020204" pitchFamily="34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1219199" y="620873"/>
            <a:ext cx="9066897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s-MX" sz="2133" dirty="0">
                <a:solidFill>
                  <a:prstClr val="black"/>
                </a:solidFill>
                <a:latin typeface="Calibri" panose="020F0502020204030204"/>
              </a:rPr>
              <a:t>Reducción del GINI</a:t>
            </a:r>
            <a:endParaRPr lang="en-US" sz="2133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30" b="36609"/>
          <a:stretch/>
        </p:blipFill>
        <p:spPr>
          <a:xfrm>
            <a:off x="5294019" y="6144847"/>
            <a:ext cx="2235875" cy="53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88384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21135</TotalTime>
  <Words>989</Words>
  <Application>Microsoft Office PowerPoint</Application>
  <PresentationFormat>Panorámica</PresentationFormat>
  <Paragraphs>157</Paragraphs>
  <Slides>26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4" baseType="lpstr">
      <vt:lpstr>Arial</vt:lpstr>
      <vt:lpstr>Arial Black</vt:lpstr>
      <vt:lpstr>Calibri</vt:lpstr>
      <vt:lpstr>Calibri Light</vt:lpstr>
      <vt:lpstr>Leelawadee</vt:lpstr>
      <vt:lpstr>Leelawadee UI</vt:lpstr>
      <vt:lpstr>Leelawadee UI Semilight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SISTEMA DE SALUD ACTUAL </vt:lpstr>
      <vt:lpstr>SISTEMA DE SALUD PROPUESTO PROTECTO ORIGINAL  </vt:lpstr>
      <vt:lpstr>SISTEMA DE SALUD PROPUESTO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GRACIAS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REFORMA A LA SALUD</dc:title>
  <dc:creator>Julio Mario Orozco</dc:creator>
  <cp:lastModifiedBy>user</cp:lastModifiedBy>
  <cp:revision>123</cp:revision>
  <dcterms:created xsi:type="dcterms:W3CDTF">2023-02-14T14:00:49Z</dcterms:created>
  <dcterms:modified xsi:type="dcterms:W3CDTF">2023-07-26T11:46:24Z</dcterms:modified>
</cp:coreProperties>
</file>