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 id="2147483880" r:id="rId2"/>
    <p:sldMasterId id="2147483882" r:id="rId3"/>
    <p:sldMasterId id="2147483884" r:id="rId4"/>
  </p:sldMasterIdLst>
  <p:notesMasterIdLst>
    <p:notesMasterId r:id="rId60"/>
  </p:notesMasterIdLst>
  <p:sldIdLst>
    <p:sldId id="989" r:id="rId5"/>
    <p:sldId id="5809" r:id="rId6"/>
    <p:sldId id="1349" r:id="rId7"/>
    <p:sldId id="1350" r:id="rId8"/>
    <p:sldId id="5815" r:id="rId9"/>
    <p:sldId id="5840" r:id="rId10"/>
    <p:sldId id="5817" r:id="rId11"/>
    <p:sldId id="5816" r:id="rId12"/>
    <p:sldId id="5847" r:id="rId13"/>
    <p:sldId id="5843" r:id="rId14"/>
    <p:sldId id="5844" r:id="rId15"/>
    <p:sldId id="5845" r:id="rId16"/>
    <p:sldId id="5846" r:id="rId17"/>
    <p:sldId id="5848" r:id="rId18"/>
    <p:sldId id="5850" r:id="rId19"/>
    <p:sldId id="5851" r:id="rId20"/>
    <p:sldId id="5849" r:id="rId21"/>
    <p:sldId id="5854" r:id="rId22"/>
    <p:sldId id="5856" r:id="rId23"/>
    <p:sldId id="5858" r:id="rId24"/>
    <p:sldId id="5859" r:id="rId25"/>
    <p:sldId id="5860" r:id="rId26"/>
    <p:sldId id="5861" r:id="rId27"/>
    <p:sldId id="5862" r:id="rId28"/>
    <p:sldId id="5863" r:id="rId29"/>
    <p:sldId id="5864" r:id="rId30"/>
    <p:sldId id="5865" r:id="rId31"/>
    <p:sldId id="5818" r:id="rId32"/>
    <p:sldId id="5819" r:id="rId33"/>
    <p:sldId id="5820" r:id="rId34"/>
    <p:sldId id="5866" r:id="rId35"/>
    <p:sldId id="5869" r:id="rId36"/>
    <p:sldId id="5870" r:id="rId37"/>
    <p:sldId id="5871" r:id="rId38"/>
    <p:sldId id="5872" r:id="rId39"/>
    <p:sldId id="5873" r:id="rId40"/>
    <p:sldId id="5876" r:id="rId41"/>
    <p:sldId id="5877" r:id="rId42"/>
    <p:sldId id="5878" r:id="rId43"/>
    <p:sldId id="5879" r:id="rId44"/>
    <p:sldId id="5880" r:id="rId45"/>
    <p:sldId id="5881" r:id="rId46"/>
    <p:sldId id="5882" r:id="rId47"/>
    <p:sldId id="5883" r:id="rId48"/>
    <p:sldId id="5884" r:id="rId49"/>
    <p:sldId id="5885" r:id="rId50"/>
    <p:sldId id="5886" r:id="rId51"/>
    <p:sldId id="5887" r:id="rId52"/>
    <p:sldId id="5888" r:id="rId53"/>
    <p:sldId id="5889" r:id="rId54"/>
    <p:sldId id="5890" r:id="rId55"/>
    <p:sldId id="5891" r:id="rId56"/>
    <p:sldId id="5892" r:id="rId57"/>
    <p:sldId id="5893" r:id="rId58"/>
    <p:sldId id="5894" r:id="rId59"/>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66CC"/>
    <a:srgbClr val="99CCFF"/>
    <a:srgbClr val="FFFF66"/>
    <a:srgbClr val="00007D"/>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39" autoAdjust="0"/>
    <p:restoredTop sz="95204" autoAdjust="0"/>
  </p:normalViewPr>
  <p:slideViewPr>
    <p:cSldViewPr>
      <p:cViewPr varScale="1">
        <p:scale>
          <a:sx n="59" d="100"/>
          <a:sy n="59" d="100"/>
        </p:scale>
        <p:origin x="344" y="52"/>
      </p:cViewPr>
      <p:guideLst>
        <p:guide orient="horz" pos="2160"/>
        <p:guide pos="3840"/>
      </p:guideLst>
    </p:cSldViewPr>
  </p:slideViewPr>
  <p:outlineViewPr>
    <p:cViewPr>
      <p:scale>
        <a:sx n="33" d="100"/>
        <a:sy n="33" d="100"/>
      </p:scale>
      <p:origin x="24" y="1608"/>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B7149-FD4A-4414-9E0C-C4D0CA66136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CO"/>
        </a:p>
      </dgm:t>
    </dgm:pt>
    <dgm:pt modelId="{752401F2-D4E5-457B-BE89-25780FB91701}">
      <dgm:prSet phldrT="[Texto]" custT="1"/>
      <dgm:spPr/>
      <dgm:t>
        <a:bodyPr/>
        <a:lstStyle/>
        <a:p>
          <a:pPr algn="just"/>
          <a:endParaRPr lang="es-ES" sz="2800" dirty="0"/>
        </a:p>
        <a:p>
          <a:pPr algn="just"/>
          <a:r>
            <a:rPr lang="es-ES" sz="2800" dirty="0"/>
            <a:t>Se considera que el 80% de las Enfermedades Huérfanas son de origen genético, los signos generalmente se observan desde el nacimiento, sin embargo más del 50% de ellas aparecen en la edad adulta.</a:t>
          </a:r>
          <a:endParaRPr lang="es-CO" sz="2800" dirty="0"/>
        </a:p>
        <a:p>
          <a:pPr algn="just"/>
          <a:endParaRPr lang="es-CO" sz="2800" dirty="0"/>
        </a:p>
      </dgm:t>
    </dgm:pt>
    <dgm:pt modelId="{7B509B64-2514-4580-8DA0-0EE9876679CE}" type="parTrans" cxnId="{A9D8C9E6-F765-4D9A-B539-F3BCDDEE8DBD}">
      <dgm:prSet/>
      <dgm:spPr/>
      <dgm:t>
        <a:bodyPr/>
        <a:lstStyle/>
        <a:p>
          <a:pPr algn="just"/>
          <a:endParaRPr lang="es-CO" sz="1400"/>
        </a:p>
      </dgm:t>
    </dgm:pt>
    <dgm:pt modelId="{0B89FCDF-F9AB-477D-88BE-92CD1E185350}" type="sibTrans" cxnId="{A9D8C9E6-F765-4D9A-B539-F3BCDDEE8DBD}">
      <dgm:prSet/>
      <dgm:spPr/>
      <dgm:t>
        <a:bodyPr/>
        <a:lstStyle/>
        <a:p>
          <a:pPr algn="just"/>
          <a:endParaRPr lang="es-CO" sz="1400"/>
        </a:p>
      </dgm:t>
    </dgm:pt>
    <dgm:pt modelId="{F41EA38F-D54A-443E-B3AE-F621A4AA5139}">
      <dgm:prSet phldrT="[Texto]" custT="1"/>
      <dgm:spPr/>
      <dgm:t>
        <a:bodyPr/>
        <a:lstStyle/>
        <a:p>
          <a:pPr algn="just"/>
          <a:endParaRPr lang="es-ES" sz="2800" dirty="0"/>
        </a:p>
        <a:p>
          <a:pPr algn="just"/>
          <a:r>
            <a:rPr lang="es-ES" sz="2800" dirty="0"/>
            <a:t>Al momento no existe curación para la mayoría de enfermedades raras, pero un tratamiento y cuidado médico adecuado, mejora la calidad de vida de los afectados y amplía su esperanza de vida. </a:t>
          </a:r>
          <a:endParaRPr lang="es-CO" sz="2800" dirty="0"/>
        </a:p>
        <a:p>
          <a:pPr algn="just"/>
          <a:endParaRPr lang="es-CO" sz="2800" dirty="0"/>
        </a:p>
      </dgm:t>
    </dgm:pt>
    <dgm:pt modelId="{ECE98F8A-675B-4294-9C9E-C9626EF904E9}" type="parTrans" cxnId="{AF7CCE97-BC6C-4B37-866D-20B3FFC63439}">
      <dgm:prSet/>
      <dgm:spPr/>
      <dgm:t>
        <a:bodyPr/>
        <a:lstStyle/>
        <a:p>
          <a:pPr algn="just"/>
          <a:endParaRPr lang="es-CO" sz="1400"/>
        </a:p>
      </dgm:t>
    </dgm:pt>
    <dgm:pt modelId="{1E693594-2997-4BC6-873E-0ED890E20F94}" type="sibTrans" cxnId="{AF7CCE97-BC6C-4B37-866D-20B3FFC63439}">
      <dgm:prSet/>
      <dgm:spPr/>
      <dgm:t>
        <a:bodyPr/>
        <a:lstStyle/>
        <a:p>
          <a:pPr algn="just"/>
          <a:endParaRPr lang="es-CO" sz="1400"/>
        </a:p>
      </dgm:t>
    </dgm:pt>
    <dgm:pt modelId="{B583D240-16F6-4319-A6E4-102C1332F63C}" type="pres">
      <dgm:prSet presAssocID="{CBEB7149-FD4A-4414-9E0C-C4D0CA661367}" presName="linear" presStyleCnt="0">
        <dgm:presLayoutVars>
          <dgm:dir/>
          <dgm:resizeHandles val="exact"/>
        </dgm:presLayoutVars>
      </dgm:prSet>
      <dgm:spPr/>
    </dgm:pt>
    <dgm:pt modelId="{9A96236D-E98A-4DF3-A011-F5FEED6C14EF}" type="pres">
      <dgm:prSet presAssocID="{752401F2-D4E5-457B-BE89-25780FB91701}" presName="comp" presStyleCnt="0"/>
      <dgm:spPr/>
    </dgm:pt>
    <dgm:pt modelId="{60637E55-E6CC-4ECC-999C-9C533825452E}" type="pres">
      <dgm:prSet presAssocID="{752401F2-D4E5-457B-BE89-25780FB91701}" presName="box" presStyleLbl="node1" presStyleIdx="0" presStyleCnt="2"/>
      <dgm:spPr/>
    </dgm:pt>
    <dgm:pt modelId="{4AA2A750-3780-4C8C-B602-B9D5817DDC20}" type="pres">
      <dgm:prSet presAssocID="{752401F2-D4E5-457B-BE89-25780FB91701}" presName="img" presStyleLbl="fgImgPlace1" presStyleIdx="0" presStyleCnt="2"/>
      <dgm:spPr>
        <a:blipFill rotWithShape="1">
          <a:blip xmlns:r="http://schemas.openxmlformats.org/officeDocument/2006/relationships" r:embed="rId1"/>
          <a:srcRect/>
          <a:stretch>
            <a:fillRect l="-25000" r="-25000"/>
          </a:stretch>
        </a:blipFill>
      </dgm:spPr>
    </dgm:pt>
    <dgm:pt modelId="{E9C47FAE-A136-4C88-92DC-6434F3B6DB9C}" type="pres">
      <dgm:prSet presAssocID="{752401F2-D4E5-457B-BE89-25780FB91701}" presName="text" presStyleLbl="node1" presStyleIdx="0" presStyleCnt="2">
        <dgm:presLayoutVars>
          <dgm:bulletEnabled val="1"/>
        </dgm:presLayoutVars>
      </dgm:prSet>
      <dgm:spPr/>
    </dgm:pt>
    <dgm:pt modelId="{00DF2F51-7BCC-45BF-8177-E6B68795DB36}" type="pres">
      <dgm:prSet presAssocID="{0B89FCDF-F9AB-477D-88BE-92CD1E185350}" presName="spacer" presStyleCnt="0"/>
      <dgm:spPr/>
    </dgm:pt>
    <dgm:pt modelId="{36B7632A-A610-4D15-9C00-D99C0DC30706}" type="pres">
      <dgm:prSet presAssocID="{F41EA38F-D54A-443E-B3AE-F621A4AA5139}" presName="comp" presStyleCnt="0"/>
      <dgm:spPr/>
    </dgm:pt>
    <dgm:pt modelId="{269E7A82-1737-4067-84A3-32E994DAC692}" type="pres">
      <dgm:prSet presAssocID="{F41EA38F-D54A-443E-B3AE-F621A4AA5139}" presName="box" presStyleLbl="node1" presStyleIdx="1" presStyleCnt="2"/>
      <dgm:spPr/>
    </dgm:pt>
    <dgm:pt modelId="{310FD061-D2E4-4490-A053-C06EB8C44F7C}" type="pres">
      <dgm:prSet presAssocID="{F41EA38F-D54A-443E-B3AE-F621A4AA5139}" presName="img" presStyleLbl="fgImgPlace1" presStyleIdx="1" presStyleCnt="2"/>
      <dgm:spPr>
        <a:blipFill rotWithShape="1">
          <a:blip xmlns:r="http://schemas.openxmlformats.org/officeDocument/2006/relationships" r:embed="rId2"/>
          <a:srcRect/>
          <a:stretch>
            <a:fillRect l="-39000" r="-39000"/>
          </a:stretch>
        </a:blipFill>
      </dgm:spPr>
    </dgm:pt>
    <dgm:pt modelId="{559ED6C1-8E8B-494E-8FCC-7865B61FE7D2}" type="pres">
      <dgm:prSet presAssocID="{F41EA38F-D54A-443E-B3AE-F621A4AA5139}" presName="text" presStyleLbl="node1" presStyleIdx="1" presStyleCnt="2">
        <dgm:presLayoutVars>
          <dgm:bulletEnabled val="1"/>
        </dgm:presLayoutVars>
      </dgm:prSet>
      <dgm:spPr/>
    </dgm:pt>
  </dgm:ptLst>
  <dgm:cxnLst>
    <dgm:cxn modelId="{81324C0D-D23E-4CCF-9F82-135197189DF8}" type="presOf" srcId="{F41EA38F-D54A-443E-B3AE-F621A4AA5139}" destId="{559ED6C1-8E8B-494E-8FCC-7865B61FE7D2}" srcOrd="1" destOrd="0" presId="urn:microsoft.com/office/officeart/2005/8/layout/vList4"/>
    <dgm:cxn modelId="{58D6103E-D7CD-46C6-85AB-C7AE1A7F7CC7}" type="presOf" srcId="{F41EA38F-D54A-443E-B3AE-F621A4AA5139}" destId="{269E7A82-1737-4067-84A3-32E994DAC692}" srcOrd="0" destOrd="0" presId="urn:microsoft.com/office/officeart/2005/8/layout/vList4"/>
    <dgm:cxn modelId="{5DC2B976-FC62-40D7-82F0-B1D509CD3A49}" type="presOf" srcId="{752401F2-D4E5-457B-BE89-25780FB91701}" destId="{60637E55-E6CC-4ECC-999C-9C533825452E}" srcOrd="0" destOrd="0" presId="urn:microsoft.com/office/officeart/2005/8/layout/vList4"/>
    <dgm:cxn modelId="{DA082A79-9B3E-47AD-908E-146903F05182}" type="presOf" srcId="{CBEB7149-FD4A-4414-9E0C-C4D0CA661367}" destId="{B583D240-16F6-4319-A6E4-102C1332F63C}" srcOrd="0" destOrd="0" presId="urn:microsoft.com/office/officeart/2005/8/layout/vList4"/>
    <dgm:cxn modelId="{2C0C1594-FB86-4E94-852D-4C0E234F1E16}" type="presOf" srcId="{752401F2-D4E5-457B-BE89-25780FB91701}" destId="{E9C47FAE-A136-4C88-92DC-6434F3B6DB9C}" srcOrd="1" destOrd="0" presId="urn:microsoft.com/office/officeart/2005/8/layout/vList4"/>
    <dgm:cxn modelId="{AF7CCE97-BC6C-4B37-866D-20B3FFC63439}" srcId="{CBEB7149-FD4A-4414-9E0C-C4D0CA661367}" destId="{F41EA38F-D54A-443E-B3AE-F621A4AA5139}" srcOrd="1" destOrd="0" parTransId="{ECE98F8A-675B-4294-9C9E-C9626EF904E9}" sibTransId="{1E693594-2997-4BC6-873E-0ED890E20F94}"/>
    <dgm:cxn modelId="{A9D8C9E6-F765-4D9A-B539-F3BCDDEE8DBD}" srcId="{CBEB7149-FD4A-4414-9E0C-C4D0CA661367}" destId="{752401F2-D4E5-457B-BE89-25780FB91701}" srcOrd="0" destOrd="0" parTransId="{7B509B64-2514-4580-8DA0-0EE9876679CE}" sibTransId="{0B89FCDF-F9AB-477D-88BE-92CD1E185350}"/>
    <dgm:cxn modelId="{0FB5D165-6103-4636-8F68-5680836FA4FF}" type="presParOf" srcId="{B583D240-16F6-4319-A6E4-102C1332F63C}" destId="{9A96236D-E98A-4DF3-A011-F5FEED6C14EF}" srcOrd="0" destOrd="0" presId="urn:microsoft.com/office/officeart/2005/8/layout/vList4"/>
    <dgm:cxn modelId="{9780FCCC-E6D0-4D79-9F8D-FE17EE3BC0F1}" type="presParOf" srcId="{9A96236D-E98A-4DF3-A011-F5FEED6C14EF}" destId="{60637E55-E6CC-4ECC-999C-9C533825452E}" srcOrd="0" destOrd="0" presId="urn:microsoft.com/office/officeart/2005/8/layout/vList4"/>
    <dgm:cxn modelId="{F76BE477-2455-45E9-AEDC-E739854FC1B0}" type="presParOf" srcId="{9A96236D-E98A-4DF3-A011-F5FEED6C14EF}" destId="{4AA2A750-3780-4C8C-B602-B9D5817DDC20}" srcOrd="1" destOrd="0" presId="urn:microsoft.com/office/officeart/2005/8/layout/vList4"/>
    <dgm:cxn modelId="{DB3EF485-B5E8-486C-B206-3D72618CC53F}" type="presParOf" srcId="{9A96236D-E98A-4DF3-A011-F5FEED6C14EF}" destId="{E9C47FAE-A136-4C88-92DC-6434F3B6DB9C}" srcOrd="2" destOrd="0" presId="urn:microsoft.com/office/officeart/2005/8/layout/vList4"/>
    <dgm:cxn modelId="{F73C7FE2-08A0-4A0E-8D6E-DEA5282B6654}" type="presParOf" srcId="{B583D240-16F6-4319-A6E4-102C1332F63C}" destId="{00DF2F51-7BCC-45BF-8177-E6B68795DB36}" srcOrd="1" destOrd="0" presId="urn:microsoft.com/office/officeart/2005/8/layout/vList4"/>
    <dgm:cxn modelId="{C375C7FD-6C42-4227-B23C-758803361906}" type="presParOf" srcId="{B583D240-16F6-4319-A6E4-102C1332F63C}" destId="{36B7632A-A610-4D15-9C00-D99C0DC30706}" srcOrd="2" destOrd="0" presId="urn:microsoft.com/office/officeart/2005/8/layout/vList4"/>
    <dgm:cxn modelId="{E359A76C-69B2-4CDC-B2D9-EC440733820C}" type="presParOf" srcId="{36B7632A-A610-4D15-9C00-D99C0DC30706}" destId="{269E7A82-1737-4067-84A3-32E994DAC692}" srcOrd="0" destOrd="0" presId="urn:microsoft.com/office/officeart/2005/8/layout/vList4"/>
    <dgm:cxn modelId="{4BD5AEE4-C6B1-4848-A6DA-8C4124B89C67}" type="presParOf" srcId="{36B7632A-A610-4D15-9C00-D99C0DC30706}" destId="{310FD061-D2E4-4490-A053-C06EB8C44F7C}" srcOrd="1" destOrd="0" presId="urn:microsoft.com/office/officeart/2005/8/layout/vList4"/>
    <dgm:cxn modelId="{1DF76C19-88C9-4597-BB2A-5C99FDA2B691}" type="presParOf" srcId="{36B7632A-A610-4D15-9C00-D99C0DC30706}" destId="{559ED6C1-8E8B-494E-8FCC-7865B61FE7D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D9577B-B652-4AE1-92AA-300673A0C9D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CO"/>
        </a:p>
      </dgm:t>
    </dgm:pt>
    <dgm:pt modelId="{616828B9-E83F-4C68-88FA-397C532F7ACD}">
      <dgm:prSet phldrT="[Texto]"/>
      <dgm:spPr/>
      <dgm:t>
        <a:bodyPr/>
        <a:lstStyle/>
        <a:p>
          <a:r>
            <a:rPr lang="es-CO" dirty="0"/>
            <a:t> </a:t>
          </a:r>
        </a:p>
      </dgm:t>
    </dgm:pt>
    <dgm:pt modelId="{1B8D702D-ADE8-47B4-B3DA-41A36A3CBFAB}" type="parTrans" cxnId="{B756B096-CE5E-4B60-8BF3-1A552492D954}">
      <dgm:prSet/>
      <dgm:spPr/>
      <dgm:t>
        <a:bodyPr/>
        <a:lstStyle/>
        <a:p>
          <a:endParaRPr lang="es-CO"/>
        </a:p>
      </dgm:t>
    </dgm:pt>
    <dgm:pt modelId="{1188AD2E-39DE-4C88-B0A7-041B3C7BEFC0}" type="sibTrans" cxnId="{B756B096-CE5E-4B60-8BF3-1A552492D954}">
      <dgm:prSet/>
      <dgm:spPr/>
      <dgm:t>
        <a:bodyPr/>
        <a:lstStyle/>
        <a:p>
          <a:endParaRPr lang="es-CO"/>
        </a:p>
      </dgm:t>
    </dgm:pt>
    <dgm:pt modelId="{E906C188-5236-4AD4-96AA-F4AF90639334}">
      <dgm:prSet phldrT="[Texto]" custT="1"/>
      <dgm:spPr/>
      <dgm:t>
        <a:bodyPr/>
        <a:lstStyle/>
        <a:p>
          <a:pPr algn="just"/>
          <a:r>
            <a:rPr lang="es-ES" sz="1500" dirty="0"/>
            <a:t>Dificultades en la obtención del diagnóstico exacto.</a:t>
          </a:r>
          <a:endParaRPr lang="es-CO" sz="1500" dirty="0"/>
        </a:p>
      </dgm:t>
    </dgm:pt>
    <dgm:pt modelId="{4DD72C80-B341-4372-8109-6155FBC12AA4}" type="parTrans" cxnId="{80B368E5-C8A2-4328-AEF2-0234EC0511F4}">
      <dgm:prSet/>
      <dgm:spPr/>
      <dgm:t>
        <a:bodyPr/>
        <a:lstStyle/>
        <a:p>
          <a:endParaRPr lang="es-CO"/>
        </a:p>
      </dgm:t>
    </dgm:pt>
    <dgm:pt modelId="{3C52D52E-E356-4A87-8A78-4AF34D1B1B18}" type="sibTrans" cxnId="{80B368E5-C8A2-4328-AEF2-0234EC0511F4}">
      <dgm:prSet/>
      <dgm:spPr/>
      <dgm:t>
        <a:bodyPr/>
        <a:lstStyle/>
        <a:p>
          <a:endParaRPr lang="es-CO"/>
        </a:p>
      </dgm:t>
    </dgm:pt>
    <dgm:pt modelId="{808FB85F-ABF8-44F9-ACF0-B9B49509D940}">
      <dgm:prSet phldrT="[Texto]"/>
      <dgm:spPr/>
      <dgm:t>
        <a:bodyPr/>
        <a:lstStyle/>
        <a:p>
          <a:endParaRPr lang="es-CO" dirty="0"/>
        </a:p>
      </dgm:t>
    </dgm:pt>
    <dgm:pt modelId="{FE5F4CF9-6768-4C2D-8F02-7417F7C63BE2}" type="parTrans" cxnId="{3DAE757F-96C4-472C-A56A-4ABA91D2104C}">
      <dgm:prSet/>
      <dgm:spPr/>
      <dgm:t>
        <a:bodyPr/>
        <a:lstStyle/>
        <a:p>
          <a:endParaRPr lang="es-CO"/>
        </a:p>
      </dgm:t>
    </dgm:pt>
    <dgm:pt modelId="{17FC29BA-4156-4379-AC79-1F6D058F329D}" type="sibTrans" cxnId="{3DAE757F-96C4-472C-A56A-4ABA91D2104C}">
      <dgm:prSet/>
      <dgm:spPr/>
      <dgm:t>
        <a:bodyPr/>
        <a:lstStyle/>
        <a:p>
          <a:endParaRPr lang="es-CO"/>
        </a:p>
      </dgm:t>
    </dgm:pt>
    <dgm:pt modelId="{18A7FADA-B9A4-466F-B7C6-01AA510F355E}">
      <dgm:prSet phldrT="[Texto]" custT="1"/>
      <dgm:spPr/>
      <dgm:t>
        <a:bodyPr/>
        <a:lstStyle/>
        <a:p>
          <a:pPr algn="just"/>
          <a:r>
            <a:rPr lang="es-ES" sz="1500" dirty="0"/>
            <a:t>Tratamientos limitados ya que solo un pequeño porcentaje de pacientes con Enfermedades Huérfanas  pueden tratarse, la mayoría deben recibir cuidados paliativos para mejorar su calidad de vida.</a:t>
          </a:r>
          <a:endParaRPr lang="es-CO" sz="1500" dirty="0"/>
        </a:p>
      </dgm:t>
    </dgm:pt>
    <dgm:pt modelId="{C9075684-66F8-4700-AC42-56D4693B8D85}" type="parTrans" cxnId="{7312B0BA-29D1-4667-9534-A9AC09CDD4EE}">
      <dgm:prSet/>
      <dgm:spPr/>
      <dgm:t>
        <a:bodyPr/>
        <a:lstStyle/>
        <a:p>
          <a:endParaRPr lang="es-CO"/>
        </a:p>
      </dgm:t>
    </dgm:pt>
    <dgm:pt modelId="{2140C305-ABF8-422C-A60B-9A0DFF1BD50F}" type="sibTrans" cxnId="{7312B0BA-29D1-4667-9534-A9AC09CDD4EE}">
      <dgm:prSet/>
      <dgm:spPr/>
      <dgm:t>
        <a:bodyPr/>
        <a:lstStyle/>
        <a:p>
          <a:endParaRPr lang="es-CO"/>
        </a:p>
      </dgm:t>
    </dgm:pt>
    <dgm:pt modelId="{4B4EB715-1E54-458B-B717-283561A2E384}">
      <dgm:prSet phldrT="[Texto]"/>
      <dgm:spPr/>
      <dgm:t>
        <a:bodyPr/>
        <a:lstStyle/>
        <a:p>
          <a:endParaRPr lang="es-CO" dirty="0"/>
        </a:p>
      </dgm:t>
    </dgm:pt>
    <dgm:pt modelId="{D19D9547-00AD-48E8-90D6-435F100B9DC4}" type="parTrans" cxnId="{8F4980E5-D982-4060-8D1A-1C5941A8058A}">
      <dgm:prSet/>
      <dgm:spPr/>
      <dgm:t>
        <a:bodyPr/>
        <a:lstStyle/>
        <a:p>
          <a:endParaRPr lang="es-CO"/>
        </a:p>
      </dgm:t>
    </dgm:pt>
    <dgm:pt modelId="{A9558F76-68AC-47FD-B426-EFE1ECC31EDF}" type="sibTrans" cxnId="{8F4980E5-D982-4060-8D1A-1C5941A8058A}">
      <dgm:prSet/>
      <dgm:spPr/>
      <dgm:t>
        <a:bodyPr/>
        <a:lstStyle/>
        <a:p>
          <a:endParaRPr lang="es-CO"/>
        </a:p>
      </dgm:t>
    </dgm:pt>
    <dgm:pt modelId="{08E8B739-6151-47F5-A2E8-6419D3CEF755}">
      <dgm:prSet phldrT="[Texto]" custT="1"/>
      <dgm:spPr/>
      <dgm:t>
        <a:bodyPr/>
        <a:lstStyle/>
        <a:p>
          <a:pPr algn="just"/>
          <a:r>
            <a:rPr lang="es-ES" sz="1500" dirty="0"/>
            <a:t>Tratamientos muy costosos para algunas de ellas. Productos Biotecnológicos elaborados en su mayoría por un productor único.</a:t>
          </a:r>
          <a:endParaRPr lang="es-CO" sz="1500" dirty="0"/>
        </a:p>
      </dgm:t>
    </dgm:pt>
    <dgm:pt modelId="{60F31AC7-A687-4272-A207-B0B20DCCCAC3}" type="parTrans" cxnId="{2A012325-F3E5-4D1E-83B9-27C1B7D6C686}">
      <dgm:prSet/>
      <dgm:spPr/>
      <dgm:t>
        <a:bodyPr/>
        <a:lstStyle/>
        <a:p>
          <a:endParaRPr lang="es-CO"/>
        </a:p>
      </dgm:t>
    </dgm:pt>
    <dgm:pt modelId="{F945AD2C-4E91-412F-B353-C59347049958}" type="sibTrans" cxnId="{2A012325-F3E5-4D1E-83B9-27C1B7D6C686}">
      <dgm:prSet/>
      <dgm:spPr/>
      <dgm:t>
        <a:bodyPr/>
        <a:lstStyle/>
        <a:p>
          <a:endParaRPr lang="es-CO"/>
        </a:p>
      </dgm:t>
    </dgm:pt>
    <dgm:pt modelId="{11FEC4D2-FB26-4EA5-9338-F75F1C1418E4}">
      <dgm:prSet custT="1"/>
      <dgm:spPr/>
      <dgm:t>
        <a:bodyPr/>
        <a:lstStyle/>
        <a:p>
          <a:pPr algn="just"/>
          <a:r>
            <a:rPr lang="es-ES" sz="1500" dirty="0"/>
            <a:t>Escasa o insuficiente investigación disponible sobre este tipo de  enfermedades.</a:t>
          </a:r>
          <a:endParaRPr lang="es-CO" sz="1500" dirty="0"/>
        </a:p>
      </dgm:t>
    </dgm:pt>
    <dgm:pt modelId="{7E5D749F-7719-4F84-8AED-302E768F0138}" type="parTrans" cxnId="{32CD4426-DC8C-40A7-94B2-29F08EED0CCF}">
      <dgm:prSet/>
      <dgm:spPr/>
      <dgm:t>
        <a:bodyPr/>
        <a:lstStyle/>
        <a:p>
          <a:endParaRPr lang="es-CO"/>
        </a:p>
      </dgm:t>
    </dgm:pt>
    <dgm:pt modelId="{79CECA42-ABB7-4C3B-982B-CEB16B06C93E}" type="sibTrans" cxnId="{32CD4426-DC8C-40A7-94B2-29F08EED0CCF}">
      <dgm:prSet/>
      <dgm:spPr/>
      <dgm:t>
        <a:bodyPr/>
        <a:lstStyle/>
        <a:p>
          <a:endParaRPr lang="es-CO"/>
        </a:p>
      </dgm:t>
    </dgm:pt>
    <dgm:pt modelId="{2774D7BA-0CD9-4E69-BB08-6CD325E74634}">
      <dgm:prSet custT="1"/>
      <dgm:spPr/>
      <dgm:t>
        <a:bodyPr/>
        <a:lstStyle/>
        <a:p>
          <a:pPr algn="just"/>
          <a:endParaRPr lang="es-CO" sz="1500" dirty="0"/>
        </a:p>
      </dgm:t>
    </dgm:pt>
    <dgm:pt modelId="{D547E826-BD6E-4627-BDBC-9051A59791C5}" type="parTrans" cxnId="{216A602A-CFD1-4D62-91E8-5E79A4360E15}">
      <dgm:prSet/>
      <dgm:spPr/>
      <dgm:t>
        <a:bodyPr/>
        <a:lstStyle/>
        <a:p>
          <a:endParaRPr lang="es-CO"/>
        </a:p>
      </dgm:t>
    </dgm:pt>
    <dgm:pt modelId="{820C75BD-DE62-4BC5-8F2D-A25DB8A4D59E}" type="sibTrans" cxnId="{216A602A-CFD1-4D62-91E8-5E79A4360E15}">
      <dgm:prSet/>
      <dgm:spPr/>
      <dgm:t>
        <a:bodyPr/>
        <a:lstStyle/>
        <a:p>
          <a:endParaRPr lang="es-CO"/>
        </a:p>
      </dgm:t>
    </dgm:pt>
    <dgm:pt modelId="{E3EE729D-675D-4134-8882-87B68DAB27B9}">
      <dgm:prSet phldrT="[Texto]" custT="1"/>
      <dgm:spPr/>
      <dgm:t>
        <a:bodyPr/>
        <a:lstStyle/>
        <a:p>
          <a:pPr algn="just"/>
          <a:endParaRPr lang="es-CO" sz="1500" dirty="0"/>
        </a:p>
      </dgm:t>
    </dgm:pt>
    <dgm:pt modelId="{A03D7C9F-61E5-480B-8672-4FD0BA6424C8}" type="parTrans" cxnId="{01B13BDA-1B10-4526-81C7-A534A96686AB}">
      <dgm:prSet/>
      <dgm:spPr/>
      <dgm:t>
        <a:bodyPr/>
        <a:lstStyle/>
        <a:p>
          <a:endParaRPr lang="es-CO"/>
        </a:p>
      </dgm:t>
    </dgm:pt>
    <dgm:pt modelId="{863549E3-DE30-49E1-9ADE-1E951B60698E}" type="sibTrans" cxnId="{01B13BDA-1B10-4526-81C7-A534A96686AB}">
      <dgm:prSet/>
      <dgm:spPr/>
      <dgm:t>
        <a:bodyPr/>
        <a:lstStyle/>
        <a:p>
          <a:endParaRPr lang="es-CO"/>
        </a:p>
      </dgm:t>
    </dgm:pt>
    <dgm:pt modelId="{092A740B-4E7C-4843-9D25-D346FC42EEA8}">
      <dgm:prSet custT="1"/>
      <dgm:spPr/>
      <dgm:t>
        <a:bodyPr/>
        <a:lstStyle/>
        <a:p>
          <a:pPr algn="just"/>
          <a:r>
            <a:rPr lang="es-ES" sz="1500" dirty="0"/>
            <a:t>Falta de profesionales médicos o de IPS con experiencia en estas enfermedades.</a:t>
          </a:r>
          <a:endParaRPr lang="es-CO" sz="1500" dirty="0"/>
        </a:p>
      </dgm:t>
    </dgm:pt>
    <dgm:pt modelId="{8C046DEC-7F14-463F-A150-540065094E10}" type="parTrans" cxnId="{FF6D44A6-6D2C-46AE-AC03-C90DF78A3969}">
      <dgm:prSet/>
      <dgm:spPr/>
      <dgm:t>
        <a:bodyPr/>
        <a:lstStyle/>
        <a:p>
          <a:endParaRPr lang="es-CO"/>
        </a:p>
      </dgm:t>
    </dgm:pt>
    <dgm:pt modelId="{668EE719-1F9B-4AB4-AEDA-FBCA849DCB41}" type="sibTrans" cxnId="{FF6D44A6-6D2C-46AE-AC03-C90DF78A3969}">
      <dgm:prSet/>
      <dgm:spPr/>
      <dgm:t>
        <a:bodyPr/>
        <a:lstStyle/>
        <a:p>
          <a:endParaRPr lang="es-CO"/>
        </a:p>
      </dgm:t>
    </dgm:pt>
    <dgm:pt modelId="{3BC603F9-630B-4367-BD55-EBC5B0817BAB}">
      <dgm:prSet phldrT="[Texto]" custT="1"/>
      <dgm:spPr/>
      <dgm:t>
        <a:bodyPr/>
        <a:lstStyle/>
        <a:p>
          <a:pPr algn="just"/>
          <a:endParaRPr lang="es-CO" sz="1500" dirty="0"/>
        </a:p>
      </dgm:t>
    </dgm:pt>
    <dgm:pt modelId="{1E5F0123-0674-4135-B4C1-3706C455E587}" type="parTrans" cxnId="{9D7F6422-B82C-4B05-8C73-7BE3F664E36B}">
      <dgm:prSet/>
      <dgm:spPr/>
      <dgm:t>
        <a:bodyPr/>
        <a:lstStyle/>
        <a:p>
          <a:endParaRPr lang="es-CO"/>
        </a:p>
      </dgm:t>
    </dgm:pt>
    <dgm:pt modelId="{69F82333-173F-4DCB-8059-0EBD9DEAF548}" type="sibTrans" cxnId="{9D7F6422-B82C-4B05-8C73-7BE3F664E36B}">
      <dgm:prSet/>
      <dgm:spPr/>
      <dgm:t>
        <a:bodyPr/>
        <a:lstStyle/>
        <a:p>
          <a:endParaRPr lang="es-CO"/>
        </a:p>
      </dgm:t>
    </dgm:pt>
    <dgm:pt modelId="{E5AB538A-18F2-4672-8903-C6D5DFB9859A}">
      <dgm:prSet custT="1"/>
      <dgm:spPr/>
      <dgm:t>
        <a:bodyPr/>
        <a:lstStyle/>
        <a:p>
          <a:pPr algn="just"/>
          <a:endParaRPr lang="es-CO" sz="1500" dirty="0"/>
        </a:p>
      </dgm:t>
    </dgm:pt>
    <dgm:pt modelId="{2FFE3699-0041-4713-B79A-7D18B83F579A}" type="parTrans" cxnId="{8B9B0ADD-A148-4BB2-AB34-1FA5E619D8A9}">
      <dgm:prSet/>
      <dgm:spPr/>
      <dgm:t>
        <a:bodyPr/>
        <a:lstStyle/>
        <a:p>
          <a:endParaRPr lang="es-CO"/>
        </a:p>
      </dgm:t>
    </dgm:pt>
    <dgm:pt modelId="{9CAF85B0-D186-4F3E-B9CF-5750E99775B0}" type="sibTrans" cxnId="{8B9B0ADD-A148-4BB2-AB34-1FA5E619D8A9}">
      <dgm:prSet/>
      <dgm:spPr/>
      <dgm:t>
        <a:bodyPr/>
        <a:lstStyle/>
        <a:p>
          <a:endParaRPr lang="es-CO"/>
        </a:p>
      </dgm:t>
    </dgm:pt>
    <dgm:pt modelId="{47FFDC07-45A9-4479-BB56-71A7A755DB3A}">
      <dgm:prSet custT="1"/>
      <dgm:spPr/>
      <dgm:t>
        <a:bodyPr/>
        <a:lstStyle/>
        <a:p>
          <a:pPr algn="just"/>
          <a:r>
            <a:rPr lang="es-ES" sz="1500" dirty="0"/>
            <a:t>Problemas al solicitar servicios en salud, ya que los pacientes deben ser atendidos en sitios especializados, y que ofrezcan la posibilidad de un abordaje integral de la enfermedad.</a:t>
          </a:r>
          <a:endParaRPr lang="es-CO" sz="1500" dirty="0"/>
        </a:p>
      </dgm:t>
    </dgm:pt>
    <dgm:pt modelId="{012768E8-C49E-4FD0-9804-DE637E35B28E}" type="parTrans" cxnId="{538F5927-7B7A-4B86-B306-967BAE99BD84}">
      <dgm:prSet/>
      <dgm:spPr/>
      <dgm:t>
        <a:bodyPr/>
        <a:lstStyle/>
        <a:p>
          <a:endParaRPr lang="es-CO"/>
        </a:p>
      </dgm:t>
    </dgm:pt>
    <dgm:pt modelId="{2A7CC4B9-1BF1-4CFB-B6C8-CAFE9B4C595C}" type="sibTrans" cxnId="{538F5927-7B7A-4B86-B306-967BAE99BD84}">
      <dgm:prSet/>
      <dgm:spPr/>
      <dgm:t>
        <a:bodyPr/>
        <a:lstStyle/>
        <a:p>
          <a:endParaRPr lang="es-CO"/>
        </a:p>
      </dgm:t>
    </dgm:pt>
    <dgm:pt modelId="{3BCE181C-DFEA-4041-8184-7E7BB66FD206}">
      <dgm:prSet custT="1"/>
      <dgm:spPr/>
      <dgm:t>
        <a:bodyPr/>
        <a:lstStyle/>
        <a:p>
          <a:pPr algn="just"/>
          <a:endParaRPr lang="es-CO" sz="1500" dirty="0"/>
        </a:p>
      </dgm:t>
    </dgm:pt>
    <dgm:pt modelId="{3C940684-2F58-4672-A19E-BDAF38D6889D}" type="parTrans" cxnId="{0AA20A4E-5C03-4335-8655-C695B0E2D439}">
      <dgm:prSet/>
      <dgm:spPr/>
      <dgm:t>
        <a:bodyPr/>
        <a:lstStyle/>
        <a:p>
          <a:endParaRPr lang="es-CO"/>
        </a:p>
      </dgm:t>
    </dgm:pt>
    <dgm:pt modelId="{74819A8F-F5C5-4BD4-B659-01A1433C6DFA}" type="sibTrans" cxnId="{0AA20A4E-5C03-4335-8655-C695B0E2D439}">
      <dgm:prSet/>
      <dgm:spPr/>
      <dgm:t>
        <a:bodyPr/>
        <a:lstStyle/>
        <a:p>
          <a:endParaRPr lang="es-CO"/>
        </a:p>
      </dgm:t>
    </dgm:pt>
    <dgm:pt modelId="{1A7850A6-8139-404B-B326-822337028232}">
      <dgm:prSet phldrT="[Texto]" custT="1"/>
      <dgm:spPr/>
      <dgm:t>
        <a:bodyPr/>
        <a:lstStyle/>
        <a:p>
          <a:pPr algn="just"/>
          <a:r>
            <a:rPr lang="es-ES" sz="1500" dirty="0"/>
            <a:t>Falta de información adecuada, de apoyo psicológico, social, económico y cultural.</a:t>
          </a:r>
          <a:endParaRPr lang="es-CO" sz="1500" dirty="0"/>
        </a:p>
      </dgm:t>
    </dgm:pt>
    <dgm:pt modelId="{4A4F2732-8F14-437D-9D9C-17262CF05796}" type="parTrans" cxnId="{AEF8914C-DAA1-4158-8CB2-1FFF2528B01D}">
      <dgm:prSet/>
      <dgm:spPr/>
      <dgm:t>
        <a:bodyPr/>
        <a:lstStyle/>
        <a:p>
          <a:endParaRPr lang="es-CO"/>
        </a:p>
      </dgm:t>
    </dgm:pt>
    <dgm:pt modelId="{6AD52BF3-0559-4091-8781-D36F053FDFE8}" type="sibTrans" cxnId="{AEF8914C-DAA1-4158-8CB2-1FFF2528B01D}">
      <dgm:prSet/>
      <dgm:spPr/>
      <dgm:t>
        <a:bodyPr/>
        <a:lstStyle/>
        <a:p>
          <a:endParaRPr lang="es-CO"/>
        </a:p>
      </dgm:t>
    </dgm:pt>
    <dgm:pt modelId="{93F2C46E-7394-47F0-AD21-A875A3581147}">
      <dgm:prSet custT="1"/>
      <dgm:spPr/>
      <dgm:t>
        <a:bodyPr/>
        <a:lstStyle/>
        <a:p>
          <a:pPr algn="just"/>
          <a:endParaRPr lang="es-CO" sz="1500" dirty="0"/>
        </a:p>
      </dgm:t>
    </dgm:pt>
    <dgm:pt modelId="{3945BEC5-1FB7-40B7-AC2D-E23815C2FDC0}" type="parTrans" cxnId="{A2612021-C704-4054-8CEB-343A94CCADF8}">
      <dgm:prSet/>
      <dgm:spPr/>
      <dgm:t>
        <a:bodyPr/>
        <a:lstStyle/>
        <a:p>
          <a:endParaRPr lang="es-CO"/>
        </a:p>
      </dgm:t>
    </dgm:pt>
    <dgm:pt modelId="{EBD49913-32A9-43A5-90CA-F29BA1AE6BCA}" type="sibTrans" cxnId="{A2612021-C704-4054-8CEB-343A94CCADF8}">
      <dgm:prSet/>
      <dgm:spPr/>
      <dgm:t>
        <a:bodyPr/>
        <a:lstStyle/>
        <a:p>
          <a:endParaRPr lang="es-CO"/>
        </a:p>
      </dgm:t>
    </dgm:pt>
    <dgm:pt modelId="{D18655EE-4A19-43D0-9BBC-3A7F0D1B15F8}">
      <dgm:prSet phldrT="[Texto]" custT="1"/>
      <dgm:spPr/>
      <dgm:t>
        <a:bodyPr/>
        <a:lstStyle/>
        <a:p>
          <a:pPr algn="just"/>
          <a:endParaRPr lang="es-CO" sz="1500" dirty="0"/>
        </a:p>
      </dgm:t>
    </dgm:pt>
    <dgm:pt modelId="{3E211418-2882-4CF6-AA15-416FD16C0CDD}" type="parTrans" cxnId="{5CF3047C-964C-4E65-AB3E-FDB546504E7C}">
      <dgm:prSet/>
      <dgm:spPr/>
      <dgm:t>
        <a:bodyPr/>
        <a:lstStyle/>
        <a:p>
          <a:endParaRPr lang="es-CO"/>
        </a:p>
      </dgm:t>
    </dgm:pt>
    <dgm:pt modelId="{27CB18D8-9CEA-4686-AD79-E7289E231057}" type="sibTrans" cxnId="{5CF3047C-964C-4E65-AB3E-FDB546504E7C}">
      <dgm:prSet/>
      <dgm:spPr/>
      <dgm:t>
        <a:bodyPr/>
        <a:lstStyle/>
        <a:p>
          <a:endParaRPr lang="es-CO"/>
        </a:p>
      </dgm:t>
    </dgm:pt>
    <dgm:pt modelId="{BA433F22-EBFF-4862-91A3-0466F0D09F6C}">
      <dgm:prSet phldrT="[Texto]" custT="1"/>
      <dgm:spPr/>
      <dgm:t>
        <a:bodyPr/>
        <a:lstStyle/>
        <a:p>
          <a:pPr algn="just"/>
          <a:endParaRPr lang="es-CO" sz="1500" dirty="0"/>
        </a:p>
      </dgm:t>
    </dgm:pt>
    <dgm:pt modelId="{F7609F7E-97EC-4883-BD38-AF6ED6536BCF}" type="parTrans" cxnId="{0829E036-9B6A-4653-925B-96C509A41E1D}">
      <dgm:prSet/>
      <dgm:spPr/>
      <dgm:t>
        <a:bodyPr/>
        <a:lstStyle/>
        <a:p>
          <a:endParaRPr lang="es-CO"/>
        </a:p>
      </dgm:t>
    </dgm:pt>
    <dgm:pt modelId="{3E8821A3-AADD-48D7-8449-0C0EAB3B42DC}" type="sibTrans" cxnId="{0829E036-9B6A-4653-925B-96C509A41E1D}">
      <dgm:prSet/>
      <dgm:spPr/>
      <dgm:t>
        <a:bodyPr/>
        <a:lstStyle/>
        <a:p>
          <a:endParaRPr lang="es-CO"/>
        </a:p>
      </dgm:t>
    </dgm:pt>
    <dgm:pt modelId="{F1E1A948-2A52-4F6A-A0CA-5BA064FFF627}">
      <dgm:prSet phldrT="[Texto]" custT="1"/>
      <dgm:spPr/>
      <dgm:t>
        <a:bodyPr/>
        <a:lstStyle/>
        <a:p>
          <a:pPr algn="just"/>
          <a:endParaRPr lang="es-CO" sz="1500" dirty="0"/>
        </a:p>
      </dgm:t>
    </dgm:pt>
    <dgm:pt modelId="{CA52728D-0AE1-45BC-9542-7A23E7C97230}" type="parTrans" cxnId="{10E28BBE-7813-49B4-89A8-4A68FA7098D7}">
      <dgm:prSet/>
      <dgm:spPr/>
      <dgm:t>
        <a:bodyPr/>
        <a:lstStyle/>
        <a:p>
          <a:endParaRPr lang="es-CO"/>
        </a:p>
      </dgm:t>
    </dgm:pt>
    <dgm:pt modelId="{3526D4C5-F74C-4C7D-9C74-EC87517C8056}" type="sibTrans" cxnId="{10E28BBE-7813-49B4-89A8-4A68FA7098D7}">
      <dgm:prSet/>
      <dgm:spPr/>
      <dgm:t>
        <a:bodyPr/>
        <a:lstStyle/>
        <a:p>
          <a:endParaRPr lang="es-CO"/>
        </a:p>
      </dgm:t>
    </dgm:pt>
    <dgm:pt modelId="{010E1A68-5ED1-443F-8C56-D903E4D2F3FB}">
      <dgm:prSet custT="1"/>
      <dgm:spPr/>
      <dgm:t>
        <a:bodyPr/>
        <a:lstStyle/>
        <a:p>
          <a:pPr algn="just"/>
          <a:endParaRPr lang="es-CO" sz="1500" dirty="0"/>
        </a:p>
      </dgm:t>
    </dgm:pt>
    <dgm:pt modelId="{48E1BDCF-4556-4210-AC7B-78844CB5B0B7}" type="parTrans" cxnId="{1446792E-BBC9-40D7-AB47-CAFCEF20B197}">
      <dgm:prSet/>
      <dgm:spPr/>
      <dgm:t>
        <a:bodyPr/>
        <a:lstStyle/>
        <a:p>
          <a:endParaRPr lang="es-CO"/>
        </a:p>
      </dgm:t>
    </dgm:pt>
    <dgm:pt modelId="{ADE8492B-FDCB-4114-A6F6-368C0506FB85}" type="sibTrans" cxnId="{1446792E-BBC9-40D7-AB47-CAFCEF20B197}">
      <dgm:prSet/>
      <dgm:spPr/>
      <dgm:t>
        <a:bodyPr/>
        <a:lstStyle/>
        <a:p>
          <a:endParaRPr lang="es-CO"/>
        </a:p>
      </dgm:t>
    </dgm:pt>
    <dgm:pt modelId="{AA2B7D3A-4350-4FEF-BB72-4CB4661431D1}" type="pres">
      <dgm:prSet presAssocID="{8CD9577B-B652-4AE1-92AA-300673A0C9DC}" presName="linearFlow" presStyleCnt="0">
        <dgm:presLayoutVars>
          <dgm:dir/>
          <dgm:animLvl val="lvl"/>
          <dgm:resizeHandles/>
        </dgm:presLayoutVars>
      </dgm:prSet>
      <dgm:spPr/>
    </dgm:pt>
    <dgm:pt modelId="{07640AC5-7B86-4AB9-A34E-9FCF6C1122BE}" type="pres">
      <dgm:prSet presAssocID="{616828B9-E83F-4C68-88FA-397C532F7ACD}" presName="compositeNode" presStyleCnt="0">
        <dgm:presLayoutVars>
          <dgm:bulletEnabled val="1"/>
        </dgm:presLayoutVars>
      </dgm:prSet>
      <dgm:spPr/>
    </dgm:pt>
    <dgm:pt modelId="{A491AEDC-1B82-43FF-B63E-0238291F075B}" type="pres">
      <dgm:prSet presAssocID="{616828B9-E83F-4C68-88FA-397C532F7ACD}" presName="image" presStyleLbl="fgImgPlace1" presStyleIdx="0" presStyleCnt="3" custLinFactNeighborY="-23010"/>
      <dgm:spPr>
        <a:blipFill rotWithShape="1">
          <a:blip xmlns:r="http://schemas.openxmlformats.org/officeDocument/2006/relationships" r:embed="rId1"/>
          <a:srcRect/>
          <a:stretch>
            <a:fillRect l="-12000" r="-12000"/>
          </a:stretch>
        </a:blipFill>
      </dgm:spPr>
    </dgm:pt>
    <dgm:pt modelId="{D297E113-ECE3-4C9A-8144-C36F3B60BC32}" type="pres">
      <dgm:prSet presAssocID="{616828B9-E83F-4C68-88FA-397C532F7ACD}" presName="childNode" presStyleLbl="node1" presStyleIdx="0" presStyleCnt="3" custScaleY="108690">
        <dgm:presLayoutVars>
          <dgm:bulletEnabled val="1"/>
        </dgm:presLayoutVars>
      </dgm:prSet>
      <dgm:spPr/>
    </dgm:pt>
    <dgm:pt modelId="{8F5D7B91-5E23-4699-B119-D866F0C82588}" type="pres">
      <dgm:prSet presAssocID="{616828B9-E83F-4C68-88FA-397C532F7ACD}" presName="parentNode" presStyleLbl="revTx" presStyleIdx="0" presStyleCnt="3">
        <dgm:presLayoutVars>
          <dgm:chMax val="0"/>
          <dgm:bulletEnabled val="1"/>
        </dgm:presLayoutVars>
      </dgm:prSet>
      <dgm:spPr/>
    </dgm:pt>
    <dgm:pt modelId="{59FA4FA8-DCCF-43AF-B766-8C1719D6C0AD}" type="pres">
      <dgm:prSet presAssocID="{1188AD2E-39DE-4C88-B0A7-041B3C7BEFC0}" presName="sibTrans" presStyleCnt="0"/>
      <dgm:spPr/>
    </dgm:pt>
    <dgm:pt modelId="{6741EC75-89D4-4C80-9939-219F90859BD6}" type="pres">
      <dgm:prSet presAssocID="{808FB85F-ABF8-44F9-ACF0-B9B49509D940}" presName="compositeNode" presStyleCnt="0">
        <dgm:presLayoutVars>
          <dgm:bulletEnabled val="1"/>
        </dgm:presLayoutVars>
      </dgm:prSet>
      <dgm:spPr/>
    </dgm:pt>
    <dgm:pt modelId="{F30AD042-D47E-431A-9535-08D289F29975}" type="pres">
      <dgm:prSet presAssocID="{808FB85F-ABF8-44F9-ACF0-B9B49509D940}" presName="image" presStyleLbl="fgImgPlace1" presStyleIdx="1" presStyleCnt="3" custLinFactNeighborY="-14839"/>
      <dgm:spPr>
        <a:blipFill rotWithShape="1">
          <a:blip xmlns:r="http://schemas.openxmlformats.org/officeDocument/2006/relationships" r:embed="rId2"/>
          <a:srcRect/>
          <a:stretch>
            <a:fillRect l="-25000" r="-25000"/>
          </a:stretch>
        </a:blipFill>
      </dgm:spPr>
    </dgm:pt>
    <dgm:pt modelId="{05C00986-824F-4D63-A7AF-F7864A86E501}" type="pres">
      <dgm:prSet presAssocID="{808FB85F-ABF8-44F9-ACF0-B9B49509D940}" presName="childNode" presStyleLbl="node1" presStyleIdx="1" presStyleCnt="3" custScaleY="108215">
        <dgm:presLayoutVars>
          <dgm:bulletEnabled val="1"/>
        </dgm:presLayoutVars>
      </dgm:prSet>
      <dgm:spPr/>
    </dgm:pt>
    <dgm:pt modelId="{AB34D9D8-FEC9-48EE-A724-ACB3F888E766}" type="pres">
      <dgm:prSet presAssocID="{808FB85F-ABF8-44F9-ACF0-B9B49509D940}" presName="parentNode" presStyleLbl="revTx" presStyleIdx="1" presStyleCnt="3">
        <dgm:presLayoutVars>
          <dgm:chMax val="0"/>
          <dgm:bulletEnabled val="1"/>
        </dgm:presLayoutVars>
      </dgm:prSet>
      <dgm:spPr/>
    </dgm:pt>
    <dgm:pt modelId="{80619633-0608-4968-802F-0915678986FA}" type="pres">
      <dgm:prSet presAssocID="{17FC29BA-4156-4379-AC79-1F6D058F329D}" presName="sibTrans" presStyleCnt="0"/>
      <dgm:spPr/>
    </dgm:pt>
    <dgm:pt modelId="{A377B66C-2A70-4FF0-8B20-AF76AEABF6CD}" type="pres">
      <dgm:prSet presAssocID="{4B4EB715-1E54-458B-B717-283561A2E384}" presName="compositeNode" presStyleCnt="0">
        <dgm:presLayoutVars>
          <dgm:bulletEnabled val="1"/>
        </dgm:presLayoutVars>
      </dgm:prSet>
      <dgm:spPr/>
    </dgm:pt>
    <dgm:pt modelId="{62B247C5-914F-406E-986A-BBCB851EAAFE}" type="pres">
      <dgm:prSet presAssocID="{4B4EB715-1E54-458B-B717-283561A2E384}" presName="image" presStyleLbl="fgImgPlace1" presStyleIdx="2" presStyleCnt="3" custLinFactNeighborY="-14839"/>
      <dgm:spPr>
        <a:blipFill rotWithShape="1">
          <a:blip xmlns:r="http://schemas.openxmlformats.org/officeDocument/2006/relationships" r:embed="rId3"/>
          <a:srcRect/>
          <a:stretch>
            <a:fillRect l="-25000" r="-25000"/>
          </a:stretch>
        </a:blipFill>
      </dgm:spPr>
    </dgm:pt>
    <dgm:pt modelId="{6E7CA4FE-6FDE-496A-ABDF-D5BEA11215F5}" type="pres">
      <dgm:prSet presAssocID="{4B4EB715-1E54-458B-B717-283561A2E384}" presName="childNode" presStyleLbl="node1" presStyleIdx="2" presStyleCnt="3" custScaleY="107635" custLinFactNeighborX="-845" custLinFactNeighborY="290">
        <dgm:presLayoutVars>
          <dgm:bulletEnabled val="1"/>
        </dgm:presLayoutVars>
      </dgm:prSet>
      <dgm:spPr/>
    </dgm:pt>
    <dgm:pt modelId="{42F66885-E796-4758-83A0-2C580450CA03}" type="pres">
      <dgm:prSet presAssocID="{4B4EB715-1E54-458B-B717-283561A2E384}" presName="parentNode" presStyleLbl="revTx" presStyleIdx="2" presStyleCnt="3">
        <dgm:presLayoutVars>
          <dgm:chMax val="0"/>
          <dgm:bulletEnabled val="1"/>
        </dgm:presLayoutVars>
      </dgm:prSet>
      <dgm:spPr/>
    </dgm:pt>
  </dgm:ptLst>
  <dgm:cxnLst>
    <dgm:cxn modelId="{A1BD4D02-F254-40A5-B815-3B0F5BE997E5}" type="presOf" srcId="{93F2C46E-7394-47F0-AD21-A875A3581147}" destId="{6E7CA4FE-6FDE-496A-ABDF-D5BEA11215F5}" srcOrd="0" destOrd="4" presId="urn:microsoft.com/office/officeart/2005/8/layout/hList2"/>
    <dgm:cxn modelId="{A3F8610C-774A-4098-874F-F10EE8F58A98}" type="presOf" srcId="{11FEC4D2-FB26-4EA5-9338-F75F1C1418E4}" destId="{D297E113-ECE3-4C9A-8144-C36F3B60BC32}" srcOrd="0" destOrd="2" presId="urn:microsoft.com/office/officeart/2005/8/layout/hList2"/>
    <dgm:cxn modelId="{63F18120-C30C-460C-969B-89498CA5158C}" type="presOf" srcId="{010E1A68-5ED1-443F-8C56-D903E4D2F3FB}" destId="{D297E113-ECE3-4C9A-8144-C36F3B60BC32}" srcOrd="0" destOrd="3" presId="urn:microsoft.com/office/officeart/2005/8/layout/hList2"/>
    <dgm:cxn modelId="{A2612021-C704-4054-8CEB-343A94CCADF8}" srcId="{4B4EB715-1E54-458B-B717-283561A2E384}" destId="{93F2C46E-7394-47F0-AD21-A875A3581147}" srcOrd="4" destOrd="0" parTransId="{3945BEC5-1FB7-40B7-AC2D-E23815C2FDC0}" sibTransId="{EBD49913-32A9-43A5-90CA-F29BA1AE6BCA}"/>
    <dgm:cxn modelId="{B38C2D22-9E39-4715-9431-35483F384D75}" type="presOf" srcId="{18A7FADA-B9A4-466F-B7C6-01AA510F355E}" destId="{05C00986-824F-4D63-A7AF-F7864A86E501}" srcOrd="0" destOrd="0" presId="urn:microsoft.com/office/officeart/2005/8/layout/hList2"/>
    <dgm:cxn modelId="{9D7F6422-B82C-4B05-8C73-7BE3F664E36B}" srcId="{808FB85F-ABF8-44F9-ACF0-B9B49509D940}" destId="{3BC603F9-630B-4367-BD55-EBC5B0817BAB}" srcOrd="2" destOrd="0" parTransId="{1E5F0123-0674-4135-B4C1-3706C455E587}" sibTransId="{69F82333-173F-4DCB-8059-0EBD9DEAF548}"/>
    <dgm:cxn modelId="{2A012325-F3E5-4D1E-83B9-27C1B7D6C686}" srcId="{4B4EB715-1E54-458B-B717-283561A2E384}" destId="{08E8B739-6151-47F5-A2E8-6419D3CEF755}" srcOrd="0" destOrd="0" parTransId="{60F31AC7-A687-4272-A207-B0B20DCCCAC3}" sibTransId="{F945AD2C-4E91-412F-B353-C59347049958}"/>
    <dgm:cxn modelId="{32CD4426-DC8C-40A7-94B2-29F08EED0CCF}" srcId="{616828B9-E83F-4C68-88FA-397C532F7ACD}" destId="{11FEC4D2-FB26-4EA5-9338-F75F1C1418E4}" srcOrd="2" destOrd="0" parTransId="{7E5D749F-7719-4F84-8AED-302E768F0138}" sibTransId="{79CECA42-ABB7-4C3B-982B-CEB16B06C93E}"/>
    <dgm:cxn modelId="{538F5927-7B7A-4B86-B306-967BAE99BD84}" srcId="{616828B9-E83F-4C68-88FA-397C532F7ACD}" destId="{47FFDC07-45A9-4479-BB56-71A7A755DB3A}" srcOrd="4" destOrd="0" parTransId="{012768E8-C49E-4FD0-9804-DE637E35B28E}" sibTransId="{2A7CC4B9-1BF1-4CFB-B6C8-CAFE9B4C595C}"/>
    <dgm:cxn modelId="{BB6C7C29-ADE9-47CD-BC39-A89ED59E379E}" type="presOf" srcId="{808FB85F-ABF8-44F9-ACF0-B9B49509D940}" destId="{AB34D9D8-FEC9-48EE-A724-ACB3F888E766}" srcOrd="0" destOrd="0" presId="urn:microsoft.com/office/officeart/2005/8/layout/hList2"/>
    <dgm:cxn modelId="{216A602A-CFD1-4D62-91E8-5E79A4360E15}" srcId="{616828B9-E83F-4C68-88FA-397C532F7ACD}" destId="{2774D7BA-0CD9-4E69-BB08-6CD325E74634}" srcOrd="6" destOrd="0" parTransId="{D547E826-BD6E-4627-BDBC-9051A59791C5}" sibTransId="{820C75BD-DE62-4BC5-8F2D-A25DB8A4D59E}"/>
    <dgm:cxn modelId="{1446792E-BBC9-40D7-AB47-CAFCEF20B197}" srcId="{616828B9-E83F-4C68-88FA-397C532F7ACD}" destId="{010E1A68-5ED1-443F-8C56-D903E4D2F3FB}" srcOrd="3" destOrd="0" parTransId="{48E1BDCF-4556-4210-AC7B-78844CB5B0B7}" sibTransId="{ADE8492B-FDCB-4114-A6F6-368C0506FB85}"/>
    <dgm:cxn modelId="{0829E036-9B6A-4653-925B-96C509A41E1D}" srcId="{4B4EB715-1E54-458B-B717-283561A2E384}" destId="{BA433F22-EBFF-4862-91A3-0466F0D09F6C}" srcOrd="1" destOrd="0" parTransId="{F7609F7E-97EC-4883-BD38-AF6ED6536BCF}" sibTransId="{3E8821A3-AADD-48D7-8449-0C0EAB3B42DC}"/>
    <dgm:cxn modelId="{8A13D35B-4333-497E-95C9-1F69B1A285E3}" type="presOf" srcId="{3BC603F9-630B-4367-BD55-EBC5B0817BAB}" destId="{05C00986-824F-4D63-A7AF-F7864A86E501}" srcOrd="0" destOrd="2" presId="urn:microsoft.com/office/officeart/2005/8/layout/hList2"/>
    <dgm:cxn modelId="{1733D369-EEF5-4545-8592-FD88E703257C}" type="presOf" srcId="{E5AB538A-18F2-4672-8903-C6D5DFB9859A}" destId="{6E7CA4FE-6FDE-496A-ABDF-D5BEA11215F5}" srcOrd="0" destOrd="5" presId="urn:microsoft.com/office/officeart/2005/8/layout/hList2"/>
    <dgm:cxn modelId="{AEF8914C-DAA1-4158-8CB2-1FFF2528B01D}" srcId="{4B4EB715-1E54-458B-B717-283561A2E384}" destId="{1A7850A6-8139-404B-B326-822337028232}" srcOrd="3" destOrd="0" parTransId="{4A4F2732-8F14-437D-9D9C-17262CF05796}" sibTransId="{6AD52BF3-0559-4091-8781-D36F053FDFE8}"/>
    <dgm:cxn modelId="{0AA20A4E-5C03-4335-8655-C695B0E2D439}" srcId="{616828B9-E83F-4C68-88FA-397C532F7ACD}" destId="{3BCE181C-DFEA-4041-8184-7E7BB66FD206}" srcOrd="5" destOrd="0" parTransId="{3C940684-2F58-4672-A19E-BDAF38D6889D}" sibTransId="{74819A8F-F5C5-4BD4-B659-01A1433C6DFA}"/>
    <dgm:cxn modelId="{06C3276E-D3B1-47D3-8AE6-342B5F594F1D}" type="presOf" srcId="{092A740B-4E7C-4843-9D25-D346FC42EEA8}" destId="{05C00986-824F-4D63-A7AF-F7864A86E501}" srcOrd="0" destOrd="3" presId="urn:microsoft.com/office/officeart/2005/8/layout/hList2"/>
    <dgm:cxn modelId="{42493271-C2A8-4FFB-BCFB-CF11EE9D39A6}" type="presOf" srcId="{E3EE729D-675D-4134-8882-87B68DAB27B9}" destId="{D297E113-ECE3-4C9A-8144-C36F3B60BC32}" srcOrd="0" destOrd="1" presId="urn:microsoft.com/office/officeart/2005/8/layout/hList2"/>
    <dgm:cxn modelId="{C669C157-D65E-4D25-979F-F6A9F06F9689}" type="presOf" srcId="{E906C188-5236-4AD4-96AA-F4AF90639334}" destId="{D297E113-ECE3-4C9A-8144-C36F3B60BC32}" srcOrd="0" destOrd="0" presId="urn:microsoft.com/office/officeart/2005/8/layout/hList2"/>
    <dgm:cxn modelId="{5B855C58-CEE9-45B7-A196-0D78D60BFF95}" type="presOf" srcId="{F1E1A948-2A52-4F6A-A0CA-5BA064FFF627}" destId="{05C00986-824F-4D63-A7AF-F7864A86E501}" srcOrd="0" destOrd="1" presId="urn:microsoft.com/office/officeart/2005/8/layout/hList2"/>
    <dgm:cxn modelId="{0428C858-CF13-4C20-96A7-867F709243C5}" type="presOf" srcId="{BA433F22-EBFF-4862-91A3-0466F0D09F6C}" destId="{6E7CA4FE-6FDE-496A-ABDF-D5BEA11215F5}" srcOrd="0" destOrd="1" presId="urn:microsoft.com/office/officeart/2005/8/layout/hList2"/>
    <dgm:cxn modelId="{5CF3047C-964C-4E65-AB3E-FDB546504E7C}" srcId="{4B4EB715-1E54-458B-B717-283561A2E384}" destId="{D18655EE-4A19-43D0-9BBC-3A7F0D1B15F8}" srcOrd="2" destOrd="0" parTransId="{3E211418-2882-4CF6-AA15-416FD16C0CDD}" sibTransId="{27CB18D8-9CEA-4686-AD79-E7289E231057}"/>
    <dgm:cxn modelId="{3DAE757F-96C4-472C-A56A-4ABA91D2104C}" srcId="{8CD9577B-B652-4AE1-92AA-300673A0C9DC}" destId="{808FB85F-ABF8-44F9-ACF0-B9B49509D940}" srcOrd="1" destOrd="0" parTransId="{FE5F4CF9-6768-4C2D-8F02-7417F7C63BE2}" sibTransId="{17FC29BA-4156-4379-AC79-1F6D058F329D}"/>
    <dgm:cxn modelId="{0AE15D88-E710-4A48-9E03-688235FB4B27}" type="presOf" srcId="{1A7850A6-8139-404B-B326-822337028232}" destId="{6E7CA4FE-6FDE-496A-ABDF-D5BEA11215F5}" srcOrd="0" destOrd="3" presId="urn:microsoft.com/office/officeart/2005/8/layout/hList2"/>
    <dgm:cxn modelId="{B756B096-CE5E-4B60-8BF3-1A552492D954}" srcId="{8CD9577B-B652-4AE1-92AA-300673A0C9DC}" destId="{616828B9-E83F-4C68-88FA-397C532F7ACD}" srcOrd="0" destOrd="0" parTransId="{1B8D702D-ADE8-47B4-B3DA-41A36A3CBFAB}" sibTransId="{1188AD2E-39DE-4C88-B0A7-041B3C7BEFC0}"/>
    <dgm:cxn modelId="{64C6AA97-F33E-4AAB-891A-FA8320E14A9B}" type="presOf" srcId="{616828B9-E83F-4C68-88FA-397C532F7ACD}" destId="{8F5D7B91-5E23-4699-B119-D866F0C82588}" srcOrd="0" destOrd="0" presId="urn:microsoft.com/office/officeart/2005/8/layout/hList2"/>
    <dgm:cxn modelId="{FF6D44A6-6D2C-46AE-AC03-C90DF78A3969}" srcId="{808FB85F-ABF8-44F9-ACF0-B9B49509D940}" destId="{092A740B-4E7C-4843-9D25-D346FC42EEA8}" srcOrd="3" destOrd="0" parTransId="{8C046DEC-7F14-463F-A150-540065094E10}" sibTransId="{668EE719-1F9B-4AB4-AEDA-FBCA849DCB41}"/>
    <dgm:cxn modelId="{9A658BA8-44B9-4525-B5BC-4C7A1624A231}" type="presOf" srcId="{2774D7BA-0CD9-4E69-BB08-6CD325E74634}" destId="{D297E113-ECE3-4C9A-8144-C36F3B60BC32}" srcOrd="0" destOrd="6" presId="urn:microsoft.com/office/officeart/2005/8/layout/hList2"/>
    <dgm:cxn modelId="{7312B0BA-29D1-4667-9534-A9AC09CDD4EE}" srcId="{808FB85F-ABF8-44F9-ACF0-B9B49509D940}" destId="{18A7FADA-B9A4-466F-B7C6-01AA510F355E}" srcOrd="0" destOrd="0" parTransId="{C9075684-66F8-4700-AC42-56D4693B8D85}" sibTransId="{2140C305-ABF8-422C-A60B-9A0DFF1BD50F}"/>
    <dgm:cxn modelId="{10E28BBE-7813-49B4-89A8-4A68FA7098D7}" srcId="{808FB85F-ABF8-44F9-ACF0-B9B49509D940}" destId="{F1E1A948-2A52-4F6A-A0CA-5BA064FFF627}" srcOrd="1" destOrd="0" parTransId="{CA52728D-0AE1-45BC-9542-7A23E7C97230}" sibTransId="{3526D4C5-F74C-4C7D-9C74-EC87517C8056}"/>
    <dgm:cxn modelId="{00571EC2-4B74-475B-80BA-877D5D1283EF}" type="presOf" srcId="{47FFDC07-45A9-4479-BB56-71A7A755DB3A}" destId="{D297E113-ECE3-4C9A-8144-C36F3B60BC32}" srcOrd="0" destOrd="4" presId="urn:microsoft.com/office/officeart/2005/8/layout/hList2"/>
    <dgm:cxn modelId="{7A2068CA-F4C7-4304-AF86-6AB60C757543}" type="presOf" srcId="{4B4EB715-1E54-458B-B717-283561A2E384}" destId="{42F66885-E796-4758-83A0-2C580450CA03}" srcOrd="0" destOrd="0" presId="urn:microsoft.com/office/officeart/2005/8/layout/hList2"/>
    <dgm:cxn modelId="{78E7A7D3-7551-438E-9C56-8468ACF8D03B}" type="presOf" srcId="{D18655EE-4A19-43D0-9BBC-3A7F0D1B15F8}" destId="{6E7CA4FE-6FDE-496A-ABDF-D5BEA11215F5}" srcOrd="0" destOrd="2" presId="urn:microsoft.com/office/officeart/2005/8/layout/hList2"/>
    <dgm:cxn modelId="{06EB6ED4-4EF1-4308-902A-5E53363CB56C}" type="presOf" srcId="{3BCE181C-DFEA-4041-8184-7E7BB66FD206}" destId="{D297E113-ECE3-4C9A-8144-C36F3B60BC32}" srcOrd="0" destOrd="5" presId="urn:microsoft.com/office/officeart/2005/8/layout/hList2"/>
    <dgm:cxn modelId="{01B13BDA-1B10-4526-81C7-A534A96686AB}" srcId="{616828B9-E83F-4C68-88FA-397C532F7ACD}" destId="{E3EE729D-675D-4134-8882-87B68DAB27B9}" srcOrd="1" destOrd="0" parTransId="{A03D7C9F-61E5-480B-8672-4FD0BA6424C8}" sibTransId="{863549E3-DE30-49E1-9ADE-1E951B60698E}"/>
    <dgm:cxn modelId="{8B9B0ADD-A148-4BB2-AB34-1FA5E619D8A9}" srcId="{4B4EB715-1E54-458B-B717-283561A2E384}" destId="{E5AB538A-18F2-4672-8903-C6D5DFB9859A}" srcOrd="5" destOrd="0" parTransId="{2FFE3699-0041-4713-B79A-7D18B83F579A}" sibTransId="{9CAF85B0-D186-4F3E-B9CF-5750E99775B0}"/>
    <dgm:cxn modelId="{80B368E5-C8A2-4328-AEF2-0234EC0511F4}" srcId="{616828B9-E83F-4C68-88FA-397C532F7ACD}" destId="{E906C188-5236-4AD4-96AA-F4AF90639334}" srcOrd="0" destOrd="0" parTransId="{4DD72C80-B341-4372-8109-6155FBC12AA4}" sibTransId="{3C52D52E-E356-4A87-8A78-4AF34D1B1B18}"/>
    <dgm:cxn modelId="{8F4980E5-D982-4060-8D1A-1C5941A8058A}" srcId="{8CD9577B-B652-4AE1-92AA-300673A0C9DC}" destId="{4B4EB715-1E54-458B-B717-283561A2E384}" srcOrd="2" destOrd="0" parTransId="{D19D9547-00AD-48E8-90D6-435F100B9DC4}" sibTransId="{A9558F76-68AC-47FD-B426-EFE1ECC31EDF}"/>
    <dgm:cxn modelId="{E12A5BE7-D0E5-4E78-B8D7-DAA3FDA7BDB2}" type="presOf" srcId="{8CD9577B-B652-4AE1-92AA-300673A0C9DC}" destId="{AA2B7D3A-4350-4FEF-BB72-4CB4661431D1}" srcOrd="0" destOrd="0" presId="urn:microsoft.com/office/officeart/2005/8/layout/hList2"/>
    <dgm:cxn modelId="{4BCB24FD-297E-468E-B9A0-D0D6E9F1145E}" type="presOf" srcId="{08E8B739-6151-47F5-A2E8-6419D3CEF755}" destId="{6E7CA4FE-6FDE-496A-ABDF-D5BEA11215F5}" srcOrd="0" destOrd="0" presId="urn:microsoft.com/office/officeart/2005/8/layout/hList2"/>
    <dgm:cxn modelId="{2B9F2270-CC9B-4A51-AEB7-CC307E7DBCC4}" type="presParOf" srcId="{AA2B7D3A-4350-4FEF-BB72-4CB4661431D1}" destId="{07640AC5-7B86-4AB9-A34E-9FCF6C1122BE}" srcOrd="0" destOrd="0" presId="urn:microsoft.com/office/officeart/2005/8/layout/hList2"/>
    <dgm:cxn modelId="{C896FE3D-45BF-4617-B7AF-9716F5397743}" type="presParOf" srcId="{07640AC5-7B86-4AB9-A34E-9FCF6C1122BE}" destId="{A491AEDC-1B82-43FF-B63E-0238291F075B}" srcOrd="0" destOrd="0" presId="urn:microsoft.com/office/officeart/2005/8/layout/hList2"/>
    <dgm:cxn modelId="{9B7F214A-2863-4D75-B82D-D76656F91CD4}" type="presParOf" srcId="{07640AC5-7B86-4AB9-A34E-9FCF6C1122BE}" destId="{D297E113-ECE3-4C9A-8144-C36F3B60BC32}" srcOrd="1" destOrd="0" presId="urn:microsoft.com/office/officeart/2005/8/layout/hList2"/>
    <dgm:cxn modelId="{86DA734A-75AA-4D7C-B41F-EE193F0539BB}" type="presParOf" srcId="{07640AC5-7B86-4AB9-A34E-9FCF6C1122BE}" destId="{8F5D7B91-5E23-4699-B119-D866F0C82588}" srcOrd="2" destOrd="0" presId="urn:microsoft.com/office/officeart/2005/8/layout/hList2"/>
    <dgm:cxn modelId="{6DADAD52-ED2D-4BD6-BAEE-2D486B6661F2}" type="presParOf" srcId="{AA2B7D3A-4350-4FEF-BB72-4CB4661431D1}" destId="{59FA4FA8-DCCF-43AF-B766-8C1719D6C0AD}" srcOrd="1" destOrd="0" presId="urn:microsoft.com/office/officeart/2005/8/layout/hList2"/>
    <dgm:cxn modelId="{D8BE9E80-EEAC-4F28-B340-9A7260FAD770}" type="presParOf" srcId="{AA2B7D3A-4350-4FEF-BB72-4CB4661431D1}" destId="{6741EC75-89D4-4C80-9939-219F90859BD6}" srcOrd="2" destOrd="0" presId="urn:microsoft.com/office/officeart/2005/8/layout/hList2"/>
    <dgm:cxn modelId="{CF852DDD-BE33-4542-9181-9C3614D1ABB1}" type="presParOf" srcId="{6741EC75-89D4-4C80-9939-219F90859BD6}" destId="{F30AD042-D47E-431A-9535-08D289F29975}" srcOrd="0" destOrd="0" presId="urn:microsoft.com/office/officeart/2005/8/layout/hList2"/>
    <dgm:cxn modelId="{8F9945B3-B15F-4B14-BAE7-95567E94313E}" type="presParOf" srcId="{6741EC75-89D4-4C80-9939-219F90859BD6}" destId="{05C00986-824F-4D63-A7AF-F7864A86E501}" srcOrd="1" destOrd="0" presId="urn:microsoft.com/office/officeart/2005/8/layout/hList2"/>
    <dgm:cxn modelId="{82509568-0881-49B2-B90F-CAF4D89AA0FC}" type="presParOf" srcId="{6741EC75-89D4-4C80-9939-219F90859BD6}" destId="{AB34D9D8-FEC9-48EE-A724-ACB3F888E766}" srcOrd="2" destOrd="0" presId="urn:microsoft.com/office/officeart/2005/8/layout/hList2"/>
    <dgm:cxn modelId="{BB9D4A55-60BF-454E-9E1A-4186B96D6E85}" type="presParOf" srcId="{AA2B7D3A-4350-4FEF-BB72-4CB4661431D1}" destId="{80619633-0608-4968-802F-0915678986FA}" srcOrd="3" destOrd="0" presId="urn:microsoft.com/office/officeart/2005/8/layout/hList2"/>
    <dgm:cxn modelId="{D564E303-4021-42C6-A139-42A6FF76967D}" type="presParOf" srcId="{AA2B7D3A-4350-4FEF-BB72-4CB4661431D1}" destId="{A377B66C-2A70-4FF0-8B20-AF76AEABF6CD}" srcOrd="4" destOrd="0" presId="urn:microsoft.com/office/officeart/2005/8/layout/hList2"/>
    <dgm:cxn modelId="{2A3086A9-F4EF-4E13-91F0-A600F3F790BC}" type="presParOf" srcId="{A377B66C-2A70-4FF0-8B20-AF76AEABF6CD}" destId="{62B247C5-914F-406E-986A-BBCB851EAAFE}" srcOrd="0" destOrd="0" presId="urn:microsoft.com/office/officeart/2005/8/layout/hList2"/>
    <dgm:cxn modelId="{20A1F75D-1450-411A-BF7C-6B25C907D5C6}" type="presParOf" srcId="{A377B66C-2A70-4FF0-8B20-AF76AEABF6CD}" destId="{6E7CA4FE-6FDE-496A-ABDF-D5BEA11215F5}" srcOrd="1" destOrd="0" presId="urn:microsoft.com/office/officeart/2005/8/layout/hList2"/>
    <dgm:cxn modelId="{F7BBB8F5-5A29-4085-9408-A599E4828E3A}" type="presParOf" srcId="{A377B66C-2A70-4FF0-8B20-AF76AEABF6CD}" destId="{42F66885-E796-4758-83A0-2C580450CA0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6D49B2-3508-48ED-8B82-EDF61C0779CA}"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s-CO"/>
        </a:p>
      </dgm:t>
    </dgm:pt>
    <dgm:pt modelId="{A6E90FC9-4444-4172-A455-51E9E1E64863}">
      <dgm:prSet phldrT="[Texto]"/>
      <dgm:spPr>
        <a:solidFill>
          <a:srgbClr val="FFC000"/>
        </a:solidFill>
      </dgm:spPr>
      <dgm:t>
        <a:bodyPr/>
        <a:lstStyle/>
        <a:p>
          <a:r>
            <a:rPr lang="es-MX" dirty="0">
              <a:solidFill>
                <a:schemeClr val="tx1"/>
              </a:solidFill>
            </a:rPr>
            <a:t>Estilo de vida</a:t>
          </a:r>
          <a:endParaRPr lang="es-CO" dirty="0">
            <a:solidFill>
              <a:schemeClr val="tx1"/>
            </a:solidFill>
          </a:endParaRPr>
        </a:p>
      </dgm:t>
    </dgm:pt>
    <dgm:pt modelId="{EEABD3F9-F737-4E04-A0A7-8B731554263D}" type="parTrans" cxnId="{796CC457-F771-4258-A6A6-90CB3A076E51}">
      <dgm:prSet/>
      <dgm:spPr/>
      <dgm:t>
        <a:bodyPr/>
        <a:lstStyle/>
        <a:p>
          <a:endParaRPr lang="es-CO"/>
        </a:p>
      </dgm:t>
    </dgm:pt>
    <dgm:pt modelId="{D90FE3F5-A70A-4A1B-952F-A087A8A88625}" type="sibTrans" cxnId="{796CC457-F771-4258-A6A6-90CB3A076E51}">
      <dgm:prSet/>
      <dgm:spPr/>
      <dgm:t>
        <a:bodyPr/>
        <a:lstStyle/>
        <a:p>
          <a:endParaRPr lang="es-CO"/>
        </a:p>
      </dgm:t>
    </dgm:pt>
    <dgm:pt modelId="{A25D8079-C96B-43A5-9986-037F950EFD1F}">
      <dgm:prSet phldrT="[Texto]"/>
      <dgm:spPr/>
      <dgm:t>
        <a:bodyPr/>
        <a:lstStyle/>
        <a:p>
          <a:r>
            <a:rPr lang="es-MX" dirty="0"/>
            <a:t>45%</a:t>
          </a:r>
          <a:endParaRPr lang="es-CO" dirty="0"/>
        </a:p>
      </dgm:t>
    </dgm:pt>
    <dgm:pt modelId="{C776E98F-173B-4F99-8F8E-51544620895F}" type="parTrans" cxnId="{0BAFC968-F728-4039-9DA2-EA51AABB2BC5}">
      <dgm:prSet/>
      <dgm:spPr/>
      <dgm:t>
        <a:bodyPr/>
        <a:lstStyle/>
        <a:p>
          <a:endParaRPr lang="es-CO"/>
        </a:p>
      </dgm:t>
    </dgm:pt>
    <dgm:pt modelId="{C5D6BF8E-08AD-4ABF-A7FD-41741AC10722}" type="sibTrans" cxnId="{0BAFC968-F728-4039-9DA2-EA51AABB2BC5}">
      <dgm:prSet/>
      <dgm:spPr/>
      <dgm:t>
        <a:bodyPr/>
        <a:lstStyle/>
        <a:p>
          <a:endParaRPr lang="es-CO"/>
        </a:p>
      </dgm:t>
    </dgm:pt>
    <dgm:pt modelId="{8445DAFD-71F1-4A9F-8524-99ACBB205F85}">
      <dgm:prSet phldrT="[Texto]"/>
      <dgm:spPr>
        <a:solidFill>
          <a:srgbClr val="92D050"/>
        </a:solidFill>
      </dgm:spPr>
      <dgm:t>
        <a:bodyPr/>
        <a:lstStyle/>
        <a:p>
          <a:r>
            <a:rPr lang="es-MX" dirty="0">
              <a:solidFill>
                <a:schemeClr val="tx1"/>
              </a:solidFill>
            </a:rPr>
            <a:t>Biología humana</a:t>
          </a:r>
          <a:endParaRPr lang="es-CO" dirty="0">
            <a:solidFill>
              <a:schemeClr val="tx1"/>
            </a:solidFill>
          </a:endParaRPr>
        </a:p>
      </dgm:t>
    </dgm:pt>
    <dgm:pt modelId="{28B80128-864D-421D-B6FB-835BD4746983}" type="parTrans" cxnId="{70B3FD3E-45AB-4223-8A94-7DD56AFBA0CC}">
      <dgm:prSet/>
      <dgm:spPr/>
      <dgm:t>
        <a:bodyPr/>
        <a:lstStyle/>
        <a:p>
          <a:endParaRPr lang="es-CO"/>
        </a:p>
      </dgm:t>
    </dgm:pt>
    <dgm:pt modelId="{F765E036-BB8F-44C4-88FC-658510627A42}" type="sibTrans" cxnId="{70B3FD3E-45AB-4223-8A94-7DD56AFBA0CC}">
      <dgm:prSet/>
      <dgm:spPr/>
      <dgm:t>
        <a:bodyPr/>
        <a:lstStyle/>
        <a:p>
          <a:endParaRPr lang="es-CO"/>
        </a:p>
      </dgm:t>
    </dgm:pt>
    <dgm:pt modelId="{28FE9564-B375-4583-A957-0E431D42E270}">
      <dgm:prSet phldrT="[Texto]"/>
      <dgm:spPr/>
      <dgm:t>
        <a:bodyPr/>
        <a:lstStyle/>
        <a:p>
          <a:r>
            <a:rPr lang="es-MX" dirty="0"/>
            <a:t>15%</a:t>
          </a:r>
          <a:endParaRPr lang="es-CO" dirty="0"/>
        </a:p>
      </dgm:t>
    </dgm:pt>
    <dgm:pt modelId="{19C9A6A3-9A36-4A80-BA9C-E04F43638DAC}" type="parTrans" cxnId="{4DFA3B4A-528C-4FEB-9E44-4FCD26F2B002}">
      <dgm:prSet/>
      <dgm:spPr/>
      <dgm:t>
        <a:bodyPr/>
        <a:lstStyle/>
        <a:p>
          <a:endParaRPr lang="es-CO"/>
        </a:p>
      </dgm:t>
    </dgm:pt>
    <dgm:pt modelId="{2CD05430-3FF5-467B-BCFE-03DE5AC065A0}" type="sibTrans" cxnId="{4DFA3B4A-528C-4FEB-9E44-4FCD26F2B002}">
      <dgm:prSet/>
      <dgm:spPr/>
      <dgm:t>
        <a:bodyPr/>
        <a:lstStyle/>
        <a:p>
          <a:endParaRPr lang="es-CO"/>
        </a:p>
      </dgm:t>
    </dgm:pt>
    <dgm:pt modelId="{8F917781-8C6A-4A5F-B70C-A5CA940B1619}">
      <dgm:prSet phldrT="[Texto]"/>
      <dgm:spPr>
        <a:solidFill>
          <a:srgbClr val="0070C0"/>
        </a:solidFill>
      </dgm:spPr>
      <dgm:t>
        <a:bodyPr/>
        <a:lstStyle/>
        <a:p>
          <a:r>
            <a:rPr lang="es-MX" dirty="0"/>
            <a:t>Servicios de salud</a:t>
          </a:r>
          <a:endParaRPr lang="es-CO" dirty="0"/>
        </a:p>
      </dgm:t>
    </dgm:pt>
    <dgm:pt modelId="{00688B78-BB6B-45F0-8D00-A4BDBA858446}" type="parTrans" cxnId="{CB448324-54A3-4065-ABD5-EE6191FE47B3}">
      <dgm:prSet/>
      <dgm:spPr/>
      <dgm:t>
        <a:bodyPr/>
        <a:lstStyle/>
        <a:p>
          <a:endParaRPr lang="es-CO"/>
        </a:p>
      </dgm:t>
    </dgm:pt>
    <dgm:pt modelId="{54C34127-F383-43A9-8108-3652464ED5F4}" type="sibTrans" cxnId="{CB448324-54A3-4065-ABD5-EE6191FE47B3}">
      <dgm:prSet/>
      <dgm:spPr/>
      <dgm:t>
        <a:bodyPr/>
        <a:lstStyle/>
        <a:p>
          <a:endParaRPr lang="es-CO"/>
        </a:p>
      </dgm:t>
    </dgm:pt>
    <dgm:pt modelId="{243A31CF-ADBF-4768-A36F-1485AF864D0D}">
      <dgm:prSet phldrT="[Texto]"/>
      <dgm:spPr>
        <a:solidFill>
          <a:srgbClr val="00B0F0"/>
        </a:solidFill>
      </dgm:spPr>
      <dgm:t>
        <a:bodyPr/>
        <a:lstStyle/>
        <a:p>
          <a:r>
            <a:rPr lang="es-MX" dirty="0"/>
            <a:t>Entorno</a:t>
          </a:r>
          <a:endParaRPr lang="es-CO" dirty="0"/>
        </a:p>
      </dgm:t>
    </dgm:pt>
    <dgm:pt modelId="{A2C562CD-5213-47CA-B252-6888C583CE13}" type="parTrans" cxnId="{7BBE417A-662A-479C-B279-6A757998AA65}">
      <dgm:prSet/>
      <dgm:spPr/>
      <dgm:t>
        <a:bodyPr/>
        <a:lstStyle/>
        <a:p>
          <a:endParaRPr lang="es-CO"/>
        </a:p>
      </dgm:t>
    </dgm:pt>
    <dgm:pt modelId="{67CDB1A2-7F57-4EFF-AC4F-40F41DBA9B6D}" type="sibTrans" cxnId="{7BBE417A-662A-479C-B279-6A757998AA65}">
      <dgm:prSet/>
      <dgm:spPr/>
      <dgm:t>
        <a:bodyPr/>
        <a:lstStyle/>
        <a:p>
          <a:endParaRPr lang="es-CO"/>
        </a:p>
      </dgm:t>
    </dgm:pt>
    <dgm:pt modelId="{913546A1-3666-4084-9177-29E46276B9C9}">
      <dgm:prSet/>
      <dgm:spPr/>
      <dgm:t>
        <a:bodyPr/>
        <a:lstStyle/>
        <a:p>
          <a:r>
            <a:rPr lang="es-MX" dirty="0"/>
            <a:t>15%</a:t>
          </a:r>
          <a:endParaRPr lang="es-CO" dirty="0"/>
        </a:p>
      </dgm:t>
    </dgm:pt>
    <dgm:pt modelId="{88B2BCA5-E518-4876-8786-B0D1A865E588}" type="parTrans" cxnId="{917F7389-24EB-4A22-865E-A1AAA7EC1E8A}">
      <dgm:prSet/>
      <dgm:spPr/>
      <dgm:t>
        <a:bodyPr/>
        <a:lstStyle/>
        <a:p>
          <a:endParaRPr lang="es-CO"/>
        </a:p>
      </dgm:t>
    </dgm:pt>
    <dgm:pt modelId="{91F342DE-6E2E-41E9-B369-1DD083C9CAE5}" type="sibTrans" cxnId="{917F7389-24EB-4A22-865E-A1AAA7EC1E8A}">
      <dgm:prSet/>
      <dgm:spPr/>
      <dgm:t>
        <a:bodyPr/>
        <a:lstStyle/>
        <a:p>
          <a:endParaRPr lang="es-CO"/>
        </a:p>
      </dgm:t>
    </dgm:pt>
    <dgm:pt modelId="{F3F94B2D-E5A2-4212-A693-E2248AD823E9}">
      <dgm:prSet/>
      <dgm:spPr/>
      <dgm:t>
        <a:bodyPr/>
        <a:lstStyle/>
        <a:p>
          <a:r>
            <a:rPr lang="es-MX" dirty="0"/>
            <a:t>25%</a:t>
          </a:r>
          <a:endParaRPr lang="es-CO" dirty="0"/>
        </a:p>
      </dgm:t>
    </dgm:pt>
    <dgm:pt modelId="{8C62F90F-F29F-45FE-A4DB-BF666AC332D3}" type="parTrans" cxnId="{0D795101-26E6-4F7D-AB68-27A7704121D5}">
      <dgm:prSet/>
      <dgm:spPr/>
      <dgm:t>
        <a:bodyPr/>
        <a:lstStyle/>
        <a:p>
          <a:endParaRPr lang="es-CO"/>
        </a:p>
      </dgm:t>
    </dgm:pt>
    <dgm:pt modelId="{79E9E5B1-D151-4D12-ADF4-B5308005A120}" type="sibTrans" cxnId="{0D795101-26E6-4F7D-AB68-27A7704121D5}">
      <dgm:prSet/>
      <dgm:spPr/>
      <dgm:t>
        <a:bodyPr/>
        <a:lstStyle/>
        <a:p>
          <a:endParaRPr lang="es-CO"/>
        </a:p>
      </dgm:t>
    </dgm:pt>
    <dgm:pt modelId="{94507E1F-66C3-4C69-B277-81657D992279}" type="pres">
      <dgm:prSet presAssocID="{326D49B2-3508-48ED-8B82-EDF61C0779CA}" presName="diagram" presStyleCnt="0">
        <dgm:presLayoutVars>
          <dgm:chPref val="1"/>
          <dgm:dir/>
          <dgm:animOne val="branch"/>
          <dgm:animLvl val="lvl"/>
          <dgm:resizeHandles/>
        </dgm:presLayoutVars>
      </dgm:prSet>
      <dgm:spPr/>
    </dgm:pt>
    <dgm:pt modelId="{F6DF366A-2370-4291-994C-FAFC950EE3ED}" type="pres">
      <dgm:prSet presAssocID="{A6E90FC9-4444-4172-A455-51E9E1E64863}" presName="root" presStyleCnt="0"/>
      <dgm:spPr/>
    </dgm:pt>
    <dgm:pt modelId="{AFAFD6C6-64AF-48B0-9F83-628FCA253ACA}" type="pres">
      <dgm:prSet presAssocID="{A6E90FC9-4444-4172-A455-51E9E1E64863}" presName="rootComposite" presStyleCnt="0"/>
      <dgm:spPr/>
    </dgm:pt>
    <dgm:pt modelId="{B435B5DA-2D8F-4829-BDDA-3B1CD5F8DDDD}" type="pres">
      <dgm:prSet presAssocID="{A6E90FC9-4444-4172-A455-51E9E1E64863}" presName="rootText" presStyleLbl="node1" presStyleIdx="0" presStyleCnt="4"/>
      <dgm:spPr/>
    </dgm:pt>
    <dgm:pt modelId="{4680FA63-E0E9-4B68-B87A-8B8D3F01A9C2}" type="pres">
      <dgm:prSet presAssocID="{A6E90FC9-4444-4172-A455-51E9E1E64863}" presName="rootConnector" presStyleLbl="node1" presStyleIdx="0" presStyleCnt="4"/>
      <dgm:spPr/>
    </dgm:pt>
    <dgm:pt modelId="{1095891C-5FE3-439B-89FF-8DCCD091638A}" type="pres">
      <dgm:prSet presAssocID="{A6E90FC9-4444-4172-A455-51E9E1E64863}" presName="childShape" presStyleCnt="0"/>
      <dgm:spPr/>
    </dgm:pt>
    <dgm:pt modelId="{AD681EB7-04C7-4DAA-AD45-FAF8DDCFC3F5}" type="pres">
      <dgm:prSet presAssocID="{C776E98F-173B-4F99-8F8E-51544620895F}" presName="Name13" presStyleLbl="parChTrans1D2" presStyleIdx="0" presStyleCnt="4"/>
      <dgm:spPr/>
    </dgm:pt>
    <dgm:pt modelId="{B7994E64-490D-403F-90C4-6C57FA3D3BF6}" type="pres">
      <dgm:prSet presAssocID="{A25D8079-C96B-43A5-9986-037F950EFD1F}" presName="childText" presStyleLbl="bgAcc1" presStyleIdx="0" presStyleCnt="4">
        <dgm:presLayoutVars>
          <dgm:bulletEnabled val="1"/>
        </dgm:presLayoutVars>
      </dgm:prSet>
      <dgm:spPr/>
    </dgm:pt>
    <dgm:pt modelId="{8C24AF81-60A3-4495-86AB-B9AA0E98DE43}" type="pres">
      <dgm:prSet presAssocID="{8445DAFD-71F1-4A9F-8524-99ACBB205F85}" presName="root" presStyleCnt="0"/>
      <dgm:spPr/>
    </dgm:pt>
    <dgm:pt modelId="{1DF0D8B3-5FED-43B9-AB4D-B1213BFDEC46}" type="pres">
      <dgm:prSet presAssocID="{8445DAFD-71F1-4A9F-8524-99ACBB205F85}" presName="rootComposite" presStyleCnt="0"/>
      <dgm:spPr/>
    </dgm:pt>
    <dgm:pt modelId="{000C5D3F-B481-49E3-925E-03343AC61172}" type="pres">
      <dgm:prSet presAssocID="{8445DAFD-71F1-4A9F-8524-99ACBB205F85}" presName="rootText" presStyleLbl="node1" presStyleIdx="1" presStyleCnt="4"/>
      <dgm:spPr/>
    </dgm:pt>
    <dgm:pt modelId="{63183712-FE56-41F9-9AC4-4D6AEA932E09}" type="pres">
      <dgm:prSet presAssocID="{8445DAFD-71F1-4A9F-8524-99ACBB205F85}" presName="rootConnector" presStyleLbl="node1" presStyleIdx="1" presStyleCnt="4"/>
      <dgm:spPr/>
    </dgm:pt>
    <dgm:pt modelId="{C7CFEDF8-F004-4D86-A5CC-BEFFE4CD76F9}" type="pres">
      <dgm:prSet presAssocID="{8445DAFD-71F1-4A9F-8524-99ACBB205F85}" presName="childShape" presStyleCnt="0"/>
      <dgm:spPr/>
    </dgm:pt>
    <dgm:pt modelId="{26AD5E75-BC1A-4839-B202-56040B5AFAE2}" type="pres">
      <dgm:prSet presAssocID="{8C62F90F-F29F-45FE-A4DB-BF666AC332D3}" presName="Name13" presStyleLbl="parChTrans1D2" presStyleIdx="1" presStyleCnt="4"/>
      <dgm:spPr/>
    </dgm:pt>
    <dgm:pt modelId="{30E51281-FB16-4114-BA8E-2FDC307040DB}" type="pres">
      <dgm:prSet presAssocID="{F3F94B2D-E5A2-4212-A693-E2248AD823E9}" presName="childText" presStyleLbl="bgAcc1" presStyleIdx="1" presStyleCnt="4">
        <dgm:presLayoutVars>
          <dgm:bulletEnabled val="1"/>
        </dgm:presLayoutVars>
      </dgm:prSet>
      <dgm:spPr/>
    </dgm:pt>
    <dgm:pt modelId="{CBE5C7F0-7FE1-45C7-A017-EB4C38281713}" type="pres">
      <dgm:prSet presAssocID="{243A31CF-ADBF-4768-A36F-1485AF864D0D}" presName="root" presStyleCnt="0"/>
      <dgm:spPr/>
    </dgm:pt>
    <dgm:pt modelId="{A8CEC2B1-F31E-42CA-A1EA-875071D22830}" type="pres">
      <dgm:prSet presAssocID="{243A31CF-ADBF-4768-A36F-1485AF864D0D}" presName="rootComposite" presStyleCnt="0"/>
      <dgm:spPr/>
    </dgm:pt>
    <dgm:pt modelId="{D98BD42E-59A1-41E6-AF26-CBB2EB44122F}" type="pres">
      <dgm:prSet presAssocID="{243A31CF-ADBF-4768-A36F-1485AF864D0D}" presName="rootText" presStyleLbl="node1" presStyleIdx="2" presStyleCnt="4"/>
      <dgm:spPr/>
    </dgm:pt>
    <dgm:pt modelId="{57BC34F9-AB2B-4A51-828F-A2363EA92321}" type="pres">
      <dgm:prSet presAssocID="{243A31CF-ADBF-4768-A36F-1485AF864D0D}" presName="rootConnector" presStyleLbl="node1" presStyleIdx="2" presStyleCnt="4"/>
      <dgm:spPr/>
    </dgm:pt>
    <dgm:pt modelId="{B9BD2785-0611-4AE1-83B4-3C300B596C57}" type="pres">
      <dgm:prSet presAssocID="{243A31CF-ADBF-4768-A36F-1485AF864D0D}" presName="childShape" presStyleCnt="0"/>
      <dgm:spPr/>
    </dgm:pt>
    <dgm:pt modelId="{4247551A-2200-4960-96B8-A3949083C887}" type="pres">
      <dgm:prSet presAssocID="{88B2BCA5-E518-4876-8786-B0D1A865E588}" presName="Name13" presStyleLbl="parChTrans1D2" presStyleIdx="2" presStyleCnt="4"/>
      <dgm:spPr/>
    </dgm:pt>
    <dgm:pt modelId="{D2DC4B70-AEF6-4531-9F37-BC225608DE18}" type="pres">
      <dgm:prSet presAssocID="{913546A1-3666-4084-9177-29E46276B9C9}" presName="childText" presStyleLbl="bgAcc1" presStyleIdx="2" presStyleCnt="4">
        <dgm:presLayoutVars>
          <dgm:bulletEnabled val="1"/>
        </dgm:presLayoutVars>
      </dgm:prSet>
      <dgm:spPr/>
    </dgm:pt>
    <dgm:pt modelId="{05072DA9-8D27-4691-AF80-019A3694AF2C}" type="pres">
      <dgm:prSet presAssocID="{8F917781-8C6A-4A5F-B70C-A5CA940B1619}" presName="root" presStyleCnt="0"/>
      <dgm:spPr/>
    </dgm:pt>
    <dgm:pt modelId="{2D855A02-4616-4DF3-B98A-85272307783C}" type="pres">
      <dgm:prSet presAssocID="{8F917781-8C6A-4A5F-B70C-A5CA940B1619}" presName="rootComposite" presStyleCnt="0"/>
      <dgm:spPr/>
    </dgm:pt>
    <dgm:pt modelId="{439DC057-59BD-4102-A164-AF5B826B3B99}" type="pres">
      <dgm:prSet presAssocID="{8F917781-8C6A-4A5F-B70C-A5CA940B1619}" presName="rootText" presStyleLbl="node1" presStyleIdx="3" presStyleCnt="4"/>
      <dgm:spPr/>
    </dgm:pt>
    <dgm:pt modelId="{31D6F40B-0888-4C5D-9BC5-C5BE8ED4BC0D}" type="pres">
      <dgm:prSet presAssocID="{8F917781-8C6A-4A5F-B70C-A5CA940B1619}" presName="rootConnector" presStyleLbl="node1" presStyleIdx="3" presStyleCnt="4"/>
      <dgm:spPr/>
    </dgm:pt>
    <dgm:pt modelId="{819DE9D0-0A49-444A-B2D5-D794E6DB0B1F}" type="pres">
      <dgm:prSet presAssocID="{8F917781-8C6A-4A5F-B70C-A5CA940B1619}" presName="childShape" presStyleCnt="0"/>
      <dgm:spPr/>
    </dgm:pt>
    <dgm:pt modelId="{DD519630-619A-4EAE-B314-D68A44B9B4BB}" type="pres">
      <dgm:prSet presAssocID="{19C9A6A3-9A36-4A80-BA9C-E04F43638DAC}" presName="Name13" presStyleLbl="parChTrans1D2" presStyleIdx="3" presStyleCnt="4"/>
      <dgm:spPr/>
    </dgm:pt>
    <dgm:pt modelId="{8E498741-94A5-435E-B0AB-4BBA51401FF2}" type="pres">
      <dgm:prSet presAssocID="{28FE9564-B375-4583-A957-0E431D42E270}" presName="childText" presStyleLbl="bgAcc1" presStyleIdx="3" presStyleCnt="4">
        <dgm:presLayoutVars>
          <dgm:bulletEnabled val="1"/>
        </dgm:presLayoutVars>
      </dgm:prSet>
      <dgm:spPr/>
    </dgm:pt>
  </dgm:ptLst>
  <dgm:cxnLst>
    <dgm:cxn modelId="{0D795101-26E6-4F7D-AB68-27A7704121D5}" srcId="{8445DAFD-71F1-4A9F-8524-99ACBB205F85}" destId="{F3F94B2D-E5A2-4212-A693-E2248AD823E9}" srcOrd="0" destOrd="0" parTransId="{8C62F90F-F29F-45FE-A4DB-BF666AC332D3}" sibTransId="{79E9E5B1-D151-4D12-ADF4-B5308005A120}"/>
    <dgm:cxn modelId="{9A212508-372A-4A61-82B5-FC275C6D3F11}" type="presOf" srcId="{F3F94B2D-E5A2-4212-A693-E2248AD823E9}" destId="{30E51281-FB16-4114-BA8E-2FDC307040DB}" srcOrd="0" destOrd="0" presId="urn:microsoft.com/office/officeart/2005/8/layout/hierarchy3"/>
    <dgm:cxn modelId="{CB448324-54A3-4065-ABD5-EE6191FE47B3}" srcId="{326D49B2-3508-48ED-8B82-EDF61C0779CA}" destId="{8F917781-8C6A-4A5F-B70C-A5CA940B1619}" srcOrd="3" destOrd="0" parTransId="{00688B78-BB6B-45F0-8D00-A4BDBA858446}" sibTransId="{54C34127-F383-43A9-8108-3652464ED5F4}"/>
    <dgm:cxn modelId="{ABF62C31-466B-42F9-A558-BFE046DDF964}" type="presOf" srcId="{19C9A6A3-9A36-4A80-BA9C-E04F43638DAC}" destId="{DD519630-619A-4EAE-B314-D68A44B9B4BB}" srcOrd="0" destOrd="0" presId="urn:microsoft.com/office/officeart/2005/8/layout/hierarchy3"/>
    <dgm:cxn modelId="{70B3FD3E-45AB-4223-8A94-7DD56AFBA0CC}" srcId="{326D49B2-3508-48ED-8B82-EDF61C0779CA}" destId="{8445DAFD-71F1-4A9F-8524-99ACBB205F85}" srcOrd="1" destOrd="0" parTransId="{28B80128-864D-421D-B6FB-835BD4746983}" sibTransId="{F765E036-BB8F-44C4-88FC-658510627A42}"/>
    <dgm:cxn modelId="{00E7355F-6951-4C88-BCA9-B27824EC8D4C}" type="presOf" srcId="{88B2BCA5-E518-4876-8786-B0D1A865E588}" destId="{4247551A-2200-4960-96B8-A3949083C887}" srcOrd="0" destOrd="0" presId="urn:microsoft.com/office/officeart/2005/8/layout/hierarchy3"/>
    <dgm:cxn modelId="{633DF55F-7554-4ACB-B56E-B25241317218}" type="presOf" srcId="{913546A1-3666-4084-9177-29E46276B9C9}" destId="{D2DC4B70-AEF6-4531-9F37-BC225608DE18}" srcOrd="0" destOrd="0" presId="urn:microsoft.com/office/officeart/2005/8/layout/hierarchy3"/>
    <dgm:cxn modelId="{25CCD162-542D-4F98-B18A-F021F31A46E5}" type="presOf" srcId="{C776E98F-173B-4F99-8F8E-51544620895F}" destId="{AD681EB7-04C7-4DAA-AD45-FAF8DDCFC3F5}" srcOrd="0" destOrd="0" presId="urn:microsoft.com/office/officeart/2005/8/layout/hierarchy3"/>
    <dgm:cxn modelId="{60500543-8633-4436-AA16-5AE15A04383A}" type="presOf" srcId="{A6E90FC9-4444-4172-A455-51E9E1E64863}" destId="{4680FA63-E0E9-4B68-B87A-8B8D3F01A9C2}" srcOrd="1" destOrd="0" presId="urn:microsoft.com/office/officeart/2005/8/layout/hierarchy3"/>
    <dgm:cxn modelId="{0BAFC968-F728-4039-9DA2-EA51AABB2BC5}" srcId="{A6E90FC9-4444-4172-A455-51E9E1E64863}" destId="{A25D8079-C96B-43A5-9986-037F950EFD1F}" srcOrd="0" destOrd="0" parTransId="{C776E98F-173B-4F99-8F8E-51544620895F}" sibTransId="{C5D6BF8E-08AD-4ABF-A7FD-41741AC10722}"/>
    <dgm:cxn modelId="{4DFA3B4A-528C-4FEB-9E44-4FCD26F2B002}" srcId="{8F917781-8C6A-4A5F-B70C-A5CA940B1619}" destId="{28FE9564-B375-4583-A957-0E431D42E270}" srcOrd="0" destOrd="0" parTransId="{19C9A6A3-9A36-4A80-BA9C-E04F43638DAC}" sibTransId="{2CD05430-3FF5-467B-BCFE-03DE5AC065A0}"/>
    <dgm:cxn modelId="{D661046B-EA45-45FA-B657-C0D3052A402C}" type="presOf" srcId="{8C62F90F-F29F-45FE-A4DB-BF666AC332D3}" destId="{26AD5E75-BC1A-4839-B202-56040B5AFAE2}" srcOrd="0" destOrd="0" presId="urn:microsoft.com/office/officeart/2005/8/layout/hierarchy3"/>
    <dgm:cxn modelId="{B262996E-68D2-4952-96A6-C6045AA86CF2}" type="presOf" srcId="{8F917781-8C6A-4A5F-B70C-A5CA940B1619}" destId="{439DC057-59BD-4102-A164-AF5B826B3B99}" srcOrd="0" destOrd="0" presId="urn:microsoft.com/office/officeart/2005/8/layout/hierarchy3"/>
    <dgm:cxn modelId="{7397686F-6036-4D30-96FF-43117A3B6053}" type="presOf" srcId="{8445DAFD-71F1-4A9F-8524-99ACBB205F85}" destId="{000C5D3F-B481-49E3-925E-03343AC61172}" srcOrd="0" destOrd="0" presId="urn:microsoft.com/office/officeart/2005/8/layout/hierarchy3"/>
    <dgm:cxn modelId="{796CC457-F771-4258-A6A6-90CB3A076E51}" srcId="{326D49B2-3508-48ED-8B82-EDF61C0779CA}" destId="{A6E90FC9-4444-4172-A455-51E9E1E64863}" srcOrd="0" destOrd="0" parTransId="{EEABD3F9-F737-4E04-A0A7-8B731554263D}" sibTransId="{D90FE3F5-A70A-4A1B-952F-A087A8A88625}"/>
    <dgm:cxn modelId="{7BBE417A-662A-479C-B279-6A757998AA65}" srcId="{326D49B2-3508-48ED-8B82-EDF61C0779CA}" destId="{243A31CF-ADBF-4768-A36F-1485AF864D0D}" srcOrd="2" destOrd="0" parTransId="{A2C562CD-5213-47CA-B252-6888C583CE13}" sibTransId="{67CDB1A2-7F57-4EFF-AC4F-40F41DBA9B6D}"/>
    <dgm:cxn modelId="{917F7389-24EB-4A22-865E-A1AAA7EC1E8A}" srcId="{243A31CF-ADBF-4768-A36F-1485AF864D0D}" destId="{913546A1-3666-4084-9177-29E46276B9C9}" srcOrd="0" destOrd="0" parTransId="{88B2BCA5-E518-4876-8786-B0D1A865E588}" sibTransId="{91F342DE-6E2E-41E9-B369-1DD083C9CAE5}"/>
    <dgm:cxn modelId="{6457B2A2-CB15-4682-BC6A-A0CDF152C87A}" type="presOf" srcId="{8F917781-8C6A-4A5F-B70C-A5CA940B1619}" destId="{31D6F40B-0888-4C5D-9BC5-C5BE8ED4BC0D}" srcOrd="1" destOrd="0" presId="urn:microsoft.com/office/officeart/2005/8/layout/hierarchy3"/>
    <dgm:cxn modelId="{5EB141A6-4F0F-47D8-8A2D-7EBE4B5D8FF4}" type="presOf" srcId="{A6E90FC9-4444-4172-A455-51E9E1E64863}" destId="{B435B5DA-2D8F-4829-BDDA-3B1CD5F8DDDD}" srcOrd="0" destOrd="0" presId="urn:microsoft.com/office/officeart/2005/8/layout/hierarchy3"/>
    <dgm:cxn modelId="{126BE3B4-A580-4CB3-A23F-6EDB0AC2F9C6}" type="presOf" srcId="{326D49B2-3508-48ED-8B82-EDF61C0779CA}" destId="{94507E1F-66C3-4C69-B277-81657D992279}" srcOrd="0" destOrd="0" presId="urn:microsoft.com/office/officeart/2005/8/layout/hierarchy3"/>
    <dgm:cxn modelId="{14498AC2-EA92-4AEF-A0BB-D443ED0EACD7}" type="presOf" srcId="{A25D8079-C96B-43A5-9986-037F950EFD1F}" destId="{B7994E64-490D-403F-90C4-6C57FA3D3BF6}" srcOrd="0" destOrd="0" presId="urn:microsoft.com/office/officeart/2005/8/layout/hierarchy3"/>
    <dgm:cxn modelId="{A10E81C3-AE6E-4D1A-86A7-C1A94FADA1A6}" type="presOf" srcId="{28FE9564-B375-4583-A957-0E431D42E270}" destId="{8E498741-94A5-435E-B0AB-4BBA51401FF2}" srcOrd="0" destOrd="0" presId="urn:microsoft.com/office/officeart/2005/8/layout/hierarchy3"/>
    <dgm:cxn modelId="{484321D8-E137-45F8-BEA7-087484E77DF5}" type="presOf" srcId="{243A31CF-ADBF-4768-A36F-1485AF864D0D}" destId="{D98BD42E-59A1-41E6-AF26-CBB2EB44122F}" srcOrd="0" destOrd="0" presId="urn:microsoft.com/office/officeart/2005/8/layout/hierarchy3"/>
    <dgm:cxn modelId="{C7FDCCE7-23C1-430D-A5ED-A4D9555AF4C8}" type="presOf" srcId="{8445DAFD-71F1-4A9F-8524-99ACBB205F85}" destId="{63183712-FE56-41F9-9AC4-4D6AEA932E09}" srcOrd="1" destOrd="0" presId="urn:microsoft.com/office/officeart/2005/8/layout/hierarchy3"/>
    <dgm:cxn modelId="{F5BDAAF9-F359-4B53-9B94-8B822B731DEE}" type="presOf" srcId="{243A31CF-ADBF-4768-A36F-1485AF864D0D}" destId="{57BC34F9-AB2B-4A51-828F-A2363EA92321}" srcOrd="1" destOrd="0" presId="urn:microsoft.com/office/officeart/2005/8/layout/hierarchy3"/>
    <dgm:cxn modelId="{0C6A5A5D-FE1B-495D-A45C-2C26DE80A593}" type="presParOf" srcId="{94507E1F-66C3-4C69-B277-81657D992279}" destId="{F6DF366A-2370-4291-994C-FAFC950EE3ED}" srcOrd="0" destOrd="0" presId="urn:microsoft.com/office/officeart/2005/8/layout/hierarchy3"/>
    <dgm:cxn modelId="{DCEAC780-2BAC-4013-B711-B9D14C4DC774}" type="presParOf" srcId="{F6DF366A-2370-4291-994C-FAFC950EE3ED}" destId="{AFAFD6C6-64AF-48B0-9F83-628FCA253ACA}" srcOrd="0" destOrd="0" presId="urn:microsoft.com/office/officeart/2005/8/layout/hierarchy3"/>
    <dgm:cxn modelId="{E3E6FBDB-483B-4E72-ACA1-508B2EFE7FD3}" type="presParOf" srcId="{AFAFD6C6-64AF-48B0-9F83-628FCA253ACA}" destId="{B435B5DA-2D8F-4829-BDDA-3B1CD5F8DDDD}" srcOrd="0" destOrd="0" presId="urn:microsoft.com/office/officeart/2005/8/layout/hierarchy3"/>
    <dgm:cxn modelId="{EE00864F-F715-41E8-B41E-A38ED48E228C}" type="presParOf" srcId="{AFAFD6C6-64AF-48B0-9F83-628FCA253ACA}" destId="{4680FA63-E0E9-4B68-B87A-8B8D3F01A9C2}" srcOrd="1" destOrd="0" presId="urn:microsoft.com/office/officeart/2005/8/layout/hierarchy3"/>
    <dgm:cxn modelId="{5FA62E3D-B88A-4ABE-839A-A08C38C40851}" type="presParOf" srcId="{F6DF366A-2370-4291-994C-FAFC950EE3ED}" destId="{1095891C-5FE3-439B-89FF-8DCCD091638A}" srcOrd="1" destOrd="0" presId="urn:microsoft.com/office/officeart/2005/8/layout/hierarchy3"/>
    <dgm:cxn modelId="{94069E65-3982-40FB-84E8-0495F7C6D7C5}" type="presParOf" srcId="{1095891C-5FE3-439B-89FF-8DCCD091638A}" destId="{AD681EB7-04C7-4DAA-AD45-FAF8DDCFC3F5}" srcOrd="0" destOrd="0" presId="urn:microsoft.com/office/officeart/2005/8/layout/hierarchy3"/>
    <dgm:cxn modelId="{7C13E41B-CB4F-4821-9594-CB988190E81F}" type="presParOf" srcId="{1095891C-5FE3-439B-89FF-8DCCD091638A}" destId="{B7994E64-490D-403F-90C4-6C57FA3D3BF6}" srcOrd="1" destOrd="0" presId="urn:microsoft.com/office/officeart/2005/8/layout/hierarchy3"/>
    <dgm:cxn modelId="{8572765E-0462-4D34-AA18-A0BF9A053929}" type="presParOf" srcId="{94507E1F-66C3-4C69-B277-81657D992279}" destId="{8C24AF81-60A3-4495-86AB-B9AA0E98DE43}" srcOrd="1" destOrd="0" presId="urn:microsoft.com/office/officeart/2005/8/layout/hierarchy3"/>
    <dgm:cxn modelId="{CBBC0426-4A38-4E56-ACF2-6D9072A57224}" type="presParOf" srcId="{8C24AF81-60A3-4495-86AB-B9AA0E98DE43}" destId="{1DF0D8B3-5FED-43B9-AB4D-B1213BFDEC46}" srcOrd="0" destOrd="0" presId="urn:microsoft.com/office/officeart/2005/8/layout/hierarchy3"/>
    <dgm:cxn modelId="{983384B8-3ABB-4AE3-9E4B-30D3D692A55F}" type="presParOf" srcId="{1DF0D8B3-5FED-43B9-AB4D-B1213BFDEC46}" destId="{000C5D3F-B481-49E3-925E-03343AC61172}" srcOrd="0" destOrd="0" presId="urn:microsoft.com/office/officeart/2005/8/layout/hierarchy3"/>
    <dgm:cxn modelId="{E30203F6-76E4-4C41-8C16-B3E8F11C0489}" type="presParOf" srcId="{1DF0D8B3-5FED-43B9-AB4D-B1213BFDEC46}" destId="{63183712-FE56-41F9-9AC4-4D6AEA932E09}" srcOrd="1" destOrd="0" presId="urn:microsoft.com/office/officeart/2005/8/layout/hierarchy3"/>
    <dgm:cxn modelId="{CD134E1D-90BD-4053-99EA-0C9E60DA6152}" type="presParOf" srcId="{8C24AF81-60A3-4495-86AB-B9AA0E98DE43}" destId="{C7CFEDF8-F004-4D86-A5CC-BEFFE4CD76F9}" srcOrd="1" destOrd="0" presId="urn:microsoft.com/office/officeart/2005/8/layout/hierarchy3"/>
    <dgm:cxn modelId="{09541D64-9D44-41F5-B07A-9AE07ED935FD}" type="presParOf" srcId="{C7CFEDF8-F004-4D86-A5CC-BEFFE4CD76F9}" destId="{26AD5E75-BC1A-4839-B202-56040B5AFAE2}" srcOrd="0" destOrd="0" presId="urn:microsoft.com/office/officeart/2005/8/layout/hierarchy3"/>
    <dgm:cxn modelId="{B5C3BF98-FD16-481A-A2E1-BD1A5AADE57A}" type="presParOf" srcId="{C7CFEDF8-F004-4D86-A5CC-BEFFE4CD76F9}" destId="{30E51281-FB16-4114-BA8E-2FDC307040DB}" srcOrd="1" destOrd="0" presId="urn:microsoft.com/office/officeart/2005/8/layout/hierarchy3"/>
    <dgm:cxn modelId="{C58347C5-4FFA-4203-B447-F067B46CD9E5}" type="presParOf" srcId="{94507E1F-66C3-4C69-B277-81657D992279}" destId="{CBE5C7F0-7FE1-45C7-A017-EB4C38281713}" srcOrd="2" destOrd="0" presId="urn:microsoft.com/office/officeart/2005/8/layout/hierarchy3"/>
    <dgm:cxn modelId="{87C860DA-7E12-42B1-A84E-899F72A06881}" type="presParOf" srcId="{CBE5C7F0-7FE1-45C7-A017-EB4C38281713}" destId="{A8CEC2B1-F31E-42CA-A1EA-875071D22830}" srcOrd="0" destOrd="0" presId="urn:microsoft.com/office/officeart/2005/8/layout/hierarchy3"/>
    <dgm:cxn modelId="{CCB7017F-90E9-420F-9B16-228D75257E7F}" type="presParOf" srcId="{A8CEC2B1-F31E-42CA-A1EA-875071D22830}" destId="{D98BD42E-59A1-41E6-AF26-CBB2EB44122F}" srcOrd="0" destOrd="0" presId="urn:microsoft.com/office/officeart/2005/8/layout/hierarchy3"/>
    <dgm:cxn modelId="{816890A4-98B8-47F3-97CF-C828C7D14762}" type="presParOf" srcId="{A8CEC2B1-F31E-42CA-A1EA-875071D22830}" destId="{57BC34F9-AB2B-4A51-828F-A2363EA92321}" srcOrd="1" destOrd="0" presId="urn:microsoft.com/office/officeart/2005/8/layout/hierarchy3"/>
    <dgm:cxn modelId="{7F47B906-4E79-43F6-9923-795089149143}" type="presParOf" srcId="{CBE5C7F0-7FE1-45C7-A017-EB4C38281713}" destId="{B9BD2785-0611-4AE1-83B4-3C300B596C57}" srcOrd="1" destOrd="0" presId="urn:microsoft.com/office/officeart/2005/8/layout/hierarchy3"/>
    <dgm:cxn modelId="{E8EC8F6D-A925-458A-826A-F9D710812746}" type="presParOf" srcId="{B9BD2785-0611-4AE1-83B4-3C300B596C57}" destId="{4247551A-2200-4960-96B8-A3949083C887}" srcOrd="0" destOrd="0" presId="urn:microsoft.com/office/officeart/2005/8/layout/hierarchy3"/>
    <dgm:cxn modelId="{34B69392-E2E0-453A-A175-183259190679}" type="presParOf" srcId="{B9BD2785-0611-4AE1-83B4-3C300B596C57}" destId="{D2DC4B70-AEF6-4531-9F37-BC225608DE18}" srcOrd="1" destOrd="0" presId="urn:microsoft.com/office/officeart/2005/8/layout/hierarchy3"/>
    <dgm:cxn modelId="{B55E97E8-528F-44BD-AC56-80EB1CE1A54A}" type="presParOf" srcId="{94507E1F-66C3-4C69-B277-81657D992279}" destId="{05072DA9-8D27-4691-AF80-019A3694AF2C}" srcOrd="3" destOrd="0" presId="urn:microsoft.com/office/officeart/2005/8/layout/hierarchy3"/>
    <dgm:cxn modelId="{F1CD4330-4456-4B11-A15B-5D0C3477086C}" type="presParOf" srcId="{05072DA9-8D27-4691-AF80-019A3694AF2C}" destId="{2D855A02-4616-4DF3-B98A-85272307783C}" srcOrd="0" destOrd="0" presId="urn:microsoft.com/office/officeart/2005/8/layout/hierarchy3"/>
    <dgm:cxn modelId="{ED26F8A8-934B-4613-A566-27997D47D15A}" type="presParOf" srcId="{2D855A02-4616-4DF3-B98A-85272307783C}" destId="{439DC057-59BD-4102-A164-AF5B826B3B99}" srcOrd="0" destOrd="0" presId="urn:microsoft.com/office/officeart/2005/8/layout/hierarchy3"/>
    <dgm:cxn modelId="{B102889D-FC99-4AEB-B339-010DFB38022F}" type="presParOf" srcId="{2D855A02-4616-4DF3-B98A-85272307783C}" destId="{31D6F40B-0888-4C5D-9BC5-C5BE8ED4BC0D}" srcOrd="1" destOrd="0" presId="urn:microsoft.com/office/officeart/2005/8/layout/hierarchy3"/>
    <dgm:cxn modelId="{BAD25F16-421B-4F84-A454-FDDBF4BBF0F3}" type="presParOf" srcId="{05072DA9-8D27-4691-AF80-019A3694AF2C}" destId="{819DE9D0-0A49-444A-B2D5-D794E6DB0B1F}" srcOrd="1" destOrd="0" presId="urn:microsoft.com/office/officeart/2005/8/layout/hierarchy3"/>
    <dgm:cxn modelId="{C4C77CC5-5D37-4C41-ABA2-0B82DECF8DEC}" type="presParOf" srcId="{819DE9D0-0A49-444A-B2D5-D794E6DB0B1F}" destId="{DD519630-619A-4EAE-B314-D68A44B9B4BB}" srcOrd="0" destOrd="0" presId="urn:microsoft.com/office/officeart/2005/8/layout/hierarchy3"/>
    <dgm:cxn modelId="{3EBCC4D7-2045-4EAF-8E67-33890BAE5E96}" type="presParOf" srcId="{819DE9D0-0A49-444A-B2D5-D794E6DB0B1F}" destId="{8E498741-94A5-435E-B0AB-4BBA51401FF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37E55-E6CC-4ECC-999C-9C533825452E}">
      <dsp:nvSpPr>
        <dsp:cNvPr id="0" name=""/>
        <dsp:cNvSpPr/>
      </dsp:nvSpPr>
      <dsp:spPr>
        <a:xfrm>
          <a:off x="0" y="0"/>
          <a:ext cx="9937104" cy="2487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lang="es-ES" sz="2800" kern="1200" dirty="0"/>
        </a:p>
        <a:p>
          <a:pPr marL="0" lvl="0" indent="0" algn="just" defTabSz="1244600">
            <a:lnSpc>
              <a:spcPct val="90000"/>
            </a:lnSpc>
            <a:spcBef>
              <a:spcPct val="0"/>
            </a:spcBef>
            <a:spcAft>
              <a:spcPct val="35000"/>
            </a:spcAft>
            <a:buNone/>
          </a:pPr>
          <a:r>
            <a:rPr lang="es-ES" sz="2800" kern="1200" dirty="0"/>
            <a:t>Se considera que el 80% de las Enfermedades Huérfanas son de origen genético, los signos generalmente se observan desde el nacimiento, sin embargo más del 50% de ellas aparecen en la edad adulta.</a:t>
          </a:r>
          <a:endParaRPr lang="es-CO" sz="2800" kern="1200" dirty="0"/>
        </a:p>
        <a:p>
          <a:pPr marL="0" lvl="0" indent="0" algn="just" defTabSz="1244600">
            <a:lnSpc>
              <a:spcPct val="90000"/>
            </a:lnSpc>
            <a:spcBef>
              <a:spcPct val="0"/>
            </a:spcBef>
            <a:spcAft>
              <a:spcPct val="35000"/>
            </a:spcAft>
            <a:buNone/>
          </a:pPr>
          <a:endParaRPr lang="es-CO" sz="2800" kern="1200" dirty="0"/>
        </a:p>
      </dsp:txBody>
      <dsp:txXfrm>
        <a:off x="2236218" y="0"/>
        <a:ext cx="7700885" cy="2487976"/>
      </dsp:txXfrm>
    </dsp:sp>
    <dsp:sp modelId="{4AA2A750-3780-4C8C-B602-B9D5817DDC20}">
      <dsp:nvSpPr>
        <dsp:cNvPr id="0" name=""/>
        <dsp:cNvSpPr/>
      </dsp:nvSpPr>
      <dsp:spPr>
        <a:xfrm>
          <a:off x="248797" y="248797"/>
          <a:ext cx="1987420" cy="1990381"/>
        </a:xfrm>
        <a:prstGeom prst="roundRect">
          <a:avLst>
            <a:gd name="adj" fmla="val 10000"/>
          </a:avLst>
        </a:prstGeom>
        <a:blipFill rotWithShape="1">
          <a:blip xmlns:r="http://schemas.openxmlformats.org/officeDocument/2006/relationships" r:embed="rId1"/>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9E7A82-1737-4067-84A3-32E994DAC692}">
      <dsp:nvSpPr>
        <dsp:cNvPr id="0" name=""/>
        <dsp:cNvSpPr/>
      </dsp:nvSpPr>
      <dsp:spPr>
        <a:xfrm>
          <a:off x="0" y="2736774"/>
          <a:ext cx="9937104" cy="2487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lang="es-ES" sz="2800" kern="1200" dirty="0"/>
        </a:p>
        <a:p>
          <a:pPr marL="0" lvl="0" indent="0" algn="just" defTabSz="1244600">
            <a:lnSpc>
              <a:spcPct val="90000"/>
            </a:lnSpc>
            <a:spcBef>
              <a:spcPct val="0"/>
            </a:spcBef>
            <a:spcAft>
              <a:spcPct val="35000"/>
            </a:spcAft>
            <a:buNone/>
          </a:pPr>
          <a:r>
            <a:rPr lang="es-ES" sz="2800" kern="1200" dirty="0"/>
            <a:t>Al momento no existe curación para la mayoría de enfermedades raras, pero un tratamiento y cuidado médico adecuado, mejora la calidad de vida de los afectados y amplía su esperanza de vida. </a:t>
          </a:r>
          <a:endParaRPr lang="es-CO" sz="2800" kern="1200" dirty="0"/>
        </a:p>
        <a:p>
          <a:pPr marL="0" lvl="0" indent="0" algn="just" defTabSz="1244600">
            <a:lnSpc>
              <a:spcPct val="90000"/>
            </a:lnSpc>
            <a:spcBef>
              <a:spcPct val="0"/>
            </a:spcBef>
            <a:spcAft>
              <a:spcPct val="35000"/>
            </a:spcAft>
            <a:buNone/>
          </a:pPr>
          <a:endParaRPr lang="es-CO" sz="2800" kern="1200" dirty="0"/>
        </a:p>
      </dsp:txBody>
      <dsp:txXfrm>
        <a:off x="2236218" y="2736774"/>
        <a:ext cx="7700885" cy="2487976"/>
      </dsp:txXfrm>
    </dsp:sp>
    <dsp:sp modelId="{310FD061-D2E4-4490-A053-C06EB8C44F7C}">
      <dsp:nvSpPr>
        <dsp:cNvPr id="0" name=""/>
        <dsp:cNvSpPr/>
      </dsp:nvSpPr>
      <dsp:spPr>
        <a:xfrm>
          <a:off x="248797" y="2985572"/>
          <a:ext cx="1987420" cy="1990381"/>
        </a:xfrm>
        <a:prstGeom prst="roundRect">
          <a:avLst>
            <a:gd name="adj" fmla="val 10000"/>
          </a:avLst>
        </a:prstGeom>
        <a:blipFill rotWithShape="1">
          <a:blip xmlns:r="http://schemas.openxmlformats.org/officeDocument/2006/relationships" r:embed="rId2"/>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D7B91-5E23-4699-B119-D866F0C82588}">
      <dsp:nvSpPr>
        <dsp:cNvPr id="0" name=""/>
        <dsp:cNvSpPr/>
      </dsp:nvSpPr>
      <dsp:spPr>
        <a:xfrm rot="16200000">
          <a:off x="-1837094" y="2688011"/>
          <a:ext cx="4226560" cy="44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8607" bIns="0" numCol="1" spcCol="1270" anchor="t" anchorCtr="0">
          <a:noAutofit/>
        </a:bodyPr>
        <a:lstStyle/>
        <a:p>
          <a:pPr marL="0" lvl="0" indent="0" algn="r" defTabSz="1377950">
            <a:lnSpc>
              <a:spcPct val="90000"/>
            </a:lnSpc>
            <a:spcBef>
              <a:spcPct val="0"/>
            </a:spcBef>
            <a:spcAft>
              <a:spcPct val="35000"/>
            </a:spcAft>
            <a:buNone/>
          </a:pPr>
          <a:r>
            <a:rPr lang="es-CO" sz="3100" kern="1200" dirty="0"/>
            <a:t> </a:t>
          </a:r>
        </a:p>
      </dsp:txBody>
      <dsp:txXfrm>
        <a:off x="-1837094" y="2688011"/>
        <a:ext cx="4226560" cy="440625"/>
      </dsp:txXfrm>
    </dsp:sp>
    <dsp:sp modelId="{D297E113-ECE3-4C9A-8144-C36F3B60BC32}">
      <dsp:nvSpPr>
        <dsp:cNvPr id="0" name=""/>
        <dsp:cNvSpPr/>
      </dsp:nvSpPr>
      <dsp:spPr>
        <a:xfrm>
          <a:off x="496497" y="611399"/>
          <a:ext cx="2194781" cy="45938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88607" rIns="106680" bIns="106680"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a:t>Dificultades en la obtención del diagnóstico exacto.</a:t>
          </a:r>
          <a:endParaRPr lang="es-CO" sz="1500" kern="1200" dirty="0"/>
        </a:p>
        <a:p>
          <a:pPr marL="114300" lvl="1" indent="-114300" algn="just" defTabSz="666750">
            <a:lnSpc>
              <a:spcPct val="90000"/>
            </a:lnSpc>
            <a:spcBef>
              <a:spcPct val="0"/>
            </a:spcBef>
            <a:spcAft>
              <a:spcPct val="15000"/>
            </a:spcAft>
            <a:buChar char="•"/>
          </a:pPr>
          <a:endParaRPr lang="es-CO" sz="1500" kern="1200" dirty="0"/>
        </a:p>
        <a:p>
          <a:pPr marL="114300" lvl="1" indent="-114300" algn="just" defTabSz="666750">
            <a:lnSpc>
              <a:spcPct val="90000"/>
            </a:lnSpc>
            <a:spcBef>
              <a:spcPct val="0"/>
            </a:spcBef>
            <a:spcAft>
              <a:spcPct val="15000"/>
            </a:spcAft>
            <a:buChar char="•"/>
          </a:pPr>
          <a:r>
            <a:rPr lang="es-ES" sz="1500" kern="1200" dirty="0"/>
            <a:t>Escasa o insuficiente investigación disponible sobre este tipo de  enfermedades.</a:t>
          </a:r>
          <a:endParaRPr lang="es-CO" sz="1500" kern="1200" dirty="0"/>
        </a:p>
        <a:p>
          <a:pPr marL="114300" lvl="1" indent="-114300" algn="just" defTabSz="666750">
            <a:lnSpc>
              <a:spcPct val="90000"/>
            </a:lnSpc>
            <a:spcBef>
              <a:spcPct val="0"/>
            </a:spcBef>
            <a:spcAft>
              <a:spcPct val="15000"/>
            </a:spcAft>
            <a:buChar char="•"/>
          </a:pPr>
          <a:endParaRPr lang="es-CO" sz="1500" kern="1200" dirty="0"/>
        </a:p>
        <a:p>
          <a:pPr marL="114300" lvl="1" indent="-114300" algn="just" defTabSz="666750">
            <a:lnSpc>
              <a:spcPct val="90000"/>
            </a:lnSpc>
            <a:spcBef>
              <a:spcPct val="0"/>
            </a:spcBef>
            <a:spcAft>
              <a:spcPct val="15000"/>
            </a:spcAft>
            <a:buChar char="•"/>
          </a:pPr>
          <a:r>
            <a:rPr lang="es-ES" sz="1500" kern="1200" dirty="0"/>
            <a:t>Problemas al solicitar servicios en salud, ya que los pacientes deben ser atendidos en sitios especializados, y que ofrezcan la posibilidad de un abordaje integral de la enfermedad.</a:t>
          </a:r>
          <a:endParaRPr lang="es-CO" sz="1500" kern="1200" dirty="0"/>
        </a:p>
        <a:p>
          <a:pPr marL="114300" lvl="1" indent="-114300" algn="just" defTabSz="666750">
            <a:lnSpc>
              <a:spcPct val="90000"/>
            </a:lnSpc>
            <a:spcBef>
              <a:spcPct val="0"/>
            </a:spcBef>
            <a:spcAft>
              <a:spcPct val="15000"/>
            </a:spcAft>
            <a:buChar char="•"/>
          </a:pPr>
          <a:endParaRPr lang="es-CO" sz="1500" kern="1200" dirty="0"/>
        </a:p>
        <a:p>
          <a:pPr marL="114300" lvl="1" indent="-114300" algn="just" defTabSz="666750">
            <a:lnSpc>
              <a:spcPct val="90000"/>
            </a:lnSpc>
            <a:spcBef>
              <a:spcPct val="0"/>
            </a:spcBef>
            <a:spcAft>
              <a:spcPct val="15000"/>
            </a:spcAft>
            <a:buChar char="•"/>
          </a:pPr>
          <a:endParaRPr lang="es-CO" sz="1500" kern="1200" dirty="0"/>
        </a:p>
      </dsp:txBody>
      <dsp:txXfrm>
        <a:off x="496497" y="611399"/>
        <a:ext cx="2194781" cy="4593848"/>
      </dsp:txXfrm>
    </dsp:sp>
    <dsp:sp modelId="{A491AEDC-1B82-43FF-B63E-0238291F075B}">
      <dsp:nvSpPr>
        <dsp:cNvPr id="0" name=""/>
        <dsp:cNvSpPr/>
      </dsp:nvSpPr>
      <dsp:spPr>
        <a:xfrm>
          <a:off x="55872" y="10642"/>
          <a:ext cx="881250" cy="881250"/>
        </a:xfrm>
        <a:prstGeom prst="rect">
          <a:avLst/>
        </a:prstGeom>
        <a:blipFill rotWithShape="1">
          <a:blip xmlns:r="http://schemas.openxmlformats.org/officeDocument/2006/relationships" r:embed="rId1"/>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34D9D8-FEC9-48EE-A724-ACB3F888E766}">
      <dsp:nvSpPr>
        <dsp:cNvPr id="0" name=""/>
        <dsp:cNvSpPr/>
      </dsp:nvSpPr>
      <dsp:spPr>
        <a:xfrm rot="16200000">
          <a:off x="1361837" y="2688011"/>
          <a:ext cx="4226560" cy="44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8607" bIns="0" numCol="1" spcCol="1270" anchor="t" anchorCtr="0">
          <a:noAutofit/>
        </a:bodyPr>
        <a:lstStyle/>
        <a:p>
          <a:pPr marL="0" lvl="0" indent="0" algn="r" defTabSz="1377950">
            <a:lnSpc>
              <a:spcPct val="90000"/>
            </a:lnSpc>
            <a:spcBef>
              <a:spcPct val="0"/>
            </a:spcBef>
            <a:spcAft>
              <a:spcPct val="35000"/>
            </a:spcAft>
            <a:buNone/>
          </a:pPr>
          <a:endParaRPr lang="es-CO" sz="3100" kern="1200" dirty="0"/>
        </a:p>
      </dsp:txBody>
      <dsp:txXfrm>
        <a:off x="1361837" y="2688011"/>
        <a:ext cx="4226560" cy="440625"/>
      </dsp:txXfrm>
    </dsp:sp>
    <dsp:sp modelId="{05C00986-824F-4D63-A7AF-F7864A86E501}">
      <dsp:nvSpPr>
        <dsp:cNvPr id="0" name=""/>
        <dsp:cNvSpPr/>
      </dsp:nvSpPr>
      <dsp:spPr>
        <a:xfrm>
          <a:off x="3695430" y="621438"/>
          <a:ext cx="2194781" cy="4573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88607" rIns="106680" bIns="106680"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a:t>Tratamientos limitados ya que solo un pequeño porcentaje de pacientes con Enfermedades Huérfanas  pueden tratarse, la mayoría deben recibir cuidados paliativos para mejorar su calidad de vida.</a:t>
          </a:r>
          <a:endParaRPr lang="es-CO" sz="1500" kern="1200" dirty="0"/>
        </a:p>
        <a:p>
          <a:pPr marL="114300" lvl="1" indent="-114300" algn="just" defTabSz="666750">
            <a:lnSpc>
              <a:spcPct val="90000"/>
            </a:lnSpc>
            <a:spcBef>
              <a:spcPct val="0"/>
            </a:spcBef>
            <a:spcAft>
              <a:spcPct val="15000"/>
            </a:spcAft>
            <a:buChar char="•"/>
          </a:pPr>
          <a:endParaRPr lang="es-CO" sz="1500" kern="1200" dirty="0"/>
        </a:p>
        <a:p>
          <a:pPr marL="114300" lvl="1" indent="-114300" algn="just" defTabSz="666750">
            <a:lnSpc>
              <a:spcPct val="90000"/>
            </a:lnSpc>
            <a:spcBef>
              <a:spcPct val="0"/>
            </a:spcBef>
            <a:spcAft>
              <a:spcPct val="15000"/>
            </a:spcAft>
            <a:buChar char="•"/>
          </a:pPr>
          <a:endParaRPr lang="es-CO" sz="1500" kern="1200" dirty="0"/>
        </a:p>
        <a:p>
          <a:pPr marL="114300" lvl="1" indent="-114300" algn="just" defTabSz="666750">
            <a:lnSpc>
              <a:spcPct val="90000"/>
            </a:lnSpc>
            <a:spcBef>
              <a:spcPct val="0"/>
            </a:spcBef>
            <a:spcAft>
              <a:spcPct val="15000"/>
            </a:spcAft>
            <a:buChar char="•"/>
          </a:pPr>
          <a:r>
            <a:rPr lang="es-ES" sz="1500" kern="1200" dirty="0"/>
            <a:t>Falta de profesionales médicos o de IPS con experiencia en estas enfermedades.</a:t>
          </a:r>
          <a:endParaRPr lang="es-CO" sz="1500" kern="1200" dirty="0"/>
        </a:p>
      </dsp:txBody>
      <dsp:txXfrm>
        <a:off x="3695430" y="621438"/>
        <a:ext cx="2194781" cy="4573772"/>
      </dsp:txXfrm>
    </dsp:sp>
    <dsp:sp modelId="{F30AD042-D47E-431A-9535-08D289F29975}">
      <dsp:nvSpPr>
        <dsp:cNvPr id="0" name=""/>
        <dsp:cNvSpPr/>
      </dsp:nvSpPr>
      <dsp:spPr>
        <a:xfrm>
          <a:off x="3254804" y="82649"/>
          <a:ext cx="881250" cy="881250"/>
        </a:xfrm>
        <a:prstGeom prst="rect">
          <a:avLst/>
        </a:prstGeom>
        <a:blipFill rotWithShape="1">
          <a:blip xmlns:r="http://schemas.openxmlformats.org/officeDocument/2006/relationships" r:embed="rId2"/>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F66885-E796-4758-83A0-2C580450CA03}">
      <dsp:nvSpPr>
        <dsp:cNvPr id="0" name=""/>
        <dsp:cNvSpPr/>
      </dsp:nvSpPr>
      <dsp:spPr>
        <a:xfrm rot="16200000">
          <a:off x="4560769" y="2688011"/>
          <a:ext cx="4226560" cy="44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8607" bIns="0" numCol="1" spcCol="1270" anchor="t" anchorCtr="0">
          <a:noAutofit/>
        </a:bodyPr>
        <a:lstStyle/>
        <a:p>
          <a:pPr marL="0" lvl="0" indent="0" algn="r" defTabSz="1377950">
            <a:lnSpc>
              <a:spcPct val="90000"/>
            </a:lnSpc>
            <a:spcBef>
              <a:spcPct val="0"/>
            </a:spcBef>
            <a:spcAft>
              <a:spcPct val="35000"/>
            </a:spcAft>
            <a:buNone/>
          </a:pPr>
          <a:endParaRPr lang="es-CO" sz="3100" kern="1200" dirty="0"/>
        </a:p>
      </dsp:txBody>
      <dsp:txXfrm>
        <a:off x="4560769" y="2688011"/>
        <a:ext cx="4226560" cy="440625"/>
      </dsp:txXfrm>
    </dsp:sp>
    <dsp:sp modelId="{6E7CA4FE-6FDE-496A-ABDF-D5BEA11215F5}">
      <dsp:nvSpPr>
        <dsp:cNvPr id="0" name=""/>
        <dsp:cNvSpPr/>
      </dsp:nvSpPr>
      <dsp:spPr>
        <a:xfrm>
          <a:off x="6875816" y="645952"/>
          <a:ext cx="2194781" cy="45492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88607" rIns="106680" bIns="106680"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a:t>Tratamientos muy costosos para algunas de ellas. Productos Biotecnológicos elaborados en su mayoría por un productor único.</a:t>
          </a:r>
          <a:endParaRPr lang="es-CO" sz="1500" kern="1200" dirty="0"/>
        </a:p>
        <a:p>
          <a:pPr marL="114300" lvl="1" indent="-114300" algn="just" defTabSz="666750">
            <a:lnSpc>
              <a:spcPct val="90000"/>
            </a:lnSpc>
            <a:spcBef>
              <a:spcPct val="0"/>
            </a:spcBef>
            <a:spcAft>
              <a:spcPct val="15000"/>
            </a:spcAft>
            <a:buChar char="•"/>
          </a:pPr>
          <a:endParaRPr lang="es-CO" sz="1500" kern="1200" dirty="0"/>
        </a:p>
        <a:p>
          <a:pPr marL="114300" lvl="1" indent="-114300" algn="just" defTabSz="666750">
            <a:lnSpc>
              <a:spcPct val="90000"/>
            </a:lnSpc>
            <a:spcBef>
              <a:spcPct val="0"/>
            </a:spcBef>
            <a:spcAft>
              <a:spcPct val="15000"/>
            </a:spcAft>
            <a:buChar char="•"/>
          </a:pPr>
          <a:endParaRPr lang="es-CO" sz="1500" kern="1200" dirty="0"/>
        </a:p>
        <a:p>
          <a:pPr marL="114300" lvl="1" indent="-114300" algn="just" defTabSz="666750">
            <a:lnSpc>
              <a:spcPct val="90000"/>
            </a:lnSpc>
            <a:spcBef>
              <a:spcPct val="0"/>
            </a:spcBef>
            <a:spcAft>
              <a:spcPct val="15000"/>
            </a:spcAft>
            <a:buChar char="•"/>
          </a:pPr>
          <a:r>
            <a:rPr lang="es-ES" sz="1500" kern="1200" dirty="0"/>
            <a:t>Falta de información adecuada, de apoyo psicológico, social, económico y cultural.</a:t>
          </a:r>
          <a:endParaRPr lang="es-CO" sz="1500" kern="1200" dirty="0"/>
        </a:p>
        <a:p>
          <a:pPr marL="114300" lvl="1" indent="-114300" algn="just" defTabSz="666750">
            <a:lnSpc>
              <a:spcPct val="90000"/>
            </a:lnSpc>
            <a:spcBef>
              <a:spcPct val="0"/>
            </a:spcBef>
            <a:spcAft>
              <a:spcPct val="15000"/>
            </a:spcAft>
            <a:buChar char="•"/>
          </a:pPr>
          <a:endParaRPr lang="es-CO" sz="1500" kern="1200" dirty="0"/>
        </a:p>
        <a:p>
          <a:pPr marL="114300" lvl="1" indent="-114300" algn="just" defTabSz="666750">
            <a:lnSpc>
              <a:spcPct val="90000"/>
            </a:lnSpc>
            <a:spcBef>
              <a:spcPct val="0"/>
            </a:spcBef>
            <a:spcAft>
              <a:spcPct val="15000"/>
            </a:spcAft>
            <a:buChar char="•"/>
          </a:pPr>
          <a:endParaRPr lang="es-CO" sz="1500" kern="1200" dirty="0"/>
        </a:p>
      </dsp:txBody>
      <dsp:txXfrm>
        <a:off x="6875816" y="645952"/>
        <a:ext cx="2194781" cy="4549258"/>
      </dsp:txXfrm>
    </dsp:sp>
    <dsp:sp modelId="{62B247C5-914F-406E-986A-BBCB851EAAFE}">
      <dsp:nvSpPr>
        <dsp:cNvPr id="0" name=""/>
        <dsp:cNvSpPr/>
      </dsp:nvSpPr>
      <dsp:spPr>
        <a:xfrm>
          <a:off x="6453737" y="82649"/>
          <a:ext cx="881250" cy="881250"/>
        </a:xfrm>
        <a:prstGeom prst="rect">
          <a:avLst/>
        </a:prstGeom>
        <a:blipFill rotWithShape="1">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5B5DA-2D8F-4829-BDDA-3B1CD5F8DDDD}">
      <dsp:nvSpPr>
        <dsp:cNvPr id="0" name=""/>
        <dsp:cNvSpPr/>
      </dsp:nvSpPr>
      <dsp:spPr>
        <a:xfrm>
          <a:off x="1021" y="1371723"/>
          <a:ext cx="1173824" cy="586912"/>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Estilo de vida</a:t>
          </a:r>
          <a:endParaRPr lang="es-CO" sz="1800" kern="1200" dirty="0">
            <a:solidFill>
              <a:schemeClr val="tx1"/>
            </a:solidFill>
          </a:endParaRPr>
        </a:p>
      </dsp:txBody>
      <dsp:txXfrm>
        <a:off x="18211" y="1388913"/>
        <a:ext cx="1139444" cy="552532"/>
      </dsp:txXfrm>
    </dsp:sp>
    <dsp:sp modelId="{AD681EB7-04C7-4DAA-AD45-FAF8DDCFC3F5}">
      <dsp:nvSpPr>
        <dsp:cNvPr id="0" name=""/>
        <dsp:cNvSpPr/>
      </dsp:nvSpPr>
      <dsp:spPr>
        <a:xfrm>
          <a:off x="118403" y="1958635"/>
          <a:ext cx="117382" cy="440184"/>
        </a:xfrm>
        <a:custGeom>
          <a:avLst/>
          <a:gdLst/>
          <a:ahLst/>
          <a:cxnLst/>
          <a:rect l="0" t="0" r="0" b="0"/>
          <a:pathLst>
            <a:path>
              <a:moveTo>
                <a:pt x="0" y="0"/>
              </a:moveTo>
              <a:lnTo>
                <a:pt x="0" y="440184"/>
              </a:lnTo>
              <a:lnTo>
                <a:pt x="117382" y="44018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994E64-490D-403F-90C4-6C57FA3D3BF6}">
      <dsp:nvSpPr>
        <dsp:cNvPr id="0" name=""/>
        <dsp:cNvSpPr/>
      </dsp:nvSpPr>
      <dsp:spPr>
        <a:xfrm>
          <a:off x="235786" y="2105364"/>
          <a:ext cx="939059" cy="5869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MX" sz="3300" kern="1200" dirty="0"/>
            <a:t>45%</a:t>
          </a:r>
          <a:endParaRPr lang="es-CO" sz="3300" kern="1200" dirty="0"/>
        </a:p>
      </dsp:txBody>
      <dsp:txXfrm>
        <a:off x="252976" y="2122554"/>
        <a:ext cx="904679" cy="552532"/>
      </dsp:txXfrm>
    </dsp:sp>
    <dsp:sp modelId="{000C5D3F-B481-49E3-925E-03343AC61172}">
      <dsp:nvSpPr>
        <dsp:cNvPr id="0" name=""/>
        <dsp:cNvSpPr/>
      </dsp:nvSpPr>
      <dsp:spPr>
        <a:xfrm>
          <a:off x="1468302" y="1371723"/>
          <a:ext cx="1173824" cy="586912"/>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MX" sz="1800" kern="1200" dirty="0">
              <a:solidFill>
                <a:schemeClr val="tx1"/>
              </a:solidFill>
            </a:rPr>
            <a:t>Biología humana</a:t>
          </a:r>
          <a:endParaRPr lang="es-CO" sz="1800" kern="1200" dirty="0">
            <a:solidFill>
              <a:schemeClr val="tx1"/>
            </a:solidFill>
          </a:endParaRPr>
        </a:p>
      </dsp:txBody>
      <dsp:txXfrm>
        <a:off x="1485492" y="1388913"/>
        <a:ext cx="1139444" cy="552532"/>
      </dsp:txXfrm>
    </dsp:sp>
    <dsp:sp modelId="{26AD5E75-BC1A-4839-B202-56040B5AFAE2}">
      <dsp:nvSpPr>
        <dsp:cNvPr id="0" name=""/>
        <dsp:cNvSpPr/>
      </dsp:nvSpPr>
      <dsp:spPr>
        <a:xfrm>
          <a:off x="1585684" y="1958635"/>
          <a:ext cx="117382" cy="440184"/>
        </a:xfrm>
        <a:custGeom>
          <a:avLst/>
          <a:gdLst/>
          <a:ahLst/>
          <a:cxnLst/>
          <a:rect l="0" t="0" r="0" b="0"/>
          <a:pathLst>
            <a:path>
              <a:moveTo>
                <a:pt x="0" y="0"/>
              </a:moveTo>
              <a:lnTo>
                <a:pt x="0" y="440184"/>
              </a:lnTo>
              <a:lnTo>
                <a:pt x="117382" y="44018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E51281-FB16-4114-BA8E-2FDC307040DB}">
      <dsp:nvSpPr>
        <dsp:cNvPr id="0" name=""/>
        <dsp:cNvSpPr/>
      </dsp:nvSpPr>
      <dsp:spPr>
        <a:xfrm>
          <a:off x="1703067" y="2105364"/>
          <a:ext cx="939059" cy="5869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003568"/>
              <a:satOff val="-8793"/>
              <a:lumOff val="26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MX" sz="3300" kern="1200" dirty="0"/>
            <a:t>25%</a:t>
          </a:r>
          <a:endParaRPr lang="es-CO" sz="3300" kern="1200" dirty="0"/>
        </a:p>
      </dsp:txBody>
      <dsp:txXfrm>
        <a:off x="1720257" y="2122554"/>
        <a:ext cx="904679" cy="552532"/>
      </dsp:txXfrm>
    </dsp:sp>
    <dsp:sp modelId="{D98BD42E-59A1-41E6-AF26-CBB2EB44122F}">
      <dsp:nvSpPr>
        <dsp:cNvPr id="0" name=""/>
        <dsp:cNvSpPr/>
      </dsp:nvSpPr>
      <dsp:spPr>
        <a:xfrm>
          <a:off x="2935583" y="1371723"/>
          <a:ext cx="1173824" cy="58691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MX" sz="1800" kern="1200" dirty="0"/>
            <a:t>Entorno</a:t>
          </a:r>
          <a:endParaRPr lang="es-CO" sz="1800" kern="1200" dirty="0"/>
        </a:p>
      </dsp:txBody>
      <dsp:txXfrm>
        <a:off x="2952773" y="1388913"/>
        <a:ext cx="1139444" cy="552532"/>
      </dsp:txXfrm>
    </dsp:sp>
    <dsp:sp modelId="{4247551A-2200-4960-96B8-A3949083C887}">
      <dsp:nvSpPr>
        <dsp:cNvPr id="0" name=""/>
        <dsp:cNvSpPr/>
      </dsp:nvSpPr>
      <dsp:spPr>
        <a:xfrm>
          <a:off x="3052965" y="1958635"/>
          <a:ext cx="117382" cy="440184"/>
        </a:xfrm>
        <a:custGeom>
          <a:avLst/>
          <a:gdLst/>
          <a:ahLst/>
          <a:cxnLst/>
          <a:rect l="0" t="0" r="0" b="0"/>
          <a:pathLst>
            <a:path>
              <a:moveTo>
                <a:pt x="0" y="0"/>
              </a:moveTo>
              <a:lnTo>
                <a:pt x="0" y="440184"/>
              </a:lnTo>
              <a:lnTo>
                <a:pt x="117382" y="44018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DC4B70-AEF6-4531-9F37-BC225608DE18}">
      <dsp:nvSpPr>
        <dsp:cNvPr id="0" name=""/>
        <dsp:cNvSpPr/>
      </dsp:nvSpPr>
      <dsp:spPr>
        <a:xfrm>
          <a:off x="3170348" y="2105364"/>
          <a:ext cx="939059" cy="5869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MX" sz="3300" kern="1200" dirty="0"/>
            <a:t>15%</a:t>
          </a:r>
          <a:endParaRPr lang="es-CO" sz="3300" kern="1200" dirty="0"/>
        </a:p>
      </dsp:txBody>
      <dsp:txXfrm>
        <a:off x="3187538" y="2122554"/>
        <a:ext cx="904679" cy="552532"/>
      </dsp:txXfrm>
    </dsp:sp>
    <dsp:sp modelId="{439DC057-59BD-4102-A164-AF5B826B3B99}">
      <dsp:nvSpPr>
        <dsp:cNvPr id="0" name=""/>
        <dsp:cNvSpPr/>
      </dsp:nvSpPr>
      <dsp:spPr>
        <a:xfrm>
          <a:off x="4402863" y="1371723"/>
          <a:ext cx="1173824" cy="586912"/>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MX" sz="1800" kern="1200" dirty="0"/>
            <a:t>Servicios de salud</a:t>
          </a:r>
          <a:endParaRPr lang="es-CO" sz="1800" kern="1200" dirty="0"/>
        </a:p>
      </dsp:txBody>
      <dsp:txXfrm>
        <a:off x="4420053" y="1388913"/>
        <a:ext cx="1139444" cy="552532"/>
      </dsp:txXfrm>
    </dsp:sp>
    <dsp:sp modelId="{DD519630-619A-4EAE-B314-D68A44B9B4BB}">
      <dsp:nvSpPr>
        <dsp:cNvPr id="0" name=""/>
        <dsp:cNvSpPr/>
      </dsp:nvSpPr>
      <dsp:spPr>
        <a:xfrm>
          <a:off x="4520246" y="1958635"/>
          <a:ext cx="117382" cy="440184"/>
        </a:xfrm>
        <a:custGeom>
          <a:avLst/>
          <a:gdLst/>
          <a:ahLst/>
          <a:cxnLst/>
          <a:rect l="0" t="0" r="0" b="0"/>
          <a:pathLst>
            <a:path>
              <a:moveTo>
                <a:pt x="0" y="0"/>
              </a:moveTo>
              <a:lnTo>
                <a:pt x="0" y="440184"/>
              </a:lnTo>
              <a:lnTo>
                <a:pt x="117382" y="44018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498741-94A5-435E-B0AB-4BBA51401FF2}">
      <dsp:nvSpPr>
        <dsp:cNvPr id="0" name=""/>
        <dsp:cNvSpPr/>
      </dsp:nvSpPr>
      <dsp:spPr>
        <a:xfrm>
          <a:off x="4637628" y="2105364"/>
          <a:ext cx="939059" cy="5869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010703"/>
              <a:satOff val="-26380"/>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MX" sz="3300" kern="1200" dirty="0"/>
            <a:t>15%</a:t>
          </a:r>
          <a:endParaRPr lang="es-CO" sz="3300" kern="1200" dirty="0"/>
        </a:p>
      </dsp:txBody>
      <dsp:txXfrm>
        <a:off x="4654818" y="2122554"/>
        <a:ext cx="904679" cy="55253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O" dirty="0"/>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B6350CE-FB5B-4045-824D-74CEA0BB6A59}" type="datetimeFigureOut">
              <a:rPr lang="es-CO" smtClean="0"/>
              <a:pPr/>
              <a:t>25/07/2023</a:t>
            </a:fld>
            <a:endParaRPr lang="es-CO" dirty="0"/>
          </a:p>
        </p:txBody>
      </p:sp>
      <p:sp>
        <p:nvSpPr>
          <p:cNvPr id="4" name="3 Marcador de imagen de diapositiva"/>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s-CO"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FC87E7-D046-41B8-BC02-BB4C846D6C7B}" type="slidenum">
              <a:rPr lang="es-CO" smtClean="0"/>
              <a:pPr/>
              <a:t>‹Nº›</a:t>
            </a:fld>
            <a:endParaRPr lang="es-CO" dirty="0"/>
          </a:p>
        </p:txBody>
      </p:sp>
    </p:spTree>
    <p:extLst>
      <p:ext uri="{BB962C8B-B14F-4D97-AF65-F5344CB8AC3E}">
        <p14:creationId xmlns:p14="http://schemas.microsoft.com/office/powerpoint/2010/main" val="147113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70FC87E7-D046-41B8-BC02-BB4C846D6C7B}" type="slidenum">
              <a:rPr lang="es-CO" smtClean="0"/>
              <a:pPr/>
              <a:t>1</a:t>
            </a:fld>
            <a:endParaRPr lang="es-CO" dirty="0"/>
          </a:p>
        </p:txBody>
      </p:sp>
    </p:spTree>
    <p:extLst>
      <p:ext uri="{BB962C8B-B14F-4D97-AF65-F5344CB8AC3E}">
        <p14:creationId xmlns:p14="http://schemas.microsoft.com/office/powerpoint/2010/main" val="528259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rbel" panose="020B0503020204020204" pitchFamily="34" charset="0"/>
              </a:defRPr>
            </a:lvl1pPr>
            <a:lvl2pPr marL="742950" indent="-285750">
              <a:spcBef>
                <a:spcPct val="30000"/>
              </a:spcBef>
              <a:defRPr sz="1200">
                <a:solidFill>
                  <a:schemeClr val="tx1"/>
                </a:solidFill>
                <a:latin typeface="Corbel" panose="020B0503020204020204" pitchFamily="34" charset="0"/>
              </a:defRPr>
            </a:lvl2pPr>
            <a:lvl3pPr marL="1143000" indent="-228600">
              <a:spcBef>
                <a:spcPct val="30000"/>
              </a:spcBef>
              <a:defRPr sz="1200">
                <a:solidFill>
                  <a:schemeClr val="tx1"/>
                </a:solidFill>
                <a:latin typeface="Corbel" panose="020B0503020204020204" pitchFamily="34" charset="0"/>
              </a:defRPr>
            </a:lvl3pPr>
            <a:lvl4pPr marL="1600200" indent="-228600">
              <a:spcBef>
                <a:spcPct val="30000"/>
              </a:spcBef>
              <a:defRPr sz="1200">
                <a:solidFill>
                  <a:schemeClr val="tx1"/>
                </a:solidFill>
                <a:latin typeface="Corbel" panose="020B0503020204020204" pitchFamily="34" charset="0"/>
              </a:defRPr>
            </a:lvl4pPr>
            <a:lvl5pPr marL="2057400" indent="-228600">
              <a:spcBef>
                <a:spcPct val="30000"/>
              </a:spcBef>
              <a:defRPr sz="1200">
                <a:solidFill>
                  <a:schemeClr val="tx1"/>
                </a:solidFill>
                <a:latin typeface="Corbel" panose="020B0503020204020204" pitchFamily="34" charset="0"/>
              </a:defRPr>
            </a:lvl5pPr>
            <a:lvl6pPr marL="2514600" indent="-228600" eaLnBrk="0" fontAlgn="base" hangingPunct="0">
              <a:spcBef>
                <a:spcPct val="30000"/>
              </a:spcBef>
              <a:spcAft>
                <a:spcPct val="0"/>
              </a:spcAft>
              <a:defRPr sz="1200">
                <a:solidFill>
                  <a:schemeClr val="tx1"/>
                </a:solidFill>
                <a:latin typeface="Corbel" panose="020B0503020204020204" pitchFamily="34" charset="0"/>
              </a:defRPr>
            </a:lvl6pPr>
            <a:lvl7pPr marL="2971800" indent="-228600" eaLnBrk="0" fontAlgn="base" hangingPunct="0">
              <a:spcBef>
                <a:spcPct val="30000"/>
              </a:spcBef>
              <a:spcAft>
                <a:spcPct val="0"/>
              </a:spcAft>
              <a:defRPr sz="1200">
                <a:solidFill>
                  <a:schemeClr val="tx1"/>
                </a:solidFill>
                <a:latin typeface="Corbel" panose="020B0503020204020204" pitchFamily="34" charset="0"/>
              </a:defRPr>
            </a:lvl7pPr>
            <a:lvl8pPr marL="3429000" indent="-228600" eaLnBrk="0" fontAlgn="base" hangingPunct="0">
              <a:spcBef>
                <a:spcPct val="30000"/>
              </a:spcBef>
              <a:spcAft>
                <a:spcPct val="0"/>
              </a:spcAft>
              <a:defRPr sz="1200">
                <a:solidFill>
                  <a:schemeClr val="tx1"/>
                </a:solidFill>
                <a:latin typeface="Corbel" panose="020B0503020204020204" pitchFamily="34" charset="0"/>
              </a:defRPr>
            </a:lvl8pPr>
            <a:lvl9pPr marL="3886200" indent="-228600" eaLnBrk="0" fontAlgn="base" hangingPunct="0">
              <a:spcBef>
                <a:spcPct val="30000"/>
              </a:spcBef>
              <a:spcAft>
                <a:spcPct val="0"/>
              </a:spcAft>
              <a:defRPr sz="1200">
                <a:solidFill>
                  <a:schemeClr val="tx1"/>
                </a:solidFill>
                <a:latin typeface="Corbel" panose="020B0503020204020204" pitchFamily="34" charset="0"/>
              </a:defRPr>
            </a:lvl9pPr>
          </a:lstStyle>
          <a:p>
            <a:pPr>
              <a:spcBef>
                <a:spcPct val="0"/>
              </a:spcBef>
            </a:pPr>
            <a:fld id="{47BF7A04-8E56-4238-9B9C-431A016A7E4F}" type="slidenum">
              <a:rPr lang="es-ES" altLang="es-ES">
                <a:latin typeface="Arial" panose="020B0604020202020204" pitchFamily="34" charset="0"/>
              </a:rPr>
              <a:pPr>
                <a:spcBef>
                  <a:spcPct val="0"/>
                </a:spcBef>
              </a:pPr>
              <a:t>10</a:t>
            </a:fld>
            <a:endParaRPr lang="es-ES" altLang="es-ES">
              <a:latin typeface="Arial" panose="020B0604020202020204" pitchFamily="34" charset="0"/>
            </a:endParaRPr>
          </a:p>
        </p:txBody>
      </p:sp>
      <p:sp>
        <p:nvSpPr>
          <p:cNvPr id="57347" name="Rectangle 2"/>
          <p:cNvSpPr>
            <a:spLocks noGrp="1" noRot="1" noChangeAspect="1" noChangeArrowheads="1" noTextEdit="1"/>
          </p:cNvSpPr>
          <p:nvPr>
            <p:ph type="sldImg"/>
          </p:nvPr>
        </p:nvSpPr>
        <p:spPr>
          <a:xfrm>
            <a:off x="382588" y="685800"/>
            <a:ext cx="6096000" cy="3429000"/>
          </a:xfrm>
          <a:ln/>
        </p:spPr>
      </p:sp>
      <p:sp>
        <p:nvSpPr>
          <p:cNvPr id="57348"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dirty="0">
              <a:latin typeface="Arial" panose="020B0604020202020204" pitchFamily="34" charset="0"/>
            </a:endParaRPr>
          </a:p>
        </p:txBody>
      </p:sp>
    </p:spTree>
    <p:extLst>
      <p:ext uri="{BB962C8B-B14F-4D97-AF65-F5344CB8AC3E}">
        <p14:creationId xmlns:p14="http://schemas.microsoft.com/office/powerpoint/2010/main" val="1412119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rbel" panose="020B0503020204020204" pitchFamily="34" charset="0"/>
              </a:defRPr>
            </a:lvl1pPr>
            <a:lvl2pPr marL="742950" indent="-285750">
              <a:spcBef>
                <a:spcPct val="30000"/>
              </a:spcBef>
              <a:defRPr sz="1200">
                <a:solidFill>
                  <a:schemeClr val="tx1"/>
                </a:solidFill>
                <a:latin typeface="Corbel" panose="020B0503020204020204" pitchFamily="34" charset="0"/>
              </a:defRPr>
            </a:lvl2pPr>
            <a:lvl3pPr marL="1143000" indent="-228600">
              <a:spcBef>
                <a:spcPct val="30000"/>
              </a:spcBef>
              <a:defRPr sz="1200">
                <a:solidFill>
                  <a:schemeClr val="tx1"/>
                </a:solidFill>
                <a:latin typeface="Corbel" panose="020B0503020204020204" pitchFamily="34" charset="0"/>
              </a:defRPr>
            </a:lvl3pPr>
            <a:lvl4pPr marL="1600200" indent="-228600">
              <a:spcBef>
                <a:spcPct val="30000"/>
              </a:spcBef>
              <a:defRPr sz="1200">
                <a:solidFill>
                  <a:schemeClr val="tx1"/>
                </a:solidFill>
                <a:latin typeface="Corbel" panose="020B0503020204020204" pitchFamily="34" charset="0"/>
              </a:defRPr>
            </a:lvl4pPr>
            <a:lvl5pPr marL="2057400" indent="-228600">
              <a:spcBef>
                <a:spcPct val="30000"/>
              </a:spcBef>
              <a:defRPr sz="1200">
                <a:solidFill>
                  <a:schemeClr val="tx1"/>
                </a:solidFill>
                <a:latin typeface="Corbel" panose="020B0503020204020204" pitchFamily="34" charset="0"/>
              </a:defRPr>
            </a:lvl5pPr>
            <a:lvl6pPr marL="2514600" indent="-228600" eaLnBrk="0" fontAlgn="base" hangingPunct="0">
              <a:spcBef>
                <a:spcPct val="30000"/>
              </a:spcBef>
              <a:spcAft>
                <a:spcPct val="0"/>
              </a:spcAft>
              <a:defRPr sz="1200">
                <a:solidFill>
                  <a:schemeClr val="tx1"/>
                </a:solidFill>
                <a:latin typeface="Corbel" panose="020B0503020204020204" pitchFamily="34" charset="0"/>
              </a:defRPr>
            </a:lvl6pPr>
            <a:lvl7pPr marL="2971800" indent="-228600" eaLnBrk="0" fontAlgn="base" hangingPunct="0">
              <a:spcBef>
                <a:spcPct val="30000"/>
              </a:spcBef>
              <a:spcAft>
                <a:spcPct val="0"/>
              </a:spcAft>
              <a:defRPr sz="1200">
                <a:solidFill>
                  <a:schemeClr val="tx1"/>
                </a:solidFill>
                <a:latin typeface="Corbel" panose="020B0503020204020204" pitchFamily="34" charset="0"/>
              </a:defRPr>
            </a:lvl7pPr>
            <a:lvl8pPr marL="3429000" indent="-228600" eaLnBrk="0" fontAlgn="base" hangingPunct="0">
              <a:spcBef>
                <a:spcPct val="30000"/>
              </a:spcBef>
              <a:spcAft>
                <a:spcPct val="0"/>
              </a:spcAft>
              <a:defRPr sz="1200">
                <a:solidFill>
                  <a:schemeClr val="tx1"/>
                </a:solidFill>
                <a:latin typeface="Corbel" panose="020B0503020204020204" pitchFamily="34" charset="0"/>
              </a:defRPr>
            </a:lvl8pPr>
            <a:lvl9pPr marL="3886200" indent="-228600" eaLnBrk="0" fontAlgn="base" hangingPunct="0">
              <a:spcBef>
                <a:spcPct val="30000"/>
              </a:spcBef>
              <a:spcAft>
                <a:spcPct val="0"/>
              </a:spcAft>
              <a:defRPr sz="1200">
                <a:solidFill>
                  <a:schemeClr val="tx1"/>
                </a:solidFill>
                <a:latin typeface="Corbel" panose="020B0503020204020204" pitchFamily="34" charset="0"/>
              </a:defRPr>
            </a:lvl9pPr>
          </a:lstStyle>
          <a:p>
            <a:pPr>
              <a:spcBef>
                <a:spcPct val="0"/>
              </a:spcBef>
            </a:pPr>
            <a:fld id="{47BF7A04-8E56-4238-9B9C-431A016A7E4F}" type="slidenum">
              <a:rPr lang="es-ES" altLang="es-ES">
                <a:latin typeface="Arial" panose="020B0604020202020204" pitchFamily="34" charset="0"/>
              </a:rPr>
              <a:pPr>
                <a:spcBef>
                  <a:spcPct val="0"/>
                </a:spcBef>
              </a:pPr>
              <a:t>11</a:t>
            </a:fld>
            <a:endParaRPr lang="es-ES" altLang="es-ES">
              <a:latin typeface="Arial" panose="020B0604020202020204" pitchFamily="34" charset="0"/>
            </a:endParaRPr>
          </a:p>
        </p:txBody>
      </p:sp>
      <p:sp>
        <p:nvSpPr>
          <p:cNvPr id="57347" name="Rectangle 2"/>
          <p:cNvSpPr>
            <a:spLocks noGrp="1" noRot="1" noChangeAspect="1" noChangeArrowheads="1" noTextEdit="1"/>
          </p:cNvSpPr>
          <p:nvPr>
            <p:ph type="sldImg"/>
          </p:nvPr>
        </p:nvSpPr>
        <p:spPr>
          <a:xfrm>
            <a:off x="382588" y="685800"/>
            <a:ext cx="6096000" cy="3429000"/>
          </a:xfrm>
          <a:ln/>
        </p:spPr>
      </p:sp>
      <p:sp>
        <p:nvSpPr>
          <p:cNvPr id="57348"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dirty="0">
              <a:latin typeface="Arial" panose="020B0604020202020204" pitchFamily="34" charset="0"/>
            </a:endParaRPr>
          </a:p>
        </p:txBody>
      </p:sp>
    </p:spTree>
    <p:extLst>
      <p:ext uri="{BB962C8B-B14F-4D97-AF65-F5344CB8AC3E}">
        <p14:creationId xmlns:p14="http://schemas.microsoft.com/office/powerpoint/2010/main" val="1782801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rbel" panose="020B0503020204020204" pitchFamily="34" charset="0"/>
              </a:defRPr>
            </a:lvl1pPr>
            <a:lvl2pPr marL="742950" indent="-285750">
              <a:spcBef>
                <a:spcPct val="30000"/>
              </a:spcBef>
              <a:defRPr sz="1200">
                <a:solidFill>
                  <a:schemeClr val="tx1"/>
                </a:solidFill>
                <a:latin typeface="Corbel" panose="020B0503020204020204" pitchFamily="34" charset="0"/>
              </a:defRPr>
            </a:lvl2pPr>
            <a:lvl3pPr marL="1143000" indent="-228600">
              <a:spcBef>
                <a:spcPct val="30000"/>
              </a:spcBef>
              <a:defRPr sz="1200">
                <a:solidFill>
                  <a:schemeClr val="tx1"/>
                </a:solidFill>
                <a:latin typeface="Corbel" panose="020B0503020204020204" pitchFamily="34" charset="0"/>
              </a:defRPr>
            </a:lvl3pPr>
            <a:lvl4pPr marL="1600200" indent="-228600">
              <a:spcBef>
                <a:spcPct val="30000"/>
              </a:spcBef>
              <a:defRPr sz="1200">
                <a:solidFill>
                  <a:schemeClr val="tx1"/>
                </a:solidFill>
                <a:latin typeface="Corbel" panose="020B0503020204020204" pitchFamily="34" charset="0"/>
              </a:defRPr>
            </a:lvl4pPr>
            <a:lvl5pPr marL="2057400" indent="-228600">
              <a:spcBef>
                <a:spcPct val="30000"/>
              </a:spcBef>
              <a:defRPr sz="1200">
                <a:solidFill>
                  <a:schemeClr val="tx1"/>
                </a:solidFill>
                <a:latin typeface="Corbel" panose="020B0503020204020204" pitchFamily="34" charset="0"/>
              </a:defRPr>
            </a:lvl5pPr>
            <a:lvl6pPr marL="2514600" indent="-228600" eaLnBrk="0" fontAlgn="base" hangingPunct="0">
              <a:spcBef>
                <a:spcPct val="30000"/>
              </a:spcBef>
              <a:spcAft>
                <a:spcPct val="0"/>
              </a:spcAft>
              <a:defRPr sz="1200">
                <a:solidFill>
                  <a:schemeClr val="tx1"/>
                </a:solidFill>
                <a:latin typeface="Corbel" panose="020B0503020204020204" pitchFamily="34" charset="0"/>
              </a:defRPr>
            </a:lvl6pPr>
            <a:lvl7pPr marL="2971800" indent="-228600" eaLnBrk="0" fontAlgn="base" hangingPunct="0">
              <a:spcBef>
                <a:spcPct val="30000"/>
              </a:spcBef>
              <a:spcAft>
                <a:spcPct val="0"/>
              </a:spcAft>
              <a:defRPr sz="1200">
                <a:solidFill>
                  <a:schemeClr val="tx1"/>
                </a:solidFill>
                <a:latin typeface="Corbel" panose="020B0503020204020204" pitchFamily="34" charset="0"/>
              </a:defRPr>
            </a:lvl7pPr>
            <a:lvl8pPr marL="3429000" indent="-228600" eaLnBrk="0" fontAlgn="base" hangingPunct="0">
              <a:spcBef>
                <a:spcPct val="30000"/>
              </a:spcBef>
              <a:spcAft>
                <a:spcPct val="0"/>
              </a:spcAft>
              <a:defRPr sz="1200">
                <a:solidFill>
                  <a:schemeClr val="tx1"/>
                </a:solidFill>
                <a:latin typeface="Corbel" panose="020B0503020204020204" pitchFamily="34" charset="0"/>
              </a:defRPr>
            </a:lvl8pPr>
            <a:lvl9pPr marL="3886200" indent="-228600" eaLnBrk="0" fontAlgn="base" hangingPunct="0">
              <a:spcBef>
                <a:spcPct val="30000"/>
              </a:spcBef>
              <a:spcAft>
                <a:spcPct val="0"/>
              </a:spcAft>
              <a:defRPr sz="1200">
                <a:solidFill>
                  <a:schemeClr val="tx1"/>
                </a:solidFill>
                <a:latin typeface="Corbel" panose="020B0503020204020204" pitchFamily="34" charset="0"/>
              </a:defRPr>
            </a:lvl9pPr>
          </a:lstStyle>
          <a:p>
            <a:pPr>
              <a:spcBef>
                <a:spcPct val="0"/>
              </a:spcBef>
            </a:pPr>
            <a:fld id="{47BF7A04-8E56-4238-9B9C-431A016A7E4F}" type="slidenum">
              <a:rPr lang="es-ES" altLang="es-ES">
                <a:latin typeface="Arial" panose="020B0604020202020204" pitchFamily="34" charset="0"/>
              </a:rPr>
              <a:pPr>
                <a:spcBef>
                  <a:spcPct val="0"/>
                </a:spcBef>
              </a:pPr>
              <a:t>12</a:t>
            </a:fld>
            <a:endParaRPr lang="es-ES" altLang="es-ES">
              <a:latin typeface="Arial" panose="020B0604020202020204" pitchFamily="34" charset="0"/>
            </a:endParaRPr>
          </a:p>
        </p:txBody>
      </p:sp>
      <p:sp>
        <p:nvSpPr>
          <p:cNvPr id="57347" name="Rectangle 2"/>
          <p:cNvSpPr>
            <a:spLocks noGrp="1" noRot="1" noChangeAspect="1" noChangeArrowheads="1" noTextEdit="1"/>
          </p:cNvSpPr>
          <p:nvPr>
            <p:ph type="sldImg"/>
          </p:nvPr>
        </p:nvSpPr>
        <p:spPr>
          <a:xfrm>
            <a:off x="382588" y="685800"/>
            <a:ext cx="6096000" cy="3429000"/>
          </a:xfrm>
          <a:ln/>
        </p:spPr>
      </p:sp>
      <p:sp>
        <p:nvSpPr>
          <p:cNvPr id="57348"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dirty="0">
              <a:latin typeface="Arial" panose="020B0604020202020204" pitchFamily="34" charset="0"/>
            </a:endParaRPr>
          </a:p>
        </p:txBody>
      </p:sp>
    </p:spTree>
    <p:extLst>
      <p:ext uri="{BB962C8B-B14F-4D97-AF65-F5344CB8AC3E}">
        <p14:creationId xmlns:p14="http://schemas.microsoft.com/office/powerpoint/2010/main" val="246755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rbel" panose="020B0503020204020204" pitchFamily="34" charset="0"/>
              </a:defRPr>
            </a:lvl1pPr>
            <a:lvl2pPr marL="742950" indent="-285750">
              <a:spcBef>
                <a:spcPct val="30000"/>
              </a:spcBef>
              <a:defRPr sz="1200">
                <a:solidFill>
                  <a:schemeClr val="tx1"/>
                </a:solidFill>
                <a:latin typeface="Corbel" panose="020B0503020204020204" pitchFamily="34" charset="0"/>
              </a:defRPr>
            </a:lvl2pPr>
            <a:lvl3pPr marL="1143000" indent="-228600">
              <a:spcBef>
                <a:spcPct val="30000"/>
              </a:spcBef>
              <a:defRPr sz="1200">
                <a:solidFill>
                  <a:schemeClr val="tx1"/>
                </a:solidFill>
                <a:latin typeface="Corbel" panose="020B0503020204020204" pitchFamily="34" charset="0"/>
              </a:defRPr>
            </a:lvl3pPr>
            <a:lvl4pPr marL="1600200" indent="-228600">
              <a:spcBef>
                <a:spcPct val="30000"/>
              </a:spcBef>
              <a:defRPr sz="1200">
                <a:solidFill>
                  <a:schemeClr val="tx1"/>
                </a:solidFill>
                <a:latin typeface="Corbel" panose="020B0503020204020204" pitchFamily="34" charset="0"/>
              </a:defRPr>
            </a:lvl4pPr>
            <a:lvl5pPr marL="2057400" indent="-228600">
              <a:spcBef>
                <a:spcPct val="30000"/>
              </a:spcBef>
              <a:defRPr sz="1200">
                <a:solidFill>
                  <a:schemeClr val="tx1"/>
                </a:solidFill>
                <a:latin typeface="Corbel" panose="020B0503020204020204" pitchFamily="34" charset="0"/>
              </a:defRPr>
            </a:lvl5pPr>
            <a:lvl6pPr marL="2514600" indent="-228600" eaLnBrk="0" fontAlgn="base" hangingPunct="0">
              <a:spcBef>
                <a:spcPct val="30000"/>
              </a:spcBef>
              <a:spcAft>
                <a:spcPct val="0"/>
              </a:spcAft>
              <a:defRPr sz="1200">
                <a:solidFill>
                  <a:schemeClr val="tx1"/>
                </a:solidFill>
                <a:latin typeface="Corbel" panose="020B0503020204020204" pitchFamily="34" charset="0"/>
              </a:defRPr>
            </a:lvl6pPr>
            <a:lvl7pPr marL="2971800" indent="-228600" eaLnBrk="0" fontAlgn="base" hangingPunct="0">
              <a:spcBef>
                <a:spcPct val="30000"/>
              </a:spcBef>
              <a:spcAft>
                <a:spcPct val="0"/>
              </a:spcAft>
              <a:defRPr sz="1200">
                <a:solidFill>
                  <a:schemeClr val="tx1"/>
                </a:solidFill>
                <a:latin typeface="Corbel" panose="020B0503020204020204" pitchFamily="34" charset="0"/>
              </a:defRPr>
            </a:lvl7pPr>
            <a:lvl8pPr marL="3429000" indent="-228600" eaLnBrk="0" fontAlgn="base" hangingPunct="0">
              <a:spcBef>
                <a:spcPct val="30000"/>
              </a:spcBef>
              <a:spcAft>
                <a:spcPct val="0"/>
              </a:spcAft>
              <a:defRPr sz="1200">
                <a:solidFill>
                  <a:schemeClr val="tx1"/>
                </a:solidFill>
                <a:latin typeface="Corbel" panose="020B0503020204020204" pitchFamily="34" charset="0"/>
              </a:defRPr>
            </a:lvl8pPr>
            <a:lvl9pPr marL="3886200" indent="-228600" eaLnBrk="0" fontAlgn="base" hangingPunct="0">
              <a:spcBef>
                <a:spcPct val="30000"/>
              </a:spcBef>
              <a:spcAft>
                <a:spcPct val="0"/>
              </a:spcAft>
              <a:defRPr sz="1200">
                <a:solidFill>
                  <a:schemeClr val="tx1"/>
                </a:solidFill>
                <a:latin typeface="Corbel" panose="020B0503020204020204" pitchFamily="34" charset="0"/>
              </a:defRPr>
            </a:lvl9pPr>
          </a:lstStyle>
          <a:p>
            <a:pPr>
              <a:spcBef>
                <a:spcPct val="0"/>
              </a:spcBef>
            </a:pPr>
            <a:fld id="{47BF7A04-8E56-4238-9B9C-431A016A7E4F}" type="slidenum">
              <a:rPr lang="es-ES" altLang="es-ES">
                <a:latin typeface="Arial" panose="020B0604020202020204" pitchFamily="34" charset="0"/>
              </a:rPr>
              <a:pPr>
                <a:spcBef>
                  <a:spcPct val="0"/>
                </a:spcBef>
              </a:pPr>
              <a:t>13</a:t>
            </a:fld>
            <a:endParaRPr lang="es-ES" altLang="es-ES">
              <a:latin typeface="Arial" panose="020B0604020202020204" pitchFamily="34" charset="0"/>
            </a:endParaRPr>
          </a:p>
        </p:txBody>
      </p:sp>
      <p:sp>
        <p:nvSpPr>
          <p:cNvPr id="57347" name="Rectangle 2"/>
          <p:cNvSpPr>
            <a:spLocks noGrp="1" noRot="1" noChangeAspect="1" noChangeArrowheads="1" noTextEdit="1"/>
          </p:cNvSpPr>
          <p:nvPr>
            <p:ph type="sldImg"/>
          </p:nvPr>
        </p:nvSpPr>
        <p:spPr>
          <a:xfrm>
            <a:off x="382588" y="685800"/>
            <a:ext cx="6096000" cy="3429000"/>
          </a:xfrm>
          <a:ln/>
        </p:spPr>
      </p:sp>
      <p:sp>
        <p:nvSpPr>
          <p:cNvPr id="57348"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dirty="0">
              <a:latin typeface="Arial" panose="020B0604020202020204" pitchFamily="34" charset="0"/>
            </a:endParaRPr>
          </a:p>
        </p:txBody>
      </p:sp>
    </p:spTree>
    <p:extLst>
      <p:ext uri="{BB962C8B-B14F-4D97-AF65-F5344CB8AC3E}">
        <p14:creationId xmlns:p14="http://schemas.microsoft.com/office/powerpoint/2010/main" val="3132669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rbel" panose="020B0503020204020204" pitchFamily="34" charset="0"/>
              </a:defRPr>
            </a:lvl1pPr>
            <a:lvl2pPr marL="742950" indent="-285750">
              <a:spcBef>
                <a:spcPct val="30000"/>
              </a:spcBef>
              <a:defRPr sz="1200">
                <a:solidFill>
                  <a:schemeClr val="tx1"/>
                </a:solidFill>
                <a:latin typeface="Corbel" panose="020B0503020204020204" pitchFamily="34" charset="0"/>
              </a:defRPr>
            </a:lvl2pPr>
            <a:lvl3pPr marL="1143000" indent="-228600">
              <a:spcBef>
                <a:spcPct val="30000"/>
              </a:spcBef>
              <a:defRPr sz="1200">
                <a:solidFill>
                  <a:schemeClr val="tx1"/>
                </a:solidFill>
                <a:latin typeface="Corbel" panose="020B0503020204020204" pitchFamily="34" charset="0"/>
              </a:defRPr>
            </a:lvl3pPr>
            <a:lvl4pPr marL="1600200" indent="-228600">
              <a:spcBef>
                <a:spcPct val="30000"/>
              </a:spcBef>
              <a:defRPr sz="1200">
                <a:solidFill>
                  <a:schemeClr val="tx1"/>
                </a:solidFill>
                <a:latin typeface="Corbel" panose="020B0503020204020204" pitchFamily="34" charset="0"/>
              </a:defRPr>
            </a:lvl4pPr>
            <a:lvl5pPr marL="2057400" indent="-228600">
              <a:spcBef>
                <a:spcPct val="30000"/>
              </a:spcBef>
              <a:defRPr sz="1200">
                <a:solidFill>
                  <a:schemeClr val="tx1"/>
                </a:solidFill>
                <a:latin typeface="Corbel" panose="020B0503020204020204" pitchFamily="34" charset="0"/>
              </a:defRPr>
            </a:lvl5pPr>
            <a:lvl6pPr marL="2514600" indent="-228600" eaLnBrk="0" fontAlgn="base" hangingPunct="0">
              <a:spcBef>
                <a:spcPct val="30000"/>
              </a:spcBef>
              <a:spcAft>
                <a:spcPct val="0"/>
              </a:spcAft>
              <a:defRPr sz="1200">
                <a:solidFill>
                  <a:schemeClr val="tx1"/>
                </a:solidFill>
                <a:latin typeface="Corbel" panose="020B0503020204020204" pitchFamily="34" charset="0"/>
              </a:defRPr>
            </a:lvl6pPr>
            <a:lvl7pPr marL="2971800" indent="-228600" eaLnBrk="0" fontAlgn="base" hangingPunct="0">
              <a:spcBef>
                <a:spcPct val="30000"/>
              </a:spcBef>
              <a:spcAft>
                <a:spcPct val="0"/>
              </a:spcAft>
              <a:defRPr sz="1200">
                <a:solidFill>
                  <a:schemeClr val="tx1"/>
                </a:solidFill>
                <a:latin typeface="Corbel" panose="020B0503020204020204" pitchFamily="34" charset="0"/>
              </a:defRPr>
            </a:lvl7pPr>
            <a:lvl8pPr marL="3429000" indent="-228600" eaLnBrk="0" fontAlgn="base" hangingPunct="0">
              <a:spcBef>
                <a:spcPct val="30000"/>
              </a:spcBef>
              <a:spcAft>
                <a:spcPct val="0"/>
              </a:spcAft>
              <a:defRPr sz="1200">
                <a:solidFill>
                  <a:schemeClr val="tx1"/>
                </a:solidFill>
                <a:latin typeface="Corbel" panose="020B0503020204020204" pitchFamily="34" charset="0"/>
              </a:defRPr>
            </a:lvl8pPr>
            <a:lvl9pPr marL="3886200" indent="-228600" eaLnBrk="0" fontAlgn="base" hangingPunct="0">
              <a:spcBef>
                <a:spcPct val="30000"/>
              </a:spcBef>
              <a:spcAft>
                <a:spcPct val="0"/>
              </a:spcAft>
              <a:defRPr sz="1200">
                <a:solidFill>
                  <a:schemeClr val="tx1"/>
                </a:solidFill>
                <a:latin typeface="Corbel" panose="020B0503020204020204" pitchFamily="34" charset="0"/>
              </a:defRPr>
            </a:lvl9pPr>
          </a:lstStyle>
          <a:p>
            <a:pPr>
              <a:spcBef>
                <a:spcPct val="0"/>
              </a:spcBef>
            </a:pPr>
            <a:fld id="{47BF7A04-8E56-4238-9B9C-431A016A7E4F}" type="slidenum">
              <a:rPr lang="es-ES" altLang="es-ES">
                <a:latin typeface="Arial" panose="020B0604020202020204" pitchFamily="34" charset="0"/>
              </a:rPr>
              <a:pPr>
                <a:spcBef>
                  <a:spcPct val="0"/>
                </a:spcBef>
              </a:pPr>
              <a:t>14</a:t>
            </a:fld>
            <a:endParaRPr lang="es-ES" altLang="es-ES">
              <a:latin typeface="Arial" panose="020B0604020202020204" pitchFamily="34" charset="0"/>
            </a:endParaRPr>
          </a:p>
        </p:txBody>
      </p:sp>
      <p:sp>
        <p:nvSpPr>
          <p:cNvPr id="57347" name="Rectangle 2"/>
          <p:cNvSpPr>
            <a:spLocks noGrp="1" noRot="1" noChangeAspect="1" noChangeArrowheads="1" noTextEdit="1"/>
          </p:cNvSpPr>
          <p:nvPr>
            <p:ph type="sldImg"/>
          </p:nvPr>
        </p:nvSpPr>
        <p:spPr>
          <a:xfrm>
            <a:off x="382588" y="685800"/>
            <a:ext cx="6096000" cy="3429000"/>
          </a:xfrm>
          <a:ln/>
        </p:spPr>
      </p:sp>
      <p:sp>
        <p:nvSpPr>
          <p:cNvPr id="57348"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latin typeface="Arial" panose="020B0604020202020204" pitchFamily="34" charset="0"/>
            </a:endParaRPr>
          </a:p>
        </p:txBody>
      </p:sp>
    </p:spTree>
    <p:extLst>
      <p:ext uri="{BB962C8B-B14F-4D97-AF65-F5344CB8AC3E}">
        <p14:creationId xmlns:p14="http://schemas.microsoft.com/office/powerpoint/2010/main" val="4209352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7594EEA-6824-4DB8-AE78-AA83CF7B1FB8}" type="slidenum">
              <a:rPr lang="es-CO" smtClean="0"/>
              <a:t>21</a:t>
            </a:fld>
            <a:endParaRPr lang="es-CO" dirty="0"/>
          </a:p>
        </p:txBody>
      </p:sp>
    </p:spTree>
    <p:extLst>
      <p:ext uri="{BB962C8B-B14F-4D97-AF65-F5344CB8AC3E}">
        <p14:creationId xmlns:p14="http://schemas.microsoft.com/office/powerpoint/2010/main" val="2814223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0FC87E7-D046-41B8-BC02-BB4C846D6C7B}" type="slidenum">
              <a:rPr lang="es-CO" smtClean="0"/>
              <a:pPr/>
              <a:t>31</a:t>
            </a:fld>
            <a:endParaRPr lang="es-CO" dirty="0"/>
          </a:p>
        </p:txBody>
      </p:sp>
    </p:spTree>
    <p:extLst>
      <p:ext uri="{BB962C8B-B14F-4D97-AF65-F5344CB8AC3E}">
        <p14:creationId xmlns:p14="http://schemas.microsoft.com/office/powerpoint/2010/main" val="3384215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7594EEA-6824-4DB8-AE78-AA83CF7B1FB8}" type="slidenum">
              <a:rPr lang="es-CO" smtClean="0"/>
              <a:t>40</a:t>
            </a:fld>
            <a:endParaRPr lang="es-CO" dirty="0"/>
          </a:p>
        </p:txBody>
      </p:sp>
    </p:spTree>
    <p:extLst>
      <p:ext uri="{BB962C8B-B14F-4D97-AF65-F5344CB8AC3E}">
        <p14:creationId xmlns:p14="http://schemas.microsoft.com/office/powerpoint/2010/main" val="360428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0FC87E7-D046-41B8-BC02-BB4C846D6C7B}" type="slidenum">
              <a:rPr lang="es-CO" smtClean="0"/>
              <a:pPr/>
              <a:t>2</a:t>
            </a:fld>
            <a:endParaRPr lang="es-CO" dirty="0"/>
          </a:p>
        </p:txBody>
      </p:sp>
    </p:spTree>
    <p:extLst>
      <p:ext uri="{BB962C8B-B14F-4D97-AF65-F5344CB8AC3E}">
        <p14:creationId xmlns:p14="http://schemas.microsoft.com/office/powerpoint/2010/main" val="288269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51B7DDB-6CE5-49A5-B49F-0E2BAFD7DE56}" type="slidenum">
              <a:rPr lang="es-CO" smtClean="0"/>
              <a:pPr/>
              <a:t>3</a:t>
            </a:fld>
            <a:endParaRPr lang="es-CO" dirty="0"/>
          </a:p>
        </p:txBody>
      </p:sp>
    </p:spTree>
    <p:extLst>
      <p:ext uri="{BB962C8B-B14F-4D97-AF65-F5344CB8AC3E}">
        <p14:creationId xmlns:p14="http://schemas.microsoft.com/office/powerpoint/2010/main" val="99438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51B7DDB-6CE5-49A5-B49F-0E2BAFD7DE56}" type="slidenum">
              <a:rPr lang="es-CO" smtClean="0"/>
              <a:pPr/>
              <a:t>4</a:t>
            </a:fld>
            <a:endParaRPr lang="es-CO" dirty="0"/>
          </a:p>
        </p:txBody>
      </p:sp>
    </p:spTree>
    <p:extLst>
      <p:ext uri="{BB962C8B-B14F-4D97-AF65-F5344CB8AC3E}">
        <p14:creationId xmlns:p14="http://schemas.microsoft.com/office/powerpoint/2010/main" val="994386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rbel" panose="020B0503020204020204" pitchFamily="34" charset="0"/>
              </a:defRPr>
            </a:lvl1pPr>
            <a:lvl2pPr marL="742950" indent="-285750">
              <a:spcBef>
                <a:spcPct val="30000"/>
              </a:spcBef>
              <a:defRPr sz="1200">
                <a:solidFill>
                  <a:schemeClr val="tx1"/>
                </a:solidFill>
                <a:latin typeface="Corbel" panose="020B0503020204020204" pitchFamily="34" charset="0"/>
              </a:defRPr>
            </a:lvl2pPr>
            <a:lvl3pPr marL="1143000" indent="-228600">
              <a:spcBef>
                <a:spcPct val="30000"/>
              </a:spcBef>
              <a:defRPr sz="1200">
                <a:solidFill>
                  <a:schemeClr val="tx1"/>
                </a:solidFill>
                <a:latin typeface="Corbel" panose="020B0503020204020204" pitchFamily="34" charset="0"/>
              </a:defRPr>
            </a:lvl3pPr>
            <a:lvl4pPr marL="1600200" indent="-228600">
              <a:spcBef>
                <a:spcPct val="30000"/>
              </a:spcBef>
              <a:defRPr sz="1200">
                <a:solidFill>
                  <a:schemeClr val="tx1"/>
                </a:solidFill>
                <a:latin typeface="Corbel" panose="020B0503020204020204" pitchFamily="34" charset="0"/>
              </a:defRPr>
            </a:lvl4pPr>
            <a:lvl5pPr marL="2057400" indent="-228600">
              <a:spcBef>
                <a:spcPct val="30000"/>
              </a:spcBef>
              <a:defRPr sz="1200">
                <a:solidFill>
                  <a:schemeClr val="tx1"/>
                </a:solidFill>
                <a:latin typeface="Corbel" panose="020B0503020204020204" pitchFamily="34" charset="0"/>
              </a:defRPr>
            </a:lvl5pPr>
            <a:lvl6pPr marL="2514600" indent="-228600" eaLnBrk="0" fontAlgn="base" hangingPunct="0">
              <a:spcBef>
                <a:spcPct val="30000"/>
              </a:spcBef>
              <a:spcAft>
                <a:spcPct val="0"/>
              </a:spcAft>
              <a:defRPr sz="1200">
                <a:solidFill>
                  <a:schemeClr val="tx1"/>
                </a:solidFill>
                <a:latin typeface="Corbel" panose="020B0503020204020204" pitchFamily="34" charset="0"/>
              </a:defRPr>
            </a:lvl6pPr>
            <a:lvl7pPr marL="2971800" indent="-228600" eaLnBrk="0" fontAlgn="base" hangingPunct="0">
              <a:spcBef>
                <a:spcPct val="30000"/>
              </a:spcBef>
              <a:spcAft>
                <a:spcPct val="0"/>
              </a:spcAft>
              <a:defRPr sz="1200">
                <a:solidFill>
                  <a:schemeClr val="tx1"/>
                </a:solidFill>
                <a:latin typeface="Corbel" panose="020B0503020204020204" pitchFamily="34" charset="0"/>
              </a:defRPr>
            </a:lvl7pPr>
            <a:lvl8pPr marL="3429000" indent="-228600" eaLnBrk="0" fontAlgn="base" hangingPunct="0">
              <a:spcBef>
                <a:spcPct val="30000"/>
              </a:spcBef>
              <a:spcAft>
                <a:spcPct val="0"/>
              </a:spcAft>
              <a:defRPr sz="1200">
                <a:solidFill>
                  <a:schemeClr val="tx1"/>
                </a:solidFill>
                <a:latin typeface="Corbel" panose="020B0503020204020204" pitchFamily="34" charset="0"/>
              </a:defRPr>
            </a:lvl8pPr>
            <a:lvl9pPr marL="3886200" indent="-228600" eaLnBrk="0" fontAlgn="base" hangingPunct="0">
              <a:spcBef>
                <a:spcPct val="30000"/>
              </a:spcBef>
              <a:spcAft>
                <a:spcPct val="0"/>
              </a:spcAft>
              <a:defRPr sz="1200">
                <a:solidFill>
                  <a:schemeClr val="tx1"/>
                </a:solidFill>
                <a:latin typeface="Corbel" panose="020B0503020204020204" pitchFamily="34" charset="0"/>
              </a:defRPr>
            </a:lvl9pPr>
          </a:lstStyle>
          <a:p>
            <a:pPr>
              <a:spcBef>
                <a:spcPct val="0"/>
              </a:spcBef>
            </a:pPr>
            <a:fld id="{47BF7A04-8E56-4238-9B9C-431A016A7E4F}" type="slidenum">
              <a:rPr lang="es-ES" altLang="es-ES">
                <a:latin typeface="Arial" panose="020B0604020202020204" pitchFamily="34" charset="0"/>
              </a:rPr>
              <a:pPr>
                <a:spcBef>
                  <a:spcPct val="0"/>
                </a:spcBef>
              </a:pPr>
              <a:t>5</a:t>
            </a:fld>
            <a:endParaRPr lang="es-ES" altLang="es-ES">
              <a:latin typeface="Arial" panose="020B0604020202020204" pitchFamily="34" charset="0"/>
            </a:endParaRPr>
          </a:p>
        </p:txBody>
      </p:sp>
      <p:sp>
        <p:nvSpPr>
          <p:cNvPr id="57347" name="Rectangle 2"/>
          <p:cNvSpPr>
            <a:spLocks noGrp="1" noRot="1" noChangeAspect="1" noChangeArrowheads="1" noTextEdit="1"/>
          </p:cNvSpPr>
          <p:nvPr>
            <p:ph type="sldImg"/>
          </p:nvPr>
        </p:nvSpPr>
        <p:spPr>
          <a:xfrm>
            <a:off x="382588" y="685800"/>
            <a:ext cx="6096000" cy="3429000"/>
          </a:xfrm>
          <a:ln/>
        </p:spPr>
      </p:sp>
      <p:sp>
        <p:nvSpPr>
          <p:cNvPr id="57348"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latin typeface="Arial" panose="020B0604020202020204" pitchFamily="34" charset="0"/>
            </a:endParaRPr>
          </a:p>
        </p:txBody>
      </p:sp>
    </p:spTree>
    <p:extLst>
      <p:ext uri="{BB962C8B-B14F-4D97-AF65-F5344CB8AC3E}">
        <p14:creationId xmlns:p14="http://schemas.microsoft.com/office/powerpoint/2010/main" val="2504511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rbel" panose="020B0503020204020204" pitchFamily="34" charset="0"/>
              </a:defRPr>
            </a:lvl1pPr>
            <a:lvl2pPr marL="742950" indent="-285750">
              <a:spcBef>
                <a:spcPct val="30000"/>
              </a:spcBef>
              <a:defRPr sz="1200">
                <a:solidFill>
                  <a:schemeClr val="tx1"/>
                </a:solidFill>
                <a:latin typeface="Corbel" panose="020B0503020204020204" pitchFamily="34" charset="0"/>
              </a:defRPr>
            </a:lvl2pPr>
            <a:lvl3pPr marL="1143000" indent="-228600">
              <a:spcBef>
                <a:spcPct val="30000"/>
              </a:spcBef>
              <a:defRPr sz="1200">
                <a:solidFill>
                  <a:schemeClr val="tx1"/>
                </a:solidFill>
                <a:latin typeface="Corbel" panose="020B0503020204020204" pitchFamily="34" charset="0"/>
              </a:defRPr>
            </a:lvl3pPr>
            <a:lvl4pPr marL="1600200" indent="-228600">
              <a:spcBef>
                <a:spcPct val="30000"/>
              </a:spcBef>
              <a:defRPr sz="1200">
                <a:solidFill>
                  <a:schemeClr val="tx1"/>
                </a:solidFill>
                <a:latin typeface="Corbel" panose="020B0503020204020204" pitchFamily="34" charset="0"/>
              </a:defRPr>
            </a:lvl4pPr>
            <a:lvl5pPr marL="2057400" indent="-228600">
              <a:spcBef>
                <a:spcPct val="30000"/>
              </a:spcBef>
              <a:defRPr sz="1200">
                <a:solidFill>
                  <a:schemeClr val="tx1"/>
                </a:solidFill>
                <a:latin typeface="Corbel" panose="020B0503020204020204" pitchFamily="34" charset="0"/>
              </a:defRPr>
            </a:lvl5pPr>
            <a:lvl6pPr marL="2514600" indent="-228600" eaLnBrk="0" fontAlgn="base" hangingPunct="0">
              <a:spcBef>
                <a:spcPct val="30000"/>
              </a:spcBef>
              <a:spcAft>
                <a:spcPct val="0"/>
              </a:spcAft>
              <a:defRPr sz="1200">
                <a:solidFill>
                  <a:schemeClr val="tx1"/>
                </a:solidFill>
                <a:latin typeface="Corbel" panose="020B0503020204020204" pitchFamily="34" charset="0"/>
              </a:defRPr>
            </a:lvl6pPr>
            <a:lvl7pPr marL="2971800" indent="-228600" eaLnBrk="0" fontAlgn="base" hangingPunct="0">
              <a:spcBef>
                <a:spcPct val="30000"/>
              </a:spcBef>
              <a:spcAft>
                <a:spcPct val="0"/>
              </a:spcAft>
              <a:defRPr sz="1200">
                <a:solidFill>
                  <a:schemeClr val="tx1"/>
                </a:solidFill>
                <a:latin typeface="Corbel" panose="020B0503020204020204" pitchFamily="34" charset="0"/>
              </a:defRPr>
            </a:lvl7pPr>
            <a:lvl8pPr marL="3429000" indent="-228600" eaLnBrk="0" fontAlgn="base" hangingPunct="0">
              <a:spcBef>
                <a:spcPct val="30000"/>
              </a:spcBef>
              <a:spcAft>
                <a:spcPct val="0"/>
              </a:spcAft>
              <a:defRPr sz="1200">
                <a:solidFill>
                  <a:schemeClr val="tx1"/>
                </a:solidFill>
                <a:latin typeface="Corbel" panose="020B0503020204020204" pitchFamily="34" charset="0"/>
              </a:defRPr>
            </a:lvl8pPr>
            <a:lvl9pPr marL="3886200" indent="-228600" eaLnBrk="0" fontAlgn="base" hangingPunct="0">
              <a:spcBef>
                <a:spcPct val="30000"/>
              </a:spcBef>
              <a:spcAft>
                <a:spcPct val="0"/>
              </a:spcAft>
              <a:defRPr sz="1200">
                <a:solidFill>
                  <a:schemeClr val="tx1"/>
                </a:solidFill>
                <a:latin typeface="Corbel" panose="020B0503020204020204" pitchFamily="34" charset="0"/>
              </a:defRPr>
            </a:lvl9pPr>
          </a:lstStyle>
          <a:p>
            <a:pPr>
              <a:spcBef>
                <a:spcPct val="0"/>
              </a:spcBef>
            </a:pPr>
            <a:fld id="{47BF7A04-8E56-4238-9B9C-431A016A7E4F}" type="slidenum">
              <a:rPr lang="es-ES" altLang="es-ES">
                <a:latin typeface="Arial" panose="020B0604020202020204" pitchFamily="34" charset="0"/>
              </a:rPr>
              <a:pPr>
                <a:spcBef>
                  <a:spcPct val="0"/>
                </a:spcBef>
              </a:pPr>
              <a:t>6</a:t>
            </a:fld>
            <a:endParaRPr lang="es-ES" altLang="es-ES">
              <a:latin typeface="Arial" panose="020B0604020202020204" pitchFamily="34" charset="0"/>
            </a:endParaRPr>
          </a:p>
        </p:txBody>
      </p:sp>
      <p:sp>
        <p:nvSpPr>
          <p:cNvPr id="57347" name="Rectangle 2"/>
          <p:cNvSpPr>
            <a:spLocks noGrp="1" noRot="1" noChangeAspect="1" noChangeArrowheads="1" noTextEdit="1"/>
          </p:cNvSpPr>
          <p:nvPr>
            <p:ph type="sldImg"/>
          </p:nvPr>
        </p:nvSpPr>
        <p:spPr>
          <a:xfrm>
            <a:off x="382588" y="685800"/>
            <a:ext cx="6096000" cy="3429000"/>
          </a:xfrm>
          <a:ln/>
        </p:spPr>
      </p:sp>
      <p:sp>
        <p:nvSpPr>
          <p:cNvPr id="57348"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latin typeface="Arial" panose="020B0604020202020204" pitchFamily="34" charset="0"/>
            </a:endParaRPr>
          </a:p>
        </p:txBody>
      </p:sp>
    </p:spTree>
    <p:extLst>
      <p:ext uri="{BB962C8B-B14F-4D97-AF65-F5344CB8AC3E}">
        <p14:creationId xmlns:p14="http://schemas.microsoft.com/office/powerpoint/2010/main" val="2405553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rbel" panose="020B0503020204020204" pitchFamily="34" charset="0"/>
              </a:defRPr>
            </a:lvl1pPr>
            <a:lvl2pPr marL="742950" indent="-285750">
              <a:spcBef>
                <a:spcPct val="30000"/>
              </a:spcBef>
              <a:defRPr sz="1200">
                <a:solidFill>
                  <a:schemeClr val="tx1"/>
                </a:solidFill>
                <a:latin typeface="Corbel" panose="020B0503020204020204" pitchFamily="34" charset="0"/>
              </a:defRPr>
            </a:lvl2pPr>
            <a:lvl3pPr marL="1143000" indent="-228600">
              <a:spcBef>
                <a:spcPct val="30000"/>
              </a:spcBef>
              <a:defRPr sz="1200">
                <a:solidFill>
                  <a:schemeClr val="tx1"/>
                </a:solidFill>
                <a:latin typeface="Corbel" panose="020B0503020204020204" pitchFamily="34" charset="0"/>
              </a:defRPr>
            </a:lvl3pPr>
            <a:lvl4pPr marL="1600200" indent="-228600">
              <a:spcBef>
                <a:spcPct val="30000"/>
              </a:spcBef>
              <a:defRPr sz="1200">
                <a:solidFill>
                  <a:schemeClr val="tx1"/>
                </a:solidFill>
                <a:latin typeface="Corbel" panose="020B0503020204020204" pitchFamily="34" charset="0"/>
              </a:defRPr>
            </a:lvl4pPr>
            <a:lvl5pPr marL="2057400" indent="-228600">
              <a:spcBef>
                <a:spcPct val="30000"/>
              </a:spcBef>
              <a:defRPr sz="1200">
                <a:solidFill>
                  <a:schemeClr val="tx1"/>
                </a:solidFill>
                <a:latin typeface="Corbel" panose="020B0503020204020204" pitchFamily="34" charset="0"/>
              </a:defRPr>
            </a:lvl5pPr>
            <a:lvl6pPr marL="2514600" indent="-228600" eaLnBrk="0" fontAlgn="base" hangingPunct="0">
              <a:spcBef>
                <a:spcPct val="30000"/>
              </a:spcBef>
              <a:spcAft>
                <a:spcPct val="0"/>
              </a:spcAft>
              <a:defRPr sz="1200">
                <a:solidFill>
                  <a:schemeClr val="tx1"/>
                </a:solidFill>
                <a:latin typeface="Corbel" panose="020B0503020204020204" pitchFamily="34" charset="0"/>
              </a:defRPr>
            </a:lvl6pPr>
            <a:lvl7pPr marL="2971800" indent="-228600" eaLnBrk="0" fontAlgn="base" hangingPunct="0">
              <a:spcBef>
                <a:spcPct val="30000"/>
              </a:spcBef>
              <a:spcAft>
                <a:spcPct val="0"/>
              </a:spcAft>
              <a:defRPr sz="1200">
                <a:solidFill>
                  <a:schemeClr val="tx1"/>
                </a:solidFill>
                <a:latin typeface="Corbel" panose="020B0503020204020204" pitchFamily="34" charset="0"/>
              </a:defRPr>
            </a:lvl7pPr>
            <a:lvl8pPr marL="3429000" indent="-228600" eaLnBrk="0" fontAlgn="base" hangingPunct="0">
              <a:spcBef>
                <a:spcPct val="30000"/>
              </a:spcBef>
              <a:spcAft>
                <a:spcPct val="0"/>
              </a:spcAft>
              <a:defRPr sz="1200">
                <a:solidFill>
                  <a:schemeClr val="tx1"/>
                </a:solidFill>
                <a:latin typeface="Corbel" panose="020B0503020204020204" pitchFamily="34" charset="0"/>
              </a:defRPr>
            </a:lvl8pPr>
            <a:lvl9pPr marL="3886200" indent="-228600" eaLnBrk="0" fontAlgn="base" hangingPunct="0">
              <a:spcBef>
                <a:spcPct val="30000"/>
              </a:spcBef>
              <a:spcAft>
                <a:spcPct val="0"/>
              </a:spcAft>
              <a:defRPr sz="1200">
                <a:solidFill>
                  <a:schemeClr val="tx1"/>
                </a:solidFill>
                <a:latin typeface="Corbel" panose="020B0503020204020204" pitchFamily="34" charset="0"/>
              </a:defRPr>
            </a:lvl9pPr>
          </a:lstStyle>
          <a:p>
            <a:pPr>
              <a:spcBef>
                <a:spcPct val="0"/>
              </a:spcBef>
            </a:pPr>
            <a:fld id="{47BF7A04-8E56-4238-9B9C-431A016A7E4F}" type="slidenum">
              <a:rPr lang="es-ES" altLang="es-ES">
                <a:latin typeface="Arial" panose="020B0604020202020204" pitchFamily="34" charset="0"/>
              </a:rPr>
              <a:pPr>
                <a:spcBef>
                  <a:spcPct val="0"/>
                </a:spcBef>
              </a:pPr>
              <a:t>7</a:t>
            </a:fld>
            <a:endParaRPr lang="es-ES" altLang="es-ES">
              <a:latin typeface="Arial" panose="020B0604020202020204" pitchFamily="34" charset="0"/>
            </a:endParaRPr>
          </a:p>
        </p:txBody>
      </p:sp>
      <p:sp>
        <p:nvSpPr>
          <p:cNvPr id="57347" name="Rectangle 2"/>
          <p:cNvSpPr>
            <a:spLocks noGrp="1" noRot="1" noChangeAspect="1" noChangeArrowheads="1" noTextEdit="1"/>
          </p:cNvSpPr>
          <p:nvPr>
            <p:ph type="sldImg"/>
          </p:nvPr>
        </p:nvSpPr>
        <p:spPr>
          <a:xfrm>
            <a:off x="382588" y="685800"/>
            <a:ext cx="6096000" cy="3429000"/>
          </a:xfrm>
          <a:ln/>
        </p:spPr>
      </p:sp>
      <p:sp>
        <p:nvSpPr>
          <p:cNvPr id="57348"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latin typeface="Arial" panose="020B0604020202020204" pitchFamily="34" charset="0"/>
            </a:endParaRPr>
          </a:p>
        </p:txBody>
      </p:sp>
    </p:spTree>
    <p:extLst>
      <p:ext uri="{BB962C8B-B14F-4D97-AF65-F5344CB8AC3E}">
        <p14:creationId xmlns:p14="http://schemas.microsoft.com/office/powerpoint/2010/main" val="97567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rbel" panose="020B0503020204020204" pitchFamily="34" charset="0"/>
              </a:defRPr>
            </a:lvl1pPr>
            <a:lvl2pPr marL="742950" indent="-285750">
              <a:spcBef>
                <a:spcPct val="30000"/>
              </a:spcBef>
              <a:defRPr sz="1200">
                <a:solidFill>
                  <a:schemeClr val="tx1"/>
                </a:solidFill>
                <a:latin typeface="Corbel" panose="020B0503020204020204" pitchFamily="34" charset="0"/>
              </a:defRPr>
            </a:lvl2pPr>
            <a:lvl3pPr marL="1143000" indent="-228600">
              <a:spcBef>
                <a:spcPct val="30000"/>
              </a:spcBef>
              <a:defRPr sz="1200">
                <a:solidFill>
                  <a:schemeClr val="tx1"/>
                </a:solidFill>
                <a:latin typeface="Corbel" panose="020B0503020204020204" pitchFamily="34" charset="0"/>
              </a:defRPr>
            </a:lvl3pPr>
            <a:lvl4pPr marL="1600200" indent="-228600">
              <a:spcBef>
                <a:spcPct val="30000"/>
              </a:spcBef>
              <a:defRPr sz="1200">
                <a:solidFill>
                  <a:schemeClr val="tx1"/>
                </a:solidFill>
                <a:latin typeface="Corbel" panose="020B0503020204020204" pitchFamily="34" charset="0"/>
              </a:defRPr>
            </a:lvl4pPr>
            <a:lvl5pPr marL="2057400" indent="-228600">
              <a:spcBef>
                <a:spcPct val="30000"/>
              </a:spcBef>
              <a:defRPr sz="1200">
                <a:solidFill>
                  <a:schemeClr val="tx1"/>
                </a:solidFill>
                <a:latin typeface="Corbel" panose="020B0503020204020204" pitchFamily="34" charset="0"/>
              </a:defRPr>
            </a:lvl5pPr>
            <a:lvl6pPr marL="2514600" indent="-228600" eaLnBrk="0" fontAlgn="base" hangingPunct="0">
              <a:spcBef>
                <a:spcPct val="30000"/>
              </a:spcBef>
              <a:spcAft>
                <a:spcPct val="0"/>
              </a:spcAft>
              <a:defRPr sz="1200">
                <a:solidFill>
                  <a:schemeClr val="tx1"/>
                </a:solidFill>
                <a:latin typeface="Corbel" panose="020B0503020204020204" pitchFamily="34" charset="0"/>
              </a:defRPr>
            </a:lvl6pPr>
            <a:lvl7pPr marL="2971800" indent="-228600" eaLnBrk="0" fontAlgn="base" hangingPunct="0">
              <a:spcBef>
                <a:spcPct val="30000"/>
              </a:spcBef>
              <a:spcAft>
                <a:spcPct val="0"/>
              </a:spcAft>
              <a:defRPr sz="1200">
                <a:solidFill>
                  <a:schemeClr val="tx1"/>
                </a:solidFill>
                <a:latin typeface="Corbel" panose="020B0503020204020204" pitchFamily="34" charset="0"/>
              </a:defRPr>
            </a:lvl7pPr>
            <a:lvl8pPr marL="3429000" indent="-228600" eaLnBrk="0" fontAlgn="base" hangingPunct="0">
              <a:spcBef>
                <a:spcPct val="30000"/>
              </a:spcBef>
              <a:spcAft>
                <a:spcPct val="0"/>
              </a:spcAft>
              <a:defRPr sz="1200">
                <a:solidFill>
                  <a:schemeClr val="tx1"/>
                </a:solidFill>
                <a:latin typeface="Corbel" panose="020B0503020204020204" pitchFamily="34" charset="0"/>
              </a:defRPr>
            </a:lvl8pPr>
            <a:lvl9pPr marL="3886200" indent="-228600" eaLnBrk="0" fontAlgn="base" hangingPunct="0">
              <a:spcBef>
                <a:spcPct val="30000"/>
              </a:spcBef>
              <a:spcAft>
                <a:spcPct val="0"/>
              </a:spcAft>
              <a:defRPr sz="1200">
                <a:solidFill>
                  <a:schemeClr val="tx1"/>
                </a:solidFill>
                <a:latin typeface="Corbel" panose="020B0503020204020204" pitchFamily="34" charset="0"/>
              </a:defRPr>
            </a:lvl9pPr>
          </a:lstStyle>
          <a:p>
            <a:pPr>
              <a:spcBef>
                <a:spcPct val="0"/>
              </a:spcBef>
            </a:pPr>
            <a:fld id="{47BF7A04-8E56-4238-9B9C-431A016A7E4F}" type="slidenum">
              <a:rPr lang="es-ES" altLang="es-ES">
                <a:latin typeface="Arial" panose="020B0604020202020204" pitchFamily="34" charset="0"/>
              </a:rPr>
              <a:pPr>
                <a:spcBef>
                  <a:spcPct val="0"/>
                </a:spcBef>
              </a:pPr>
              <a:t>8</a:t>
            </a:fld>
            <a:endParaRPr lang="es-ES" altLang="es-ES">
              <a:latin typeface="Arial" panose="020B0604020202020204" pitchFamily="34" charset="0"/>
            </a:endParaRPr>
          </a:p>
        </p:txBody>
      </p:sp>
      <p:sp>
        <p:nvSpPr>
          <p:cNvPr id="57347" name="Rectangle 2"/>
          <p:cNvSpPr>
            <a:spLocks noGrp="1" noRot="1" noChangeAspect="1" noChangeArrowheads="1" noTextEdit="1"/>
          </p:cNvSpPr>
          <p:nvPr>
            <p:ph type="sldImg"/>
          </p:nvPr>
        </p:nvSpPr>
        <p:spPr>
          <a:xfrm>
            <a:off x="382588" y="685800"/>
            <a:ext cx="6096000" cy="3429000"/>
          </a:xfrm>
          <a:ln/>
        </p:spPr>
      </p:sp>
      <p:sp>
        <p:nvSpPr>
          <p:cNvPr id="57348"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latin typeface="Arial" panose="020B0604020202020204" pitchFamily="34" charset="0"/>
            </a:endParaRPr>
          </a:p>
        </p:txBody>
      </p:sp>
    </p:spTree>
    <p:extLst>
      <p:ext uri="{BB962C8B-B14F-4D97-AF65-F5344CB8AC3E}">
        <p14:creationId xmlns:p14="http://schemas.microsoft.com/office/powerpoint/2010/main" val="303076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rbel" panose="020B0503020204020204" pitchFamily="34" charset="0"/>
              </a:defRPr>
            </a:lvl1pPr>
            <a:lvl2pPr marL="742950" indent="-285750">
              <a:spcBef>
                <a:spcPct val="30000"/>
              </a:spcBef>
              <a:defRPr sz="1200">
                <a:solidFill>
                  <a:schemeClr val="tx1"/>
                </a:solidFill>
                <a:latin typeface="Corbel" panose="020B0503020204020204" pitchFamily="34" charset="0"/>
              </a:defRPr>
            </a:lvl2pPr>
            <a:lvl3pPr marL="1143000" indent="-228600">
              <a:spcBef>
                <a:spcPct val="30000"/>
              </a:spcBef>
              <a:defRPr sz="1200">
                <a:solidFill>
                  <a:schemeClr val="tx1"/>
                </a:solidFill>
                <a:latin typeface="Corbel" panose="020B0503020204020204" pitchFamily="34" charset="0"/>
              </a:defRPr>
            </a:lvl3pPr>
            <a:lvl4pPr marL="1600200" indent="-228600">
              <a:spcBef>
                <a:spcPct val="30000"/>
              </a:spcBef>
              <a:defRPr sz="1200">
                <a:solidFill>
                  <a:schemeClr val="tx1"/>
                </a:solidFill>
                <a:latin typeface="Corbel" panose="020B0503020204020204" pitchFamily="34" charset="0"/>
              </a:defRPr>
            </a:lvl4pPr>
            <a:lvl5pPr marL="2057400" indent="-228600">
              <a:spcBef>
                <a:spcPct val="30000"/>
              </a:spcBef>
              <a:defRPr sz="1200">
                <a:solidFill>
                  <a:schemeClr val="tx1"/>
                </a:solidFill>
                <a:latin typeface="Corbel" panose="020B0503020204020204" pitchFamily="34" charset="0"/>
              </a:defRPr>
            </a:lvl5pPr>
            <a:lvl6pPr marL="2514600" indent="-228600" eaLnBrk="0" fontAlgn="base" hangingPunct="0">
              <a:spcBef>
                <a:spcPct val="30000"/>
              </a:spcBef>
              <a:spcAft>
                <a:spcPct val="0"/>
              </a:spcAft>
              <a:defRPr sz="1200">
                <a:solidFill>
                  <a:schemeClr val="tx1"/>
                </a:solidFill>
                <a:latin typeface="Corbel" panose="020B0503020204020204" pitchFamily="34" charset="0"/>
              </a:defRPr>
            </a:lvl6pPr>
            <a:lvl7pPr marL="2971800" indent="-228600" eaLnBrk="0" fontAlgn="base" hangingPunct="0">
              <a:spcBef>
                <a:spcPct val="30000"/>
              </a:spcBef>
              <a:spcAft>
                <a:spcPct val="0"/>
              </a:spcAft>
              <a:defRPr sz="1200">
                <a:solidFill>
                  <a:schemeClr val="tx1"/>
                </a:solidFill>
                <a:latin typeface="Corbel" panose="020B0503020204020204" pitchFamily="34" charset="0"/>
              </a:defRPr>
            </a:lvl7pPr>
            <a:lvl8pPr marL="3429000" indent="-228600" eaLnBrk="0" fontAlgn="base" hangingPunct="0">
              <a:spcBef>
                <a:spcPct val="30000"/>
              </a:spcBef>
              <a:spcAft>
                <a:spcPct val="0"/>
              </a:spcAft>
              <a:defRPr sz="1200">
                <a:solidFill>
                  <a:schemeClr val="tx1"/>
                </a:solidFill>
                <a:latin typeface="Corbel" panose="020B0503020204020204" pitchFamily="34" charset="0"/>
              </a:defRPr>
            </a:lvl8pPr>
            <a:lvl9pPr marL="3886200" indent="-228600" eaLnBrk="0" fontAlgn="base" hangingPunct="0">
              <a:spcBef>
                <a:spcPct val="30000"/>
              </a:spcBef>
              <a:spcAft>
                <a:spcPct val="0"/>
              </a:spcAft>
              <a:defRPr sz="1200">
                <a:solidFill>
                  <a:schemeClr val="tx1"/>
                </a:solidFill>
                <a:latin typeface="Corbel" panose="020B0503020204020204" pitchFamily="34" charset="0"/>
              </a:defRPr>
            </a:lvl9pPr>
          </a:lstStyle>
          <a:p>
            <a:pPr>
              <a:spcBef>
                <a:spcPct val="0"/>
              </a:spcBef>
            </a:pPr>
            <a:fld id="{47BF7A04-8E56-4238-9B9C-431A016A7E4F}" type="slidenum">
              <a:rPr lang="es-ES" altLang="es-ES">
                <a:latin typeface="Arial" panose="020B0604020202020204" pitchFamily="34" charset="0"/>
              </a:rPr>
              <a:pPr>
                <a:spcBef>
                  <a:spcPct val="0"/>
                </a:spcBef>
              </a:pPr>
              <a:t>9</a:t>
            </a:fld>
            <a:endParaRPr lang="es-ES" altLang="es-ES">
              <a:latin typeface="Arial" panose="020B0604020202020204" pitchFamily="34" charset="0"/>
            </a:endParaRPr>
          </a:p>
        </p:txBody>
      </p:sp>
      <p:sp>
        <p:nvSpPr>
          <p:cNvPr id="57347" name="Rectangle 2"/>
          <p:cNvSpPr>
            <a:spLocks noGrp="1" noRot="1" noChangeAspect="1" noChangeArrowheads="1" noTextEdit="1"/>
          </p:cNvSpPr>
          <p:nvPr>
            <p:ph type="sldImg"/>
          </p:nvPr>
        </p:nvSpPr>
        <p:spPr>
          <a:xfrm>
            <a:off x="382588" y="685800"/>
            <a:ext cx="6096000" cy="3429000"/>
          </a:xfrm>
          <a:ln/>
        </p:spPr>
      </p:sp>
      <p:sp>
        <p:nvSpPr>
          <p:cNvPr id="57348"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latin typeface="Arial" panose="020B0604020202020204" pitchFamily="34" charset="0"/>
            </a:endParaRPr>
          </a:p>
        </p:txBody>
      </p:sp>
    </p:spTree>
    <p:extLst>
      <p:ext uri="{BB962C8B-B14F-4D97-AF65-F5344CB8AC3E}">
        <p14:creationId xmlns:p14="http://schemas.microsoft.com/office/powerpoint/2010/main" val="2729379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Date Placeholder 3"/>
          <p:cNvSpPr>
            <a:spLocks noGrp="1"/>
          </p:cNvSpPr>
          <p:nvPr>
            <p:ph type="dt" sz="half" idx="10"/>
          </p:nvPr>
        </p:nvSpPr>
        <p:spPr/>
        <p:txBody>
          <a:bodyPr/>
          <a:lstStyle/>
          <a:p>
            <a:pPr fontAlgn="base">
              <a:spcBef>
                <a:spcPct val="0"/>
              </a:spcBef>
              <a:spcAft>
                <a:spcPct val="0"/>
              </a:spcAft>
              <a:defRPr/>
            </a:pPr>
            <a:r>
              <a:rPr lang="es-ES">
                <a:cs typeface="Arial" charset="0"/>
              </a:rPr>
              <a:t>14/11/2013</a:t>
            </a:r>
            <a:endParaRPr lang="es-ES" dirty="0">
              <a:cs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CO" dirty="0">
              <a:cs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D39A8446-E74C-4ECA-B0CF-E859BAEC6FDA}" type="slidenum">
              <a:rPr lang="es-ES" smtClean="0">
                <a:cs typeface="Arial" charset="0"/>
              </a:rPr>
              <a:pPr fontAlgn="base">
                <a:spcBef>
                  <a:spcPct val="0"/>
                </a:spcBef>
                <a:spcAft>
                  <a:spcPct val="0"/>
                </a:spcAft>
                <a:defRPr/>
              </a:pPr>
              <a:t>‹Nº›</a:t>
            </a:fld>
            <a:endParaRPr lang="es-ES" dirty="0">
              <a:cs typeface="Arial" charset="0"/>
            </a:endParaRPr>
          </a:p>
        </p:txBody>
      </p:sp>
    </p:spTree>
    <p:extLst>
      <p:ext uri="{BB962C8B-B14F-4D97-AF65-F5344CB8AC3E}">
        <p14:creationId xmlns:p14="http://schemas.microsoft.com/office/powerpoint/2010/main" val="7884071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CO"/>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p:cNvSpPr>
            <a:spLocks noGrp="1"/>
          </p:cNvSpPr>
          <p:nvPr>
            <p:ph type="dt" sz="half" idx="10"/>
          </p:nvPr>
        </p:nvSpPr>
        <p:spPr/>
        <p:txBody>
          <a:bodyPr/>
          <a:lstStyle/>
          <a:p>
            <a:pPr fontAlgn="base">
              <a:spcBef>
                <a:spcPct val="0"/>
              </a:spcBef>
              <a:spcAft>
                <a:spcPct val="0"/>
              </a:spcAft>
              <a:defRPr/>
            </a:pPr>
            <a:r>
              <a:rPr lang="es-ES">
                <a:cs typeface="Arial" charset="0"/>
              </a:rPr>
              <a:t>14/11/2013</a:t>
            </a:r>
            <a:endParaRPr lang="es-ES" dirty="0">
              <a:cs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CO" dirty="0">
              <a:cs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D39A8446-E74C-4ECA-B0CF-E859BAEC6FDA}" type="slidenum">
              <a:rPr lang="es-ES" smtClean="0">
                <a:cs typeface="Arial" charset="0"/>
              </a:rPr>
              <a:pPr fontAlgn="base">
                <a:spcBef>
                  <a:spcPct val="0"/>
                </a:spcBef>
                <a:spcAft>
                  <a:spcPct val="0"/>
                </a:spcAft>
                <a:defRPr/>
              </a:pPr>
              <a:t>‹Nº›</a:t>
            </a:fld>
            <a:endParaRPr lang="es-ES" dirty="0">
              <a:cs typeface="Arial" charset="0"/>
            </a:endParaRPr>
          </a:p>
        </p:txBody>
      </p:sp>
    </p:spTree>
    <p:extLst>
      <p:ext uri="{BB962C8B-B14F-4D97-AF65-F5344CB8AC3E}">
        <p14:creationId xmlns:p14="http://schemas.microsoft.com/office/powerpoint/2010/main" val="24808409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s-ES"/>
              <a:t>Haga clic para modificar el estilo de título del patrón</a:t>
            </a:r>
            <a:endParaRPr lang="es-CO"/>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p:cNvSpPr>
            <a:spLocks noGrp="1"/>
          </p:cNvSpPr>
          <p:nvPr>
            <p:ph type="dt" sz="half" idx="10"/>
          </p:nvPr>
        </p:nvSpPr>
        <p:spPr/>
        <p:txBody>
          <a:bodyPr/>
          <a:lstStyle/>
          <a:p>
            <a:pPr fontAlgn="base">
              <a:spcBef>
                <a:spcPct val="0"/>
              </a:spcBef>
              <a:spcAft>
                <a:spcPct val="0"/>
              </a:spcAft>
              <a:defRPr/>
            </a:pPr>
            <a:r>
              <a:rPr lang="es-ES">
                <a:cs typeface="Arial" charset="0"/>
              </a:rPr>
              <a:t>14/11/2013</a:t>
            </a:r>
            <a:endParaRPr lang="es-ES" dirty="0">
              <a:cs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CO" dirty="0">
              <a:cs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D39A8446-E74C-4ECA-B0CF-E859BAEC6FDA}" type="slidenum">
              <a:rPr lang="es-ES" smtClean="0">
                <a:cs typeface="Arial" charset="0"/>
              </a:rPr>
              <a:pPr fontAlgn="base">
                <a:spcBef>
                  <a:spcPct val="0"/>
                </a:spcBef>
                <a:spcAft>
                  <a:spcPct val="0"/>
                </a:spcAft>
                <a:defRPr/>
              </a:pPr>
              <a:t>‹Nº›</a:t>
            </a:fld>
            <a:endParaRPr lang="es-ES" dirty="0">
              <a:cs typeface="Arial" charset="0"/>
            </a:endParaRPr>
          </a:p>
        </p:txBody>
      </p:sp>
    </p:spTree>
    <p:extLst>
      <p:ext uri="{BB962C8B-B14F-4D97-AF65-F5344CB8AC3E}">
        <p14:creationId xmlns:p14="http://schemas.microsoft.com/office/powerpoint/2010/main" val="20699723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95097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Título y objetos">
    <p:spTree>
      <p:nvGrpSpPr>
        <p:cNvPr id="1" name=""/>
        <p:cNvGrpSpPr/>
        <p:nvPr/>
      </p:nvGrpSpPr>
      <p:grpSpPr>
        <a:xfrm>
          <a:off x="0" y="0"/>
          <a:ext cx="0" cy="0"/>
          <a:chOff x="0" y="0"/>
          <a:chExt cx="0" cy="0"/>
        </a:xfrm>
      </p:grpSpPr>
      <p:pic>
        <p:nvPicPr>
          <p:cNvPr id="2" name="6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1588"/>
            <a:ext cx="12314767" cy="687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915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43"/>
            <a:ext cx="109728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3" name="3 Marcador de fecha"/>
          <p:cNvSpPr>
            <a:spLocks noGrp="1"/>
          </p:cNvSpPr>
          <p:nvPr>
            <p:ph type="dt" sz="half" idx="10"/>
          </p:nvPr>
        </p:nvSpPr>
        <p:spPr/>
        <p:txBody>
          <a:bodyPr/>
          <a:lstStyle>
            <a:lvl1pPr>
              <a:defRPr/>
            </a:lvl1pPr>
          </a:lstStyle>
          <a:p>
            <a:pPr>
              <a:defRPr/>
            </a:pPr>
            <a:fld id="{3A789978-0931-467C-9BFB-929D8445A929}" type="datetimeFigureOut">
              <a:rPr lang="es-CO"/>
              <a:pPr>
                <a:defRPr/>
              </a:pPr>
              <a:t>25/07/2023</a:t>
            </a:fld>
            <a:endParaRPr lang="es-CO"/>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smtClean="0"/>
            </a:lvl1pPr>
          </a:lstStyle>
          <a:p>
            <a:pPr>
              <a:defRPr/>
            </a:pPr>
            <a:fld id="{FEE58C84-524C-4BF5-A557-3200196E9327}" type="slidenum">
              <a:rPr lang="es-CO" altLang="es-ES"/>
              <a:pPr>
                <a:defRPr/>
              </a:pPr>
              <a:t>‹Nº›</a:t>
            </a:fld>
            <a:endParaRPr lang="es-CO" altLang="es-ES"/>
          </a:p>
        </p:txBody>
      </p:sp>
    </p:spTree>
    <p:extLst>
      <p:ext uri="{BB962C8B-B14F-4D97-AF65-F5344CB8AC3E}">
        <p14:creationId xmlns:p14="http://schemas.microsoft.com/office/powerpoint/2010/main" val="2526482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66EDA-C7FC-4BEC-B04B-C5870BA2155B}" type="datetimeFigureOut">
              <a:rPr lang="es-CO" smtClean="0">
                <a:solidFill>
                  <a:prstClr val="black">
                    <a:tint val="75000"/>
                  </a:prstClr>
                </a:solidFill>
              </a:rPr>
              <a:pPr/>
              <a:t>25/07/2023</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C82AE0A3-7CAB-40FC-94AF-50DD7DCA3C3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54677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CO"/>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p:cNvSpPr>
            <a:spLocks noGrp="1"/>
          </p:cNvSpPr>
          <p:nvPr>
            <p:ph type="dt" sz="half" idx="10"/>
          </p:nvPr>
        </p:nvSpPr>
        <p:spPr/>
        <p:txBody>
          <a:bodyPr/>
          <a:lstStyle/>
          <a:p>
            <a:fld id="{DF666EDA-C7FC-4BEC-B04B-C5870BA2155B}" type="datetimeFigureOut">
              <a:rPr lang="es-CO" smtClean="0">
                <a:solidFill>
                  <a:prstClr val="black">
                    <a:tint val="75000"/>
                  </a:prstClr>
                </a:solidFill>
              </a:rPr>
              <a:pPr/>
              <a:t>25/07/2023</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C82AE0A3-7CAB-40FC-94AF-50DD7DCA3C3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62661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66EDA-C7FC-4BEC-B04B-C5870BA2155B}" type="datetimeFigureOut">
              <a:rPr lang="es-CO" smtClean="0">
                <a:solidFill>
                  <a:prstClr val="black">
                    <a:tint val="75000"/>
                  </a:prstClr>
                </a:solidFill>
              </a:rPr>
              <a:pPr/>
              <a:t>25/07/2023</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C82AE0A3-7CAB-40FC-94AF-50DD7DCA3C3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15363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361A41-E12C-4B77-835C-F61BE351D0F8}"/>
              </a:ext>
            </a:extLst>
          </p:cNvPr>
          <p:cNvSpPr>
            <a:spLocks noGrp="1"/>
          </p:cNvSpPr>
          <p:nvPr>
            <p:ph type="title"/>
          </p:nvPr>
        </p:nvSpPr>
        <p:spPr/>
        <p:txBody>
          <a:bodyPr/>
          <a:lstStyle/>
          <a:p>
            <a:r>
              <a:rPr lang="es-ES"/>
              <a:t>Haga clic para modificar el estilo de título del patrón</a:t>
            </a:r>
            <a:endParaRPr lang="es-CO"/>
          </a:p>
        </p:txBody>
      </p:sp>
      <p:sp>
        <p:nvSpPr>
          <p:cNvPr id="3" name="Google Shape;183;p28">
            <a:extLst>
              <a:ext uri="{FF2B5EF4-FFF2-40B4-BE49-F238E27FC236}">
                <a16:creationId xmlns:a16="http://schemas.microsoft.com/office/drawing/2014/main" id="{ED8D45BD-DEA1-4431-B757-5C2F8149B86A}"/>
              </a:ext>
            </a:extLst>
          </p:cNvPr>
          <p:cNvSpPr/>
          <p:nvPr userDrawn="1"/>
        </p:nvSpPr>
        <p:spPr>
          <a:xfrm>
            <a:off x="11492800" y="0"/>
            <a:ext cx="699200" cy="6858000"/>
          </a:xfrm>
          <a:prstGeom prst="rect">
            <a:avLst/>
          </a:prstGeom>
          <a:solidFill>
            <a:schemeClr val="accent2">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
        <p:nvSpPr>
          <p:cNvPr id="4" name="Google Shape;185;p28">
            <a:extLst>
              <a:ext uri="{FF2B5EF4-FFF2-40B4-BE49-F238E27FC236}">
                <a16:creationId xmlns:a16="http://schemas.microsoft.com/office/drawing/2014/main" id="{2AD3AE57-6037-4CFE-B96B-BF13E1E283CA}"/>
              </a:ext>
            </a:extLst>
          </p:cNvPr>
          <p:cNvSpPr/>
          <p:nvPr userDrawn="1"/>
        </p:nvSpPr>
        <p:spPr>
          <a:xfrm>
            <a:off x="11130367" y="5463600"/>
            <a:ext cx="458000" cy="1394400"/>
          </a:xfrm>
          <a:prstGeom prst="rect">
            <a:avLst/>
          </a:prstGeom>
          <a:solidFill>
            <a:srgbClr val="00C3B1">
              <a:alpha val="53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pic>
        <p:nvPicPr>
          <p:cNvPr id="5" name="Imagen 4">
            <a:extLst>
              <a:ext uri="{FF2B5EF4-FFF2-40B4-BE49-F238E27FC236}">
                <a16:creationId xmlns:a16="http://schemas.microsoft.com/office/drawing/2014/main" id="{C9F27553-A43E-43EE-BA48-7553D76D90DD}"/>
              </a:ext>
            </a:extLst>
          </p:cNvPr>
          <p:cNvPicPr>
            <a:picLocks noChangeAspect="1"/>
          </p:cNvPicPr>
          <p:nvPr userDrawn="1"/>
        </p:nvPicPr>
        <p:blipFill rotWithShape="1">
          <a:blip r:embed="rId2"/>
          <a:srcRect l="61766" t="18507" r="17027" b="43015"/>
          <a:stretch/>
        </p:blipFill>
        <p:spPr>
          <a:xfrm>
            <a:off x="11640750" y="5831676"/>
            <a:ext cx="483517" cy="658250"/>
          </a:xfrm>
          <a:prstGeom prst="rect">
            <a:avLst/>
          </a:prstGeom>
        </p:spPr>
      </p:pic>
    </p:spTree>
    <p:extLst>
      <p:ext uri="{BB962C8B-B14F-4D97-AF65-F5344CB8AC3E}">
        <p14:creationId xmlns:p14="http://schemas.microsoft.com/office/powerpoint/2010/main" val="412649398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CCA75-A162-43F0-B8B4-D9FD6CF97D5A}"/>
              </a:ext>
            </a:extLst>
          </p:cNvPr>
          <p:cNvSpPr>
            <a:spLocks noGrp="1"/>
          </p:cNvSpPr>
          <p:nvPr>
            <p:ph type="title"/>
          </p:nvPr>
        </p:nvSpPr>
        <p:spPr/>
        <p:txBody>
          <a:bodyPr/>
          <a:lstStyle/>
          <a:p>
            <a:r>
              <a:rPr lang="es-ES"/>
              <a:t>Haga clic para modificar el estilo de título del patrón</a:t>
            </a:r>
            <a:endParaRPr lang="es-CO"/>
          </a:p>
        </p:txBody>
      </p:sp>
      <p:sp>
        <p:nvSpPr>
          <p:cNvPr id="4" name="Google Shape;237;p33">
            <a:extLst>
              <a:ext uri="{FF2B5EF4-FFF2-40B4-BE49-F238E27FC236}">
                <a16:creationId xmlns:a16="http://schemas.microsoft.com/office/drawing/2014/main" id="{1F3E3DE9-6304-4F48-87B3-66A21812049E}"/>
              </a:ext>
            </a:extLst>
          </p:cNvPr>
          <p:cNvSpPr/>
          <p:nvPr userDrawn="1"/>
        </p:nvSpPr>
        <p:spPr>
          <a:xfrm rot="16200000" flipH="1">
            <a:off x="5462674" y="899262"/>
            <a:ext cx="630548" cy="11555896"/>
          </a:xfrm>
          <a:prstGeom prst="rect">
            <a:avLst/>
          </a:prstGeom>
          <a:solidFill>
            <a:schemeClr val="accent2">
              <a:alpha val="749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solidFill>
                <a:srgbClr val="FFD5D5"/>
              </a:solidFill>
            </a:endParaRPr>
          </a:p>
        </p:txBody>
      </p:sp>
      <p:pic>
        <p:nvPicPr>
          <p:cNvPr id="6" name="Imagen 5">
            <a:extLst>
              <a:ext uri="{FF2B5EF4-FFF2-40B4-BE49-F238E27FC236}">
                <a16:creationId xmlns:a16="http://schemas.microsoft.com/office/drawing/2014/main" id="{897C1736-991B-4D25-8387-ED1DA7E96DE0}"/>
              </a:ext>
            </a:extLst>
          </p:cNvPr>
          <p:cNvPicPr>
            <a:picLocks noChangeAspect="1"/>
          </p:cNvPicPr>
          <p:nvPr userDrawn="1"/>
        </p:nvPicPr>
        <p:blipFill rotWithShape="1">
          <a:blip r:embed="rId2"/>
          <a:srcRect t="18507" b="21007"/>
          <a:stretch/>
        </p:blipFill>
        <p:spPr>
          <a:xfrm>
            <a:off x="10054480" y="6347253"/>
            <a:ext cx="1177520" cy="534400"/>
          </a:xfrm>
          <a:prstGeom prst="rect">
            <a:avLst/>
          </a:prstGeom>
        </p:spPr>
      </p:pic>
      <p:sp>
        <p:nvSpPr>
          <p:cNvPr id="3" name="Google Shape;236;p33">
            <a:extLst>
              <a:ext uri="{FF2B5EF4-FFF2-40B4-BE49-F238E27FC236}">
                <a16:creationId xmlns:a16="http://schemas.microsoft.com/office/drawing/2014/main" id="{3620E129-5382-4F8C-AB69-29B8CF3945C0}"/>
              </a:ext>
            </a:extLst>
          </p:cNvPr>
          <p:cNvSpPr/>
          <p:nvPr userDrawn="1"/>
        </p:nvSpPr>
        <p:spPr>
          <a:xfrm rot="16200000" flipH="1">
            <a:off x="2916600" y="3299253"/>
            <a:ext cx="262794" cy="6096004"/>
          </a:xfrm>
          <a:prstGeom prst="rect">
            <a:avLst/>
          </a:prstGeom>
          <a:solidFill>
            <a:srgbClr val="00C3B1">
              <a:alpha val="53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D5D5"/>
              </a:solidFill>
            </a:endParaRPr>
          </a:p>
        </p:txBody>
      </p:sp>
    </p:spTree>
    <p:extLst>
      <p:ext uri="{BB962C8B-B14F-4D97-AF65-F5344CB8AC3E}">
        <p14:creationId xmlns:p14="http://schemas.microsoft.com/office/powerpoint/2010/main" val="116510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CO"/>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p:cNvSpPr>
            <a:spLocks noGrp="1"/>
          </p:cNvSpPr>
          <p:nvPr>
            <p:ph type="dt" sz="half" idx="10"/>
          </p:nvPr>
        </p:nvSpPr>
        <p:spPr/>
        <p:txBody>
          <a:bodyPr/>
          <a:lstStyle/>
          <a:p>
            <a:pPr>
              <a:defRPr/>
            </a:pPr>
            <a:r>
              <a:rPr lang="es-CO"/>
              <a:t>14/11/2013</a:t>
            </a: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4354237E-999B-4828-B485-70215A70DC20}" type="slidenum">
              <a:rPr lang="es-ES" smtClean="0"/>
              <a:pPr>
                <a:defRPr/>
              </a:pPr>
              <a:t>‹Nº›</a:t>
            </a:fld>
            <a:endParaRPr lang="es-ES" dirty="0"/>
          </a:p>
        </p:txBody>
      </p:sp>
    </p:spTree>
    <p:extLst>
      <p:ext uri="{BB962C8B-B14F-4D97-AF65-F5344CB8AC3E}">
        <p14:creationId xmlns:p14="http://schemas.microsoft.com/office/powerpoint/2010/main" val="1804070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3"/>
            <a:ext cx="10515600" cy="2852737"/>
          </a:xfrm>
        </p:spPr>
        <p:txBody>
          <a:bodyPr anchor="b"/>
          <a:lstStyle>
            <a:lvl1pPr>
              <a:defRPr sz="6000"/>
            </a:lvl1pPr>
          </a:lstStyle>
          <a:p>
            <a:r>
              <a:rPr lang="es-ES"/>
              <a:t>Haga clic para modificar el estilo de título del patrón</a:t>
            </a:r>
            <a:endParaRPr lang="es-CO"/>
          </a:p>
        </p:txBody>
      </p:sp>
      <p:sp>
        <p:nvSpPr>
          <p:cNvPr id="3" name="Text Placeholder 2"/>
          <p:cNvSpPr>
            <a:spLocks noGrp="1"/>
          </p:cNvSpPr>
          <p:nvPr>
            <p:ph type="body" idx="1"/>
          </p:nvPr>
        </p:nvSpPr>
        <p:spPr>
          <a:xfrm>
            <a:off x="831849"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r>
              <a:rPr lang="es-ES">
                <a:cs typeface="Arial" charset="0"/>
              </a:rPr>
              <a:t>14/11/2013</a:t>
            </a:r>
            <a:endParaRPr lang="es-ES" dirty="0">
              <a:cs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s-CO" dirty="0">
              <a:cs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D39A8446-E74C-4ECA-B0CF-E859BAEC6FDA}" type="slidenum">
              <a:rPr lang="es-ES" smtClean="0">
                <a:cs typeface="Arial" charset="0"/>
              </a:rPr>
              <a:pPr fontAlgn="base">
                <a:spcBef>
                  <a:spcPct val="0"/>
                </a:spcBef>
                <a:spcAft>
                  <a:spcPct val="0"/>
                </a:spcAft>
                <a:defRPr/>
              </a:pPr>
              <a:t>‹Nº›</a:t>
            </a:fld>
            <a:endParaRPr lang="es-ES" dirty="0">
              <a:cs typeface="Arial" charset="0"/>
            </a:endParaRPr>
          </a:p>
        </p:txBody>
      </p:sp>
    </p:spTree>
    <p:extLst>
      <p:ext uri="{BB962C8B-B14F-4D97-AF65-F5344CB8AC3E}">
        <p14:creationId xmlns:p14="http://schemas.microsoft.com/office/powerpoint/2010/main" val="22039757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CO"/>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Date Placeholder 4"/>
          <p:cNvSpPr>
            <a:spLocks noGrp="1"/>
          </p:cNvSpPr>
          <p:nvPr>
            <p:ph type="dt" sz="half" idx="10"/>
          </p:nvPr>
        </p:nvSpPr>
        <p:spPr/>
        <p:txBody>
          <a:bodyPr/>
          <a:lstStyle/>
          <a:p>
            <a:pPr fontAlgn="base">
              <a:spcBef>
                <a:spcPct val="0"/>
              </a:spcBef>
              <a:spcAft>
                <a:spcPct val="0"/>
              </a:spcAft>
              <a:defRPr/>
            </a:pPr>
            <a:r>
              <a:rPr lang="es-ES">
                <a:cs typeface="Arial" charset="0"/>
              </a:rPr>
              <a:t>14/11/2013</a:t>
            </a:r>
            <a:endParaRPr lang="es-ES" dirty="0">
              <a:cs typeface="Arial"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s-CO" dirty="0">
              <a:cs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D39A8446-E74C-4ECA-B0CF-E859BAEC6FDA}" type="slidenum">
              <a:rPr lang="es-ES" smtClean="0">
                <a:cs typeface="Arial" charset="0"/>
              </a:rPr>
              <a:pPr fontAlgn="base">
                <a:spcBef>
                  <a:spcPct val="0"/>
                </a:spcBef>
                <a:spcAft>
                  <a:spcPct val="0"/>
                </a:spcAft>
                <a:defRPr/>
              </a:pPr>
              <a:t>‹Nº›</a:t>
            </a:fld>
            <a:endParaRPr lang="es-ES" dirty="0">
              <a:cs typeface="Arial" charset="0"/>
            </a:endParaRPr>
          </a:p>
        </p:txBody>
      </p:sp>
    </p:spTree>
    <p:extLst>
      <p:ext uri="{BB962C8B-B14F-4D97-AF65-F5344CB8AC3E}">
        <p14:creationId xmlns:p14="http://schemas.microsoft.com/office/powerpoint/2010/main" val="346291287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s-ES"/>
              <a:t>Haga clic para modificar el estilo de título del patrón</a:t>
            </a:r>
            <a:endParaRPr lang="es-CO"/>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3"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Date Placeholder 6"/>
          <p:cNvSpPr>
            <a:spLocks noGrp="1"/>
          </p:cNvSpPr>
          <p:nvPr>
            <p:ph type="dt" sz="half" idx="10"/>
          </p:nvPr>
        </p:nvSpPr>
        <p:spPr/>
        <p:txBody>
          <a:bodyPr/>
          <a:lstStyle/>
          <a:p>
            <a:pPr fontAlgn="base">
              <a:spcBef>
                <a:spcPct val="0"/>
              </a:spcBef>
              <a:spcAft>
                <a:spcPct val="0"/>
              </a:spcAft>
              <a:defRPr/>
            </a:pPr>
            <a:r>
              <a:rPr lang="es-CO">
                <a:cs typeface="Arial" charset="0"/>
              </a:rPr>
              <a:t>14/11/2013</a:t>
            </a:r>
            <a:endParaRPr lang="es-ES" dirty="0">
              <a:cs typeface="Arial"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s-CO" dirty="0">
              <a:cs typeface="Arial"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D39A8446-E74C-4ECA-B0CF-E859BAEC6FDA}" type="slidenum">
              <a:rPr lang="es-ES" smtClean="0">
                <a:cs typeface="Arial" charset="0"/>
              </a:rPr>
              <a:pPr fontAlgn="base">
                <a:spcBef>
                  <a:spcPct val="0"/>
                </a:spcBef>
                <a:spcAft>
                  <a:spcPct val="0"/>
                </a:spcAft>
                <a:defRPr/>
              </a:pPr>
              <a:t>‹Nº›</a:t>
            </a:fld>
            <a:endParaRPr lang="es-ES" dirty="0">
              <a:cs typeface="Arial" charset="0"/>
            </a:endParaRPr>
          </a:p>
        </p:txBody>
      </p:sp>
    </p:spTree>
    <p:extLst>
      <p:ext uri="{BB962C8B-B14F-4D97-AF65-F5344CB8AC3E}">
        <p14:creationId xmlns:p14="http://schemas.microsoft.com/office/powerpoint/2010/main" val="151386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s-CO"/>
          </a:p>
        </p:txBody>
      </p:sp>
      <p:sp>
        <p:nvSpPr>
          <p:cNvPr id="3" name="Date Placeholder 2"/>
          <p:cNvSpPr>
            <a:spLocks noGrp="1"/>
          </p:cNvSpPr>
          <p:nvPr>
            <p:ph type="dt" sz="half" idx="10"/>
          </p:nvPr>
        </p:nvSpPr>
        <p:spPr/>
        <p:txBody>
          <a:bodyPr/>
          <a:lstStyle/>
          <a:p>
            <a:pPr fontAlgn="base">
              <a:spcBef>
                <a:spcPct val="0"/>
              </a:spcBef>
              <a:spcAft>
                <a:spcPct val="0"/>
              </a:spcAft>
              <a:defRPr/>
            </a:pPr>
            <a:r>
              <a:rPr lang="es-ES">
                <a:cs typeface="Arial" charset="0"/>
              </a:rPr>
              <a:t>14/11/2013</a:t>
            </a:r>
            <a:endParaRPr lang="es-ES" dirty="0">
              <a:cs typeface="Arial"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s-CO" dirty="0">
              <a:cs typeface="Arial"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D39A8446-E74C-4ECA-B0CF-E859BAEC6FDA}" type="slidenum">
              <a:rPr lang="es-ES" smtClean="0">
                <a:cs typeface="Arial" charset="0"/>
              </a:rPr>
              <a:pPr fontAlgn="base">
                <a:spcBef>
                  <a:spcPct val="0"/>
                </a:spcBef>
                <a:spcAft>
                  <a:spcPct val="0"/>
                </a:spcAft>
                <a:defRPr/>
              </a:pPr>
              <a:t>‹Nº›</a:t>
            </a:fld>
            <a:endParaRPr lang="es-ES" dirty="0">
              <a:cs typeface="Arial" charset="0"/>
            </a:endParaRPr>
          </a:p>
        </p:txBody>
      </p:sp>
    </p:spTree>
    <p:extLst>
      <p:ext uri="{BB962C8B-B14F-4D97-AF65-F5344CB8AC3E}">
        <p14:creationId xmlns:p14="http://schemas.microsoft.com/office/powerpoint/2010/main" val="182420268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r>
              <a:rPr lang="es-ES">
                <a:cs typeface="Arial" charset="0"/>
              </a:rPr>
              <a:t>14/11/2013</a:t>
            </a:r>
            <a:endParaRPr lang="es-ES" dirty="0">
              <a:cs typeface="Arial"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s-CO" dirty="0">
              <a:cs typeface="Arial"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D39A8446-E74C-4ECA-B0CF-E859BAEC6FDA}" type="slidenum">
              <a:rPr lang="es-ES" smtClean="0">
                <a:cs typeface="Arial" charset="0"/>
              </a:rPr>
              <a:pPr fontAlgn="base">
                <a:spcBef>
                  <a:spcPct val="0"/>
                </a:spcBef>
                <a:spcAft>
                  <a:spcPct val="0"/>
                </a:spcAft>
                <a:defRPr/>
              </a:pPr>
              <a:t>‹Nº›</a:t>
            </a:fld>
            <a:endParaRPr lang="es-ES" dirty="0">
              <a:cs typeface="Arial" charset="0"/>
            </a:endParaRPr>
          </a:p>
        </p:txBody>
      </p:sp>
    </p:spTree>
    <p:extLst>
      <p:ext uri="{BB962C8B-B14F-4D97-AF65-F5344CB8AC3E}">
        <p14:creationId xmlns:p14="http://schemas.microsoft.com/office/powerpoint/2010/main" val="284751036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fontAlgn="base">
              <a:spcBef>
                <a:spcPct val="0"/>
              </a:spcBef>
              <a:spcAft>
                <a:spcPct val="0"/>
              </a:spcAft>
              <a:defRPr/>
            </a:pPr>
            <a:r>
              <a:rPr lang="es-ES">
                <a:cs typeface="Arial" charset="0"/>
              </a:rPr>
              <a:t>14/11/2013</a:t>
            </a:r>
            <a:endParaRPr lang="es-ES" dirty="0">
              <a:cs typeface="Arial"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s-CO" dirty="0">
              <a:cs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D39A8446-E74C-4ECA-B0CF-E859BAEC6FDA}" type="slidenum">
              <a:rPr lang="es-ES" smtClean="0">
                <a:cs typeface="Arial" charset="0"/>
              </a:rPr>
              <a:pPr fontAlgn="base">
                <a:spcBef>
                  <a:spcPct val="0"/>
                </a:spcBef>
                <a:spcAft>
                  <a:spcPct val="0"/>
                </a:spcAft>
                <a:defRPr/>
              </a:pPr>
              <a:t>‹Nº›</a:t>
            </a:fld>
            <a:endParaRPr lang="es-ES" dirty="0">
              <a:cs typeface="Arial" charset="0"/>
            </a:endParaRPr>
          </a:p>
        </p:txBody>
      </p:sp>
    </p:spTree>
    <p:extLst>
      <p:ext uri="{BB962C8B-B14F-4D97-AF65-F5344CB8AC3E}">
        <p14:creationId xmlns:p14="http://schemas.microsoft.com/office/powerpoint/2010/main" val="262263725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fontAlgn="base">
              <a:spcBef>
                <a:spcPct val="0"/>
              </a:spcBef>
              <a:spcAft>
                <a:spcPct val="0"/>
              </a:spcAft>
              <a:defRPr/>
            </a:pPr>
            <a:r>
              <a:rPr lang="es-ES">
                <a:cs typeface="Arial" charset="0"/>
              </a:rPr>
              <a:t>14/11/2013</a:t>
            </a:r>
            <a:endParaRPr lang="es-ES" dirty="0">
              <a:cs typeface="Arial"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s-CO" dirty="0">
              <a:cs typeface="Arial"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D39A8446-E74C-4ECA-B0CF-E859BAEC6FDA}" type="slidenum">
              <a:rPr lang="es-ES" smtClean="0">
                <a:cs typeface="Arial" charset="0"/>
              </a:rPr>
              <a:pPr fontAlgn="base">
                <a:spcBef>
                  <a:spcPct val="0"/>
                </a:spcBef>
                <a:spcAft>
                  <a:spcPct val="0"/>
                </a:spcAft>
                <a:defRPr/>
              </a:pPr>
              <a:t>‹Nº›</a:t>
            </a:fld>
            <a:endParaRPr lang="es-ES" dirty="0">
              <a:cs typeface="Arial" charset="0"/>
            </a:endParaRPr>
          </a:p>
        </p:txBody>
      </p:sp>
    </p:spTree>
    <p:extLst>
      <p:ext uri="{BB962C8B-B14F-4D97-AF65-F5344CB8AC3E}">
        <p14:creationId xmlns:p14="http://schemas.microsoft.com/office/powerpoint/2010/main" val="312192687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alphaModFix amt="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r>
              <a:rPr lang="es-ES">
                <a:cs typeface="Arial" charset="0"/>
              </a:rPr>
              <a:t>14/11/2013</a:t>
            </a:r>
            <a:endParaRPr lang="es-ES" dirty="0">
              <a:cs typeface="Arial" charset="0"/>
            </a:endParaRPr>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s-CO" dirty="0">
              <a:cs typeface="Arial" charset="0"/>
            </a:endParaRPr>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A8446-E74C-4ECA-B0CF-E859BAEC6FDA}" type="slidenum">
              <a:rPr lang="es-ES" smtClean="0">
                <a:cs typeface="Arial" charset="0"/>
              </a:rPr>
              <a:pPr fontAlgn="base">
                <a:spcBef>
                  <a:spcPct val="0"/>
                </a:spcBef>
                <a:spcAft>
                  <a:spcPct val="0"/>
                </a:spcAft>
                <a:defRPr/>
              </a:pPr>
              <a:t>‹Nº›</a:t>
            </a:fld>
            <a:endParaRPr lang="es-ES" dirty="0">
              <a:cs typeface="Arial" charset="0"/>
            </a:endParaRPr>
          </a:p>
        </p:txBody>
      </p:sp>
    </p:spTree>
    <p:extLst>
      <p:ext uri="{BB962C8B-B14F-4D97-AF65-F5344CB8AC3E}">
        <p14:creationId xmlns:p14="http://schemas.microsoft.com/office/powerpoint/2010/main" val="358862618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767" r:id="rId13"/>
    <p:sldLayoutId id="2147483984" r:id="rId1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66EDA-C7FC-4BEC-B04B-C5870BA2155B}" type="datetimeFigureOut">
              <a:rPr lang="es-CO" smtClean="0">
                <a:solidFill>
                  <a:prstClr val="black">
                    <a:tint val="75000"/>
                  </a:prstClr>
                </a:solidFill>
              </a:rPr>
              <a:pPr/>
              <a:t>25/07/2023</a:t>
            </a:fld>
            <a:endParaRPr lang="es-CO">
              <a:solidFill>
                <a:prstClr val="black">
                  <a:tint val="75000"/>
                </a:prst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AE0A3-7CAB-40FC-94AF-50DD7DCA3C3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44606316"/>
      </p:ext>
    </p:extLst>
  </p:cSld>
  <p:clrMap bg1="lt1" tx1="dk1" bg2="lt2" tx2="dk2" accent1="accent1" accent2="accent2" accent3="accent3" accent4="accent4" accent5="accent5" accent6="accent6" hlink="hlink" folHlink="folHlink"/>
  <p:sldLayoutIdLst>
    <p:sldLayoutId id="21474838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66EDA-C7FC-4BEC-B04B-C5870BA2155B}" type="datetimeFigureOut">
              <a:rPr lang="es-CO" smtClean="0">
                <a:solidFill>
                  <a:prstClr val="black">
                    <a:tint val="75000"/>
                  </a:prstClr>
                </a:solidFill>
              </a:rPr>
              <a:pPr/>
              <a:t>25/07/2023</a:t>
            </a:fld>
            <a:endParaRPr lang="es-CO">
              <a:solidFill>
                <a:prstClr val="black">
                  <a:tint val="75000"/>
                </a:prstClr>
              </a:solidFill>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AE0A3-7CAB-40FC-94AF-50DD7DCA3C3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95341271"/>
      </p:ext>
    </p:extLst>
  </p:cSld>
  <p:clrMap bg1="lt1" tx1="dk1" bg2="lt2" tx2="dk2" accent1="accent1" accent2="accent2" accent3="accent3" accent4="accent4" accent5="accent5" accent6="accent6" hlink="hlink" folHlink="folHlink"/>
  <p:sldLayoutIdLst>
    <p:sldLayoutId id="21474838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66EDA-C7FC-4BEC-B04B-C5870BA2155B}" type="datetimeFigureOut">
              <a:rPr lang="es-CO" smtClean="0">
                <a:solidFill>
                  <a:prstClr val="black">
                    <a:tint val="75000"/>
                  </a:prstClr>
                </a:solidFill>
              </a:rPr>
              <a:pPr/>
              <a:t>25/07/2023</a:t>
            </a:fld>
            <a:endParaRPr lang="es-CO">
              <a:solidFill>
                <a:prstClr val="black">
                  <a:tint val="75000"/>
                </a:prstClr>
              </a:solidFill>
            </a:endParaRPr>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AE0A3-7CAB-40FC-94AF-50DD7DCA3C3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45938731"/>
      </p:ext>
    </p:extLst>
  </p:cSld>
  <p:clrMap bg1="lt1" tx1="dk1" bg2="lt2" tx2="dk2" accent1="accent1" accent2="accent2" accent3="accent3" accent4="accent4" accent5="accent5" accent6="accent6" hlink="hlink" folHlink="folHlink"/>
  <p:sldLayoutIdLst>
    <p:sldLayoutId id="2147483885" r:id="rId1"/>
    <p:sldLayoutId id="2147484258" r:id="rId2"/>
    <p:sldLayoutId id="214748422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0" name="Oval 1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2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23" name="Rectangle 2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2 Título"/>
          <p:cNvSpPr>
            <a:spLocks noGrp="1"/>
          </p:cNvSpPr>
          <p:nvPr>
            <p:ph type="title"/>
          </p:nvPr>
        </p:nvSpPr>
        <p:spPr>
          <a:xfrm>
            <a:off x="1524000" y="2776538"/>
            <a:ext cx="9144000" cy="1381188"/>
          </a:xfrm>
        </p:spPr>
        <p:txBody>
          <a:bodyPr vert="horz" lIns="91440" tIns="45720" rIns="91440" bIns="45720" rtlCol="0" anchor="ctr">
            <a:normAutofit fontScale="90000"/>
          </a:bodyPr>
          <a:lstStyle/>
          <a:p>
            <a:pPr algn="ctr">
              <a:defRPr/>
            </a:pPr>
            <a:r>
              <a:rPr lang="en-US" sz="3700" b="1" kern="1200">
                <a:solidFill>
                  <a:schemeClr val="bg2"/>
                </a:solidFill>
                <a:latin typeface="Arial Narrow" panose="020B0606020202030204" pitchFamily="34" charset="0"/>
              </a:rPr>
              <a:t>IMPACTO DE LA CONTRATACIÓN EN LA GESTION DEL RIESGO PARA ENFERMEDADES HUÉRFANAS</a:t>
            </a:r>
            <a:endParaRPr lang="en-US" sz="3700" kern="1200">
              <a:solidFill>
                <a:schemeClr val="bg2"/>
              </a:solidFill>
              <a:latin typeface="Arial Narrow" panose="020B0606020202030204" pitchFamily="34" charset="0"/>
            </a:endParaRPr>
          </a:p>
        </p:txBody>
      </p:sp>
      <p:sp>
        <p:nvSpPr>
          <p:cNvPr id="11" name="CuadroTexto 10">
            <a:extLst>
              <a:ext uri="{FF2B5EF4-FFF2-40B4-BE49-F238E27FC236}">
                <a16:creationId xmlns:a16="http://schemas.microsoft.com/office/drawing/2014/main" id="{30F33D14-222D-8182-066D-10AC6BFF265D}"/>
              </a:ext>
            </a:extLst>
          </p:cNvPr>
          <p:cNvSpPr txBox="1"/>
          <p:nvPr/>
        </p:nvSpPr>
        <p:spPr>
          <a:xfrm>
            <a:off x="3048856" y="3246902"/>
            <a:ext cx="6097712" cy="369332"/>
          </a:xfrm>
          <a:prstGeom prst="rect">
            <a:avLst/>
          </a:prstGeom>
          <a:noFill/>
        </p:spPr>
        <p:txBody>
          <a:bodyPr wrap="square">
            <a:spAutoFit/>
          </a:bodyPr>
          <a:lstStyle/>
          <a:p>
            <a:endParaRPr lang="es-CO" dirty="0"/>
          </a:p>
        </p:txBody>
      </p:sp>
      <p:sp>
        <p:nvSpPr>
          <p:cNvPr id="13" name="CuadroTexto 12">
            <a:extLst>
              <a:ext uri="{FF2B5EF4-FFF2-40B4-BE49-F238E27FC236}">
                <a16:creationId xmlns:a16="http://schemas.microsoft.com/office/drawing/2014/main" id="{D6C0A13D-10E4-88FD-A7A2-CF3045170429}"/>
              </a:ext>
            </a:extLst>
          </p:cNvPr>
          <p:cNvSpPr txBox="1"/>
          <p:nvPr/>
        </p:nvSpPr>
        <p:spPr>
          <a:xfrm>
            <a:off x="3048856" y="3246902"/>
            <a:ext cx="6097712" cy="369332"/>
          </a:xfrm>
          <a:prstGeom prst="rect">
            <a:avLst/>
          </a:prstGeom>
          <a:noFill/>
        </p:spPr>
        <p:txBody>
          <a:bodyPr wrap="square">
            <a:spAutoFit/>
          </a:bodyPr>
          <a:lstStyle/>
          <a:p>
            <a:endParaRPr lang="es-CO" dirty="0"/>
          </a:p>
        </p:txBody>
      </p:sp>
    </p:spTree>
    <p:extLst>
      <p:ext uri="{BB962C8B-B14F-4D97-AF65-F5344CB8AC3E}">
        <p14:creationId xmlns:p14="http://schemas.microsoft.com/office/powerpoint/2010/main" val="7771951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99456" y="6309320"/>
            <a:ext cx="9217023" cy="523220"/>
          </a:xfrm>
          <a:prstGeom prst="rect">
            <a:avLst/>
          </a:prstGeom>
        </p:spPr>
        <p:txBody>
          <a:bodyPr wrap="square">
            <a:spAutoFit/>
          </a:bodyPr>
          <a:lstStyle/>
          <a:p>
            <a:pPr algn="just"/>
            <a:r>
              <a:rPr lang="es-CO" sz="1400" dirty="0">
                <a:latin typeface="Arial Narrow" panose="020B0606020202030204" pitchFamily="34" charset="0"/>
              </a:rPr>
              <a:t>Fuente 1: Plan Decenal de Salud Pública, PDSP, 2012-2021. MSPS. Fuente 2 SNS, circular 045 de 2011, (3) Castaño., R,, 2014; SNS, SBR. </a:t>
            </a:r>
          </a:p>
        </p:txBody>
      </p:sp>
      <p:sp>
        <p:nvSpPr>
          <p:cNvPr id="8" name="CuadroTexto 7">
            <a:extLst>
              <a:ext uri="{FF2B5EF4-FFF2-40B4-BE49-F238E27FC236}">
                <a16:creationId xmlns:a16="http://schemas.microsoft.com/office/drawing/2014/main" id="{C3489E13-5B6E-4BC3-9575-7B0B715C8518}"/>
              </a:ext>
            </a:extLst>
          </p:cNvPr>
          <p:cNvSpPr txBox="1"/>
          <p:nvPr/>
        </p:nvSpPr>
        <p:spPr>
          <a:xfrm>
            <a:off x="1155377" y="1261209"/>
            <a:ext cx="9217025" cy="1015663"/>
          </a:xfrm>
          <a:prstGeom prst="rect">
            <a:avLst/>
          </a:prstGeom>
          <a:solidFill>
            <a:schemeClr val="accent2">
              <a:lumMod val="20000"/>
              <a:lumOff val="80000"/>
            </a:schemeClr>
          </a:solidFill>
          <a:ln w="28575">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2000" dirty="0">
                <a:latin typeface="Arial Narrow" panose="020B0606020202030204" pitchFamily="34" charset="0"/>
              </a:rPr>
              <a:t>El riesgo es la probabilidad de ocurrencia de un evento no deseado, evitable y negativo para la salud del individuo, que puede ser también el empeoramiento de una condición previa o la necesidad de requerir más consumo de bienes y servicios que hubiera podido evitarse (1). </a:t>
            </a:r>
          </a:p>
        </p:txBody>
      </p:sp>
      <p:sp>
        <p:nvSpPr>
          <p:cNvPr id="3" name="2 Título">
            <a:extLst>
              <a:ext uri="{FF2B5EF4-FFF2-40B4-BE49-F238E27FC236}">
                <a16:creationId xmlns:a16="http://schemas.microsoft.com/office/drawing/2014/main" id="{E628C0D0-CCB2-2257-1F0C-54FF0C27D0ED}"/>
              </a:ext>
            </a:extLst>
          </p:cNvPr>
          <p:cNvSpPr>
            <a:spLocks noGrp="1"/>
          </p:cNvSpPr>
          <p:nvPr>
            <p:ph type="title"/>
          </p:nvPr>
        </p:nvSpPr>
        <p:spPr>
          <a:xfrm>
            <a:off x="1155377" y="456815"/>
            <a:ext cx="9560917" cy="534400"/>
          </a:xfrm>
        </p:spPr>
        <p:txBody>
          <a:bodyPr>
            <a:noAutofit/>
          </a:bodyPr>
          <a:lstStyle/>
          <a:p>
            <a:pPr algn="ctr">
              <a:defRPr/>
            </a:pPr>
            <a:r>
              <a:rPr lang="es-CO" sz="2400" b="1" dirty="0">
                <a:solidFill>
                  <a:schemeClr val="tx1"/>
                </a:solidFill>
                <a:latin typeface="Arial Narrow" panose="020B0606020202030204" pitchFamily="34" charset="0"/>
              </a:rPr>
              <a:t>GESTION INTEGRAL DEL RIESGO DE ENF. HUERFANAS EN EL SGSSS</a:t>
            </a:r>
            <a:endParaRPr lang="es-CO" sz="2400" dirty="0">
              <a:solidFill>
                <a:schemeClr val="tx1"/>
              </a:solidFill>
              <a:latin typeface="Arial Narrow" panose="020B0606020202030204" pitchFamily="34" charset="0"/>
            </a:endParaRPr>
          </a:p>
        </p:txBody>
      </p:sp>
      <p:sp>
        <p:nvSpPr>
          <p:cNvPr id="4" name="CuadroTexto 3">
            <a:extLst>
              <a:ext uri="{FF2B5EF4-FFF2-40B4-BE49-F238E27FC236}">
                <a16:creationId xmlns:a16="http://schemas.microsoft.com/office/drawing/2014/main" id="{FC017882-BA67-1A1D-5272-0E28D8EFB20F}"/>
              </a:ext>
            </a:extLst>
          </p:cNvPr>
          <p:cNvSpPr txBox="1"/>
          <p:nvPr/>
        </p:nvSpPr>
        <p:spPr>
          <a:xfrm>
            <a:off x="1199454" y="2609617"/>
            <a:ext cx="9217025" cy="1323439"/>
          </a:xfrm>
          <a:prstGeom prst="rect">
            <a:avLst/>
          </a:prstGeom>
          <a:ln w="28575">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sz="2000" dirty="0">
                <a:latin typeface="Arial Narrow" panose="020B0606020202030204" pitchFamily="34" charset="0"/>
              </a:rPr>
              <a:t>El evento es la ocurrencia de la enfermedad / traumatismos o su evolución desfavorable y sus causas son los diferentes factores asociados (1)</a:t>
            </a:r>
          </a:p>
          <a:p>
            <a:pPr algn="just"/>
            <a:endParaRPr lang="es-ES" sz="2000" dirty="0">
              <a:latin typeface="Arial Narrow" panose="020B0606020202030204" pitchFamily="34" charset="0"/>
            </a:endParaRPr>
          </a:p>
          <a:p>
            <a:pPr algn="ctr"/>
            <a:r>
              <a:rPr lang="es-ES" sz="2000" b="1" dirty="0">
                <a:latin typeface="Arial Narrow" panose="020B0606020202030204" pitchFamily="34" charset="0"/>
              </a:rPr>
              <a:t>El riesgo en salud se transforma en siniestralidad </a:t>
            </a:r>
          </a:p>
        </p:txBody>
      </p:sp>
      <p:sp>
        <p:nvSpPr>
          <p:cNvPr id="5" name="CuadroTexto 4">
            <a:extLst>
              <a:ext uri="{FF2B5EF4-FFF2-40B4-BE49-F238E27FC236}">
                <a16:creationId xmlns:a16="http://schemas.microsoft.com/office/drawing/2014/main" id="{C4941B8B-A88C-4D29-6E23-23FB45C51E9F}"/>
              </a:ext>
            </a:extLst>
          </p:cNvPr>
          <p:cNvSpPr txBox="1"/>
          <p:nvPr/>
        </p:nvSpPr>
        <p:spPr>
          <a:xfrm>
            <a:off x="1201077" y="4851122"/>
            <a:ext cx="9217025" cy="1015663"/>
          </a:xfrm>
          <a:prstGeom prst="rect">
            <a:avLst/>
          </a:prstGeom>
          <a:solidFill>
            <a:srgbClr val="CCFFCC"/>
          </a:solidFill>
          <a:ln w="28575">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S" sz="2000" dirty="0">
                <a:latin typeface="Arial Narrow" panose="020B0606020202030204" pitchFamily="34" charset="0"/>
              </a:rPr>
              <a:t>El perfil epidemiológico de los afiliados, los cambios en el perfil, la dinámica de la demanda de servicios (2), la evolución de las tecnologías médicas, la variación en las conductas médicas, el aumento de consumo de insumos o sus precios, la incidencia de eventos de alto costo (3)..</a:t>
            </a:r>
          </a:p>
        </p:txBody>
      </p:sp>
      <p:sp>
        <p:nvSpPr>
          <p:cNvPr id="10" name="Flecha: hacia abajo 9">
            <a:extLst>
              <a:ext uri="{FF2B5EF4-FFF2-40B4-BE49-F238E27FC236}">
                <a16:creationId xmlns:a16="http://schemas.microsoft.com/office/drawing/2014/main" id="{91A4D87F-CBA4-B3DC-C6D5-DC28F25F297F}"/>
              </a:ext>
            </a:extLst>
          </p:cNvPr>
          <p:cNvSpPr/>
          <p:nvPr/>
        </p:nvSpPr>
        <p:spPr>
          <a:xfrm>
            <a:off x="5591944" y="4077072"/>
            <a:ext cx="432048" cy="576064"/>
          </a:xfrm>
          <a:prstGeom prst="downArrow">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084179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99456" y="6309320"/>
            <a:ext cx="9217023" cy="307777"/>
          </a:xfrm>
          <a:prstGeom prst="rect">
            <a:avLst/>
          </a:prstGeom>
        </p:spPr>
        <p:txBody>
          <a:bodyPr wrap="square">
            <a:spAutoFit/>
          </a:bodyPr>
          <a:lstStyle/>
          <a:p>
            <a:pPr algn="just"/>
            <a:r>
              <a:rPr lang="es-CO" sz="1400" dirty="0">
                <a:latin typeface="Arial Narrow" panose="020B0606020202030204" pitchFamily="34" charset="0"/>
              </a:rPr>
              <a:t>Fuente. MSPS 2014 </a:t>
            </a:r>
          </a:p>
        </p:txBody>
      </p:sp>
      <p:sp>
        <p:nvSpPr>
          <p:cNvPr id="8" name="CuadroTexto 7">
            <a:extLst>
              <a:ext uri="{FF2B5EF4-FFF2-40B4-BE49-F238E27FC236}">
                <a16:creationId xmlns:a16="http://schemas.microsoft.com/office/drawing/2014/main" id="{C3489E13-5B6E-4BC3-9575-7B0B715C8518}"/>
              </a:ext>
            </a:extLst>
          </p:cNvPr>
          <p:cNvSpPr txBox="1"/>
          <p:nvPr/>
        </p:nvSpPr>
        <p:spPr>
          <a:xfrm>
            <a:off x="1330773" y="1628800"/>
            <a:ext cx="9217025" cy="3816429"/>
          </a:xfrm>
          <a:prstGeom prst="rect">
            <a:avLst/>
          </a:prstGeom>
          <a:noFill/>
          <a:ln>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2200" dirty="0">
                <a:latin typeface="Arial Narrow" panose="020B0606020202030204" pitchFamily="34" charset="0"/>
              </a:rPr>
              <a:t>Es la capacidad de anticiparse a los eventos de interés en salud pública, las enfermedades y los traumatismos para que no se presenten o si se tienen, su evolución y consecuencias sean lo menos severas posibles, mediante:</a:t>
            </a:r>
          </a:p>
          <a:p>
            <a:pPr algn="just"/>
            <a:endParaRPr lang="es-ES" sz="2200" dirty="0">
              <a:latin typeface="Arial Narrow" panose="020B0606020202030204" pitchFamily="34" charset="0"/>
            </a:endParaRPr>
          </a:p>
          <a:p>
            <a:pPr marL="457200" indent="-457200" algn="just">
              <a:buFont typeface="+mj-lt"/>
              <a:buAutoNum type="arabicPeriod"/>
            </a:pPr>
            <a:r>
              <a:rPr lang="es-ES" sz="2200" dirty="0">
                <a:latin typeface="Arial Narrow" panose="020B0606020202030204" pitchFamily="34" charset="0"/>
              </a:rPr>
              <a:t>La identificación de las circunstancias y condiciones que inciden en la aparición y desenlace de la enfermedad, las cuales son individuales, colectivas y del entorno donde se vive, trabaja o deambula.</a:t>
            </a:r>
          </a:p>
          <a:p>
            <a:pPr marL="457200" indent="-457200" algn="just">
              <a:buFont typeface="+mj-lt"/>
              <a:buAutoNum type="arabicPeriod"/>
            </a:pPr>
            <a:r>
              <a:rPr lang="es-ES" sz="2200" dirty="0">
                <a:latin typeface="Arial Narrow" panose="020B0606020202030204" pitchFamily="34" charset="0"/>
              </a:rPr>
              <a:t>La clasificación de las personas según se vean afectadas por las circunstancias y condiciones detectadas que puedan afectar su salud.</a:t>
            </a:r>
          </a:p>
          <a:p>
            <a:pPr marL="457200" indent="-457200" algn="just">
              <a:buFont typeface="+mj-lt"/>
              <a:buAutoNum type="arabicPeriod"/>
            </a:pPr>
            <a:r>
              <a:rPr lang="es-ES" sz="2200" dirty="0">
                <a:latin typeface="Arial Narrow" panose="020B0606020202030204" pitchFamily="34" charset="0"/>
              </a:rPr>
              <a:t>El diseño y puesta en marcha de acciones para eliminar, disminuir o mitigar esas circunstancias y condiciones.</a:t>
            </a:r>
          </a:p>
        </p:txBody>
      </p:sp>
      <p:sp>
        <p:nvSpPr>
          <p:cNvPr id="3" name="2 Título">
            <a:extLst>
              <a:ext uri="{FF2B5EF4-FFF2-40B4-BE49-F238E27FC236}">
                <a16:creationId xmlns:a16="http://schemas.microsoft.com/office/drawing/2014/main" id="{E628C0D0-CCB2-2257-1F0C-54FF0C27D0ED}"/>
              </a:ext>
            </a:extLst>
          </p:cNvPr>
          <p:cNvSpPr>
            <a:spLocks noGrp="1"/>
          </p:cNvSpPr>
          <p:nvPr>
            <p:ph type="title"/>
          </p:nvPr>
        </p:nvSpPr>
        <p:spPr>
          <a:xfrm>
            <a:off x="1325702" y="500332"/>
            <a:ext cx="9217025" cy="534400"/>
          </a:xfrm>
        </p:spPr>
        <p:txBody>
          <a:bodyPr>
            <a:noAutofit/>
          </a:bodyPr>
          <a:lstStyle/>
          <a:p>
            <a:pPr algn="ctr">
              <a:defRPr/>
            </a:pPr>
            <a:r>
              <a:rPr lang="es-CO" sz="2800" b="1" dirty="0">
                <a:solidFill>
                  <a:schemeClr val="tx1"/>
                </a:solidFill>
                <a:latin typeface="Arial Narrow" panose="020B0606020202030204" pitchFamily="34" charset="0"/>
              </a:rPr>
              <a:t>¿QUE ES LA GESTION INTEGRAL DEL RIESGO EN SALUD?</a:t>
            </a:r>
            <a:endParaRPr lang="es-CO"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19934863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99456" y="6309320"/>
            <a:ext cx="9217023" cy="307777"/>
          </a:xfrm>
          <a:prstGeom prst="rect">
            <a:avLst/>
          </a:prstGeom>
        </p:spPr>
        <p:txBody>
          <a:bodyPr wrap="square">
            <a:spAutoFit/>
          </a:bodyPr>
          <a:lstStyle/>
          <a:p>
            <a:pPr algn="just"/>
            <a:r>
              <a:rPr lang="es-CO" sz="1400" dirty="0">
                <a:latin typeface="Arial Narrow" panose="020B0606020202030204" pitchFamily="34" charset="0"/>
              </a:rPr>
              <a:t>Fuente. MSPS 2014 </a:t>
            </a:r>
          </a:p>
        </p:txBody>
      </p:sp>
      <p:sp>
        <p:nvSpPr>
          <p:cNvPr id="8" name="CuadroTexto 7">
            <a:extLst>
              <a:ext uri="{FF2B5EF4-FFF2-40B4-BE49-F238E27FC236}">
                <a16:creationId xmlns:a16="http://schemas.microsoft.com/office/drawing/2014/main" id="{C3489E13-5B6E-4BC3-9575-7B0B715C8518}"/>
              </a:ext>
            </a:extLst>
          </p:cNvPr>
          <p:cNvSpPr txBox="1"/>
          <p:nvPr/>
        </p:nvSpPr>
        <p:spPr>
          <a:xfrm>
            <a:off x="1325702" y="1034732"/>
            <a:ext cx="9217025" cy="5170646"/>
          </a:xfrm>
          <a:prstGeom prst="rect">
            <a:avLst/>
          </a:prstGeom>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2200" dirty="0">
                <a:latin typeface="Arial Narrow" panose="020B0606020202030204" pitchFamily="34" charset="0"/>
              </a:rPr>
              <a:t>La GIRS tiene un componente colectivo y otro individual:</a:t>
            </a:r>
          </a:p>
          <a:p>
            <a:pPr algn="just"/>
            <a:endParaRPr lang="es-ES" sz="2200" dirty="0">
              <a:latin typeface="Arial Narrow" panose="020B0606020202030204" pitchFamily="34" charset="0"/>
            </a:endParaRPr>
          </a:p>
          <a:p>
            <a:pPr marL="457200" indent="-457200" algn="just">
              <a:buFont typeface="+mj-lt"/>
              <a:buAutoNum type="arabicPeriod"/>
            </a:pPr>
            <a:r>
              <a:rPr lang="es-ES" sz="2200" b="1" dirty="0">
                <a:latin typeface="Arial Narrow" panose="020B0606020202030204" pitchFamily="34" charset="0"/>
              </a:rPr>
              <a:t>El colectivo </a:t>
            </a:r>
            <a:r>
              <a:rPr lang="es-ES" sz="2200" dirty="0">
                <a:latin typeface="Arial Narrow" panose="020B0606020202030204" pitchFamily="34" charset="0"/>
              </a:rPr>
              <a:t>integra las intervenciones preventivas …, que se pueden aplicar de manera efectiva a grupos de población indivisibles con el fin de:</a:t>
            </a:r>
          </a:p>
          <a:p>
            <a:pPr marL="914400" lvl="1" indent="-457200" algn="just">
              <a:buFont typeface="Arial" panose="020B0604020202020204" pitchFamily="34" charset="0"/>
              <a:buChar char="•"/>
            </a:pPr>
            <a:r>
              <a:rPr lang="es-ES" sz="2200" dirty="0">
                <a:latin typeface="Arial Narrow" panose="020B0606020202030204" pitchFamily="34" charset="0"/>
              </a:rPr>
              <a:t>Actuar sobre algunos de los determinantes proximales y distales de la salud para disminuir la probabilidad de aparición de nueva morbilidad</a:t>
            </a:r>
          </a:p>
          <a:p>
            <a:pPr marL="914400" lvl="1" indent="-457200" algn="just">
              <a:buFont typeface="Arial" panose="020B0604020202020204" pitchFamily="34" charset="0"/>
              <a:buChar char="•"/>
            </a:pPr>
            <a:r>
              <a:rPr lang="es-ES" sz="2200" dirty="0">
                <a:latin typeface="Arial Narrow" panose="020B0606020202030204" pitchFamily="34" charset="0"/>
              </a:rPr>
              <a:t>Controlar la probabilidad de ocurrencia de eventos producidos por deficiencias en los servicios de salud.</a:t>
            </a:r>
          </a:p>
          <a:p>
            <a:pPr lvl="1" algn="just"/>
            <a:endParaRPr lang="es-ES" sz="2200" dirty="0">
              <a:latin typeface="Arial Narrow" panose="020B0606020202030204" pitchFamily="34" charset="0"/>
            </a:endParaRPr>
          </a:p>
          <a:p>
            <a:pPr marL="457200" indent="-457200" algn="just">
              <a:buFont typeface="+mj-lt"/>
              <a:buAutoNum type="arabicPeriod"/>
            </a:pPr>
            <a:r>
              <a:rPr lang="es-ES" sz="2200" b="1" dirty="0">
                <a:latin typeface="Arial Narrow" panose="020B0606020202030204" pitchFamily="34" charset="0"/>
              </a:rPr>
              <a:t>El individual </a:t>
            </a:r>
            <a:r>
              <a:rPr lang="es-ES" sz="2200" dirty="0">
                <a:latin typeface="Arial Narrow" panose="020B0606020202030204" pitchFamily="34" charset="0"/>
              </a:rPr>
              <a:t>que</a:t>
            </a:r>
            <a:r>
              <a:rPr lang="es-ES" sz="2200" b="1" dirty="0">
                <a:latin typeface="Arial Narrow" panose="020B0606020202030204" pitchFamily="34" charset="0"/>
              </a:rPr>
              <a:t> </a:t>
            </a:r>
            <a:r>
              <a:rPr lang="es-ES" sz="2200" dirty="0">
                <a:latin typeface="Arial Narrow" panose="020B0606020202030204" pitchFamily="34" charset="0"/>
              </a:rPr>
              <a:t>incluye acciones orientadas hacia:</a:t>
            </a:r>
          </a:p>
          <a:p>
            <a:pPr marL="914400" lvl="1" indent="-457200" algn="just">
              <a:buFont typeface="Arial" panose="020B0604020202020204" pitchFamily="34" charset="0"/>
              <a:buChar char="•"/>
            </a:pPr>
            <a:r>
              <a:rPr lang="es-ES" sz="2200" dirty="0">
                <a:latin typeface="Arial Narrow" panose="020B0606020202030204" pitchFamily="34" charset="0"/>
              </a:rPr>
              <a:t>La minimización de la exposición a eventos de interés en salud pública y del riesgo de padecer la enfermedad y el manejo integral de la enfermedad una vez se ha presentado.</a:t>
            </a:r>
          </a:p>
          <a:p>
            <a:pPr marL="914400" lvl="1" indent="-457200" algn="just">
              <a:buFont typeface="Arial" panose="020B0604020202020204" pitchFamily="34" charset="0"/>
              <a:buChar char="•"/>
            </a:pPr>
            <a:r>
              <a:rPr lang="es-ES" sz="2200" dirty="0">
                <a:latin typeface="Arial Narrow" panose="020B0606020202030204" pitchFamily="34" charset="0"/>
              </a:rPr>
              <a:t>La reducción de riesgos derivados de la gestión clínica de la enfermedad y el manejo de la prevención secundaria y terciaria en la enfermedad crónica.</a:t>
            </a:r>
          </a:p>
        </p:txBody>
      </p:sp>
      <p:sp>
        <p:nvSpPr>
          <p:cNvPr id="3" name="2 Título">
            <a:extLst>
              <a:ext uri="{FF2B5EF4-FFF2-40B4-BE49-F238E27FC236}">
                <a16:creationId xmlns:a16="http://schemas.microsoft.com/office/drawing/2014/main" id="{E628C0D0-CCB2-2257-1F0C-54FF0C27D0ED}"/>
              </a:ext>
            </a:extLst>
          </p:cNvPr>
          <p:cNvSpPr>
            <a:spLocks noGrp="1"/>
          </p:cNvSpPr>
          <p:nvPr>
            <p:ph type="title"/>
          </p:nvPr>
        </p:nvSpPr>
        <p:spPr>
          <a:xfrm>
            <a:off x="1325702" y="385422"/>
            <a:ext cx="9217025" cy="534400"/>
          </a:xfrm>
        </p:spPr>
        <p:txBody>
          <a:bodyPr>
            <a:noAutofit/>
          </a:bodyPr>
          <a:lstStyle/>
          <a:p>
            <a:pPr algn="ctr">
              <a:defRPr/>
            </a:pPr>
            <a:r>
              <a:rPr lang="es-CO" sz="2800" b="1" dirty="0">
                <a:solidFill>
                  <a:schemeClr val="tx1"/>
                </a:solidFill>
                <a:latin typeface="Arial Narrow" panose="020B0606020202030204" pitchFamily="34" charset="0"/>
              </a:rPr>
              <a:t>COMPONENTES DE LA GESTION INTEGRAL DEL RIESGO EN SALUD</a:t>
            </a:r>
            <a:endParaRPr lang="es-CO"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95835641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87488" y="6505844"/>
            <a:ext cx="9217023" cy="307777"/>
          </a:xfrm>
          <a:prstGeom prst="rect">
            <a:avLst/>
          </a:prstGeom>
        </p:spPr>
        <p:txBody>
          <a:bodyPr wrap="square">
            <a:spAutoFit/>
          </a:bodyPr>
          <a:lstStyle/>
          <a:p>
            <a:pPr algn="just"/>
            <a:r>
              <a:rPr lang="es-CO" sz="1400" dirty="0">
                <a:latin typeface="Arial Narrow" panose="020B0606020202030204" pitchFamily="34" charset="0"/>
              </a:rPr>
              <a:t>Fuente. MSPS 2014 </a:t>
            </a:r>
          </a:p>
        </p:txBody>
      </p:sp>
      <p:sp>
        <p:nvSpPr>
          <p:cNvPr id="3" name="2 Título">
            <a:extLst>
              <a:ext uri="{FF2B5EF4-FFF2-40B4-BE49-F238E27FC236}">
                <a16:creationId xmlns:a16="http://schemas.microsoft.com/office/drawing/2014/main" id="{E628C0D0-CCB2-2257-1F0C-54FF0C27D0ED}"/>
              </a:ext>
            </a:extLst>
          </p:cNvPr>
          <p:cNvSpPr>
            <a:spLocks noGrp="1"/>
          </p:cNvSpPr>
          <p:nvPr>
            <p:ph type="title"/>
          </p:nvPr>
        </p:nvSpPr>
        <p:spPr>
          <a:xfrm>
            <a:off x="1325702" y="385422"/>
            <a:ext cx="9217025" cy="534400"/>
          </a:xfrm>
        </p:spPr>
        <p:txBody>
          <a:bodyPr>
            <a:noAutofit/>
          </a:bodyPr>
          <a:lstStyle/>
          <a:p>
            <a:pPr algn="ctr">
              <a:defRPr/>
            </a:pPr>
            <a:r>
              <a:rPr lang="es-CO" sz="2800" b="1" dirty="0">
                <a:latin typeface="Arial Narrow" panose="020B0606020202030204" pitchFamily="34" charset="0"/>
              </a:rPr>
              <a:t>ARTICULACIÓN DE LOS </a:t>
            </a:r>
            <a:r>
              <a:rPr lang="es-CO" sz="2800" b="1" dirty="0">
                <a:solidFill>
                  <a:schemeClr val="tx1"/>
                </a:solidFill>
                <a:latin typeface="Arial Narrow" panose="020B0606020202030204" pitchFamily="34" charset="0"/>
              </a:rPr>
              <a:t>COMPONENTES DE LA GIRS</a:t>
            </a:r>
            <a:endParaRPr lang="es-CO" sz="2800" dirty="0">
              <a:solidFill>
                <a:schemeClr val="tx1"/>
              </a:solidFill>
              <a:latin typeface="Arial Narrow" panose="020B0606020202030204" pitchFamily="34" charset="0"/>
            </a:endParaRPr>
          </a:p>
        </p:txBody>
      </p:sp>
      <p:pic>
        <p:nvPicPr>
          <p:cNvPr id="5" name="Imagen 4">
            <a:extLst>
              <a:ext uri="{FF2B5EF4-FFF2-40B4-BE49-F238E27FC236}">
                <a16:creationId xmlns:a16="http://schemas.microsoft.com/office/drawing/2014/main" id="{258F7809-579A-DAE9-0E53-C8BC439857B8}"/>
              </a:ext>
            </a:extLst>
          </p:cNvPr>
          <p:cNvPicPr>
            <a:picLocks noChangeAspect="1"/>
          </p:cNvPicPr>
          <p:nvPr/>
        </p:nvPicPr>
        <p:blipFill>
          <a:blip r:embed="rId3"/>
          <a:stretch>
            <a:fillRect/>
          </a:stretch>
        </p:blipFill>
        <p:spPr>
          <a:xfrm>
            <a:off x="1487487" y="1052736"/>
            <a:ext cx="9055240" cy="5261435"/>
          </a:xfrm>
          <a:prstGeom prst="rect">
            <a:avLst/>
          </a:prstGeom>
          <a:ln w="38100">
            <a:solidFill>
              <a:schemeClr val="accent3">
                <a:lumMod val="60000"/>
                <a:lumOff val="40000"/>
              </a:schemeClr>
            </a:solidFill>
          </a:ln>
        </p:spPr>
      </p:pic>
    </p:spTree>
    <p:extLst>
      <p:ext uri="{BB962C8B-B14F-4D97-AF65-F5344CB8AC3E}">
        <p14:creationId xmlns:p14="http://schemas.microsoft.com/office/powerpoint/2010/main" val="402395902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19892" y="6217093"/>
            <a:ext cx="8393509" cy="307777"/>
          </a:xfrm>
          <a:prstGeom prst="rect">
            <a:avLst/>
          </a:prstGeom>
        </p:spPr>
        <p:txBody>
          <a:bodyPr wrap="square">
            <a:spAutoFit/>
          </a:bodyPr>
          <a:lstStyle/>
          <a:p>
            <a:pPr algn="just"/>
            <a:r>
              <a:rPr lang="es-CO" sz="1400" dirty="0">
                <a:latin typeface="Arial Narrow" panose="020B0606020202030204" pitchFamily="34" charset="0"/>
              </a:rPr>
              <a:t>Fuente: Minsalud - Mauricio Santamaría - ANIF Centro de Estudios Económicos, 2021 </a:t>
            </a:r>
          </a:p>
        </p:txBody>
      </p:sp>
      <p:sp>
        <p:nvSpPr>
          <p:cNvPr id="8" name="CuadroTexto 7">
            <a:extLst>
              <a:ext uri="{FF2B5EF4-FFF2-40B4-BE49-F238E27FC236}">
                <a16:creationId xmlns:a16="http://schemas.microsoft.com/office/drawing/2014/main" id="{C3489E13-5B6E-4BC3-9575-7B0B715C8518}"/>
              </a:ext>
            </a:extLst>
          </p:cNvPr>
          <p:cNvSpPr txBox="1"/>
          <p:nvPr/>
        </p:nvSpPr>
        <p:spPr>
          <a:xfrm>
            <a:off x="1407652" y="5548253"/>
            <a:ext cx="8856983" cy="523220"/>
          </a:xfrm>
          <a:prstGeom prst="rect">
            <a:avLst/>
          </a:prstGeom>
          <a:noFill/>
          <a:ln>
            <a:solidFill>
              <a:schemeClr val="accent1">
                <a:lumMod val="60000"/>
                <a:lumOff val="40000"/>
              </a:schemeClr>
            </a:solidFill>
          </a:ln>
        </p:spPr>
        <p:txBody>
          <a:bodyPr wrap="square">
            <a:spAutoFit/>
          </a:bodyPr>
          <a:lstStyle/>
          <a:p>
            <a:pPr algn="just"/>
            <a:r>
              <a:rPr lang="es-ES" sz="1400" dirty="0">
                <a:latin typeface="Arial Narrow" panose="020B0606020202030204" pitchFamily="34" charset="0"/>
              </a:rPr>
              <a:t>El CREE (Impuesto sobre la Renta para la Equidad) fue reemplazo por la autorretención de renta como resultado de uno de los cambios implementados a nivel tributario por la ley 1819 del 2016. </a:t>
            </a:r>
          </a:p>
        </p:txBody>
      </p:sp>
      <p:sp>
        <p:nvSpPr>
          <p:cNvPr id="7" name="Rectángulo 6">
            <a:extLst>
              <a:ext uri="{FF2B5EF4-FFF2-40B4-BE49-F238E27FC236}">
                <a16:creationId xmlns:a16="http://schemas.microsoft.com/office/drawing/2014/main" id="{28772F0D-52D8-480F-B27F-2AF372AA2C62}"/>
              </a:ext>
            </a:extLst>
          </p:cNvPr>
          <p:cNvSpPr/>
          <p:nvPr/>
        </p:nvSpPr>
        <p:spPr>
          <a:xfrm>
            <a:off x="9768410" y="4725144"/>
            <a:ext cx="360039"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49B8369E-3163-4B8A-94B4-9A9132035CAB}"/>
              </a:ext>
            </a:extLst>
          </p:cNvPr>
          <p:cNvPicPr>
            <a:picLocks noChangeAspect="1"/>
          </p:cNvPicPr>
          <p:nvPr/>
        </p:nvPicPr>
        <p:blipFill rotWithShape="1">
          <a:blip r:embed="rId3"/>
          <a:srcRect l="1706"/>
          <a:stretch/>
        </p:blipFill>
        <p:spPr>
          <a:xfrm>
            <a:off x="1415481" y="1120362"/>
            <a:ext cx="8856984" cy="3756593"/>
          </a:xfrm>
          <a:prstGeom prst="rect">
            <a:avLst/>
          </a:prstGeom>
          <a:ln>
            <a:solidFill>
              <a:schemeClr val="accent1"/>
            </a:solidFill>
          </a:ln>
        </p:spPr>
      </p:pic>
      <p:sp>
        <p:nvSpPr>
          <p:cNvPr id="3" name="2 Título">
            <a:extLst>
              <a:ext uri="{FF2B5EF4-FFF2-40B4-BE49-F238E27FC236}">
                <a16:creationId xmlns:a16="http://schemas.microsoft.com/office/drawing/2014/main" id="{E628C0D0-CCB2-2257-1F0C-54FF0C27D0ED}"/>
              </a:ext>
            </a:extLst>
          </p:cNvPr>
          <p:cNvSpPr>
            <a:spLocks noGrp="1"/>
          </p:cNvSpPr>
          <p:nvPr>
            <p:ph type="title"/>
          </p:nvPr>
        </p:nvSpPr>
        <p:spPr>
          <a:xfrm>
            <a:off x="1403961" y="356547"/>
            <a:ext cx="8856983" cy="534400"/>
          </a:xfrm>
        </p:spPr>
        <p:txBody>
          <a:bodyPr>
            <a:noAutofit/>
          </a:bodyPr>
          <a:lstStyle/>
          <a:p>
            <a:pPr algn="ctr">
              <a:defRPr/>
            </a:pPr>
            <a:r>
              <a:rPr lang="es-CO" sz="2800" b="1" dirty="0">
                <a:solidFill>
                  <a:schemeClr val="tx1"/>
                </a:solidFill>
                <a:latin typeface="Arial Narrow" panose="020B0606020202030204" pitchFamily="34" charset="0"/>
              </a:rPr>
              <a:t>FINANCIACIÓN DEL SISTEMA DE SALUD COLOMBIANO</a:t>
            </a:r>
            <a:endParaRPr lang="es-CO" sz="2800" dirty="0">
              <a:solidFill>
                <a:schemeClr val="tx1"/>
              </a:solidFill>
              <a:latin typeface="Arial Narrow" panose="020B0606020202030204" pitchFamily="34" charset="0"/>
            </a:endParaRPr>
          </a:p>
        </p:txBody>
      </p:sp>
      <p:sp>
        <p:nvSpPr>
          <p:cNvPr id="5" name="Rectángulo 4">
            <a:extLst>
              <a:ext uri="{FF2B5EF4-FFF2-40B4-BE49-F238E27FC236}">
                <a16:creationId xmlns:a16="http://schemas.microsoft.com/office/drawing/2014/main" id="{68B90E53-4D48-2EBB-49C2-98FEBBF143BC}"/>
              </a:ext>
            </a:extLst>
          </p:cNvPr>
          <p:cNvSpPr/>
          <p:nvPr/>
        </p:nvSpPr>
        <p:spPr>
          <a:xfrm>
            <a:off x="6096000" y="1484784"/>
            <a:ext cx="1944216" cy="33123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2" name="Conector recto de flecha 11">
            <a:extLst>
              <a:ext uri="{FF2B5EF4-FFF2-40B4-BE49-F238E27FC236}">
                <a16:creationId xmlns:a16="http://schemas.microsoft.com/office/drawing/2014/main" id="{1BB04A33-ABE9-84E5-D191-1AB7387FE703}"/>
              </a:ext>
            </a:extLst>
          </p:cNvPr>
          <p:cNvCxnSpPr>
            <a:cxnSpLocks/>
          </p:cNvCxnSpPr>
          <p:nvPr/>
        </p:nvCxnSpPr>
        <p:spPr>
          <a:xfrm>
            <a:off x="7032104" y="4797152"/>
            <a:ext cx="0" cy="30082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5" name="CuadroTexto 14">
            <a:extLst>
              <a:ext uri="{FF2B5EF4-FFF2-40B4-BE49-F238E27FC236}">
                <a16:creationId xmlns:a16="http://schemas.microsoft.com/office/drawing/2014/main" id="{02D1F296-A05B-3033-0CA7-B14CA8DF4F97}"/>
              </a:ext>
            </a:extLst>
          </p:cNvPr>
          <p:cNvSpPr txBox="1"/>
          <p:nvPr/>
        </p:nvSpPr>
        <p:spPr>
          <a:xfrm>
            <a:off x="6672065" y="5125704"/>
            <a:ext cx="720077" cy="369332"/>
          </a:xfrm>
          <a:prstGeom prst="rect">
            <a:avLst/>
          </a:prstGeom>
          <a:noFill/>
          <a:ln w="19050">
            <a:solidFill>
              <a:srgbClr val="FF0000"/>
            </a:solidFill>
          </a:ln>
        </p:spPr>
        <p:txBody>
          <a:bodyPr wrap="square" rtlCol="0">
            <a:spAutoFit/>
          </a:bodyPr>
          <a:lstStyle/>
          <a:p>
            <a:pPr algn="ctr"/>
            <a:r>
              <a:rPr lang="es-CO" dirty="0"/>
              <a:t>M.C.</a:t>
            </a:r>
          </a:p>
        </p:txBody>
      </p:sp>
    </p:spTree>
    <p:extLst>
      <p:ext uri="{BB962C8B-B14F-4D97-AF65-F5344CB8AC3E}">
        <p14:creationId xmlns:p14="http://schemas.microsoft.com/office/powerpoint/2010/main" val="157025366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AutoShape 6" descr="http://image.slidesharecdn.com/ley1438-120520030551-phpapp02/95/ley-1438-3-728.jpg?cb=1337501208"/>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2" name="CuadroTexto 1">
            <a:extLst>
              <a:ext uri="{FF2B5EF4-FFF2-40B4-BE49-F238E27FC236}">
                <a16:creationId xmlns:a16="http://schemas.microsoft.com/office/drawing/2014/main" id="{3731BB30-BF98-C012-A804-4090FEB7E6CE}"/>
              </a:ext>
            </a:extLst>
          </p:cNvPr>
          <p:cNvSpPr txBox="1"/>
          <p:nvPr/>
        </p:nvSpPr>
        <p:spPr>
          <a:xfrm>
            <a:off x="1343472" y="6384590"/>
            <a:ext cx="8137764" cy="338554"/>
          </a:xfrm>
          <a:prstGeom prst="rect">
            <a:avLst/>
          </a:prstGeom>
          <a:noFill/>
        </p:spPr>
        <p:txBody>
          <a:bodyPr wrap="square">
            <a:spAutoFit/>
          </a:bodyPr>
          <a:lstStyle/>
          <a:p>
            <a:pPr algn="just"/>
            <a:r>
              <a:rPr lang="es-ES" sz="1600" dirty="0">
                <a:latin typeface="Arial Narrow" panose="020B0606020202030204" pitchFamily="34" charset="0"/>
              </a:rPr>
              <a:t>Fuente: MSPS</a:t>
            </a:r>
            <a:endParaRPr lang="es-CO" sz="1600" dirty="0">
              <a:latin typeface="Arial Narrow" panose="020B0606020202030204" pitchFamily="34" charset="0"/>
            </a:endParaRPr>
          </a:p>
        </p:txBody>
      </p:sp>
      <p:sp>
        <p:nvSpPr>
          <p:cNvPr id="5" name="3 Rectángulo">
            <a:extLst>
              <a:ext uri="{FF2B5EF4-FFF2-40B4-BE49-F238E27FC236}">
                <a16:creationId xmlns:a16="http://schemas.microsoft.com/office/drawing/2014/main" id="{3A0AF15E-8B24-D187-DA8C-5D88EFF9BF12}"/>
              </a:ext>
            </a:extLst>
          </p:cNvPr>
          <p:cNvSpPr>
            <a:spLocks noChangeArrowheads="1"/>
          </p:cNvSpPr>
          <p:nvPr/>
        </p:nvSpPr>
        <p:spPr bwMode="auto">
          <a:xfrm>
            <a:off x="958328" y="273356"/>
            <a:ext cx="9676054" cy="52322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ctr"/>
            <a:r>
              <a:rPr lang="es-ES_tradnl" altLang="es-ES" sz="2800" b="1" dirty="0">
                <a:solidFill>
                  <a:schemeClr val="tx1"/>
                </a:solidFill>
                <a:latin typeface="Arial Narrow" panose="020B0606020202030204" pitchFamily="34" charset="0"/>
              </a:rPr>
              <a:t>ATENCIÓN INTEGRAL EN SALUD</a:t>
            </a:r>
          </a:p>
        </p:txBody>
      </p:sp>
      <p:sp>
        <p:nvSpPr>
          <p:cNvPr id="6" name="CuadroTexto 5">
            <a:extLst>
              <a:ext uri="{FF2B5EF4-FFF2-40B4-BE49-F238E27FC236}">
                <a16:creationId xmlns:a16="http://schemas.microsoft.com/office/drawing/2014/main" id="{D3C58252-E551-AD70-9A14-9276E53E62C4}"/>
              </a:ext>
            </a:extLst>
          </p:cNvPr>
          <p:cNvSpPr txBox="1"/>
          <p:nvPr/>
        </p:nvSpPr>
        <p:spPr>
          <a:xfrm>
            <a:off x="1343472" y="1628800"/>
            <a:ext cx="9145016" cy="3108543"/>
          </a:xfrm>
          <a:prstGeom prst="rect">
            <a:avLst/>
          </a:prstGeom>
          <a:noFill/>
          <a:ln>
            <a:solidFill>
              <a:schemeClr val="accent1">
                <a:lumMod val="60000"/>
                <a:lumOff val="40000"/>
              </a:schemeClr>
            </a:solidFill>
          </a:ln>
        </p:spPr>
        <p:txBody>
          <a:bodyPr wrap="square">
            <a:spAutoFit/>
          </a:bodyPr>
          <a:lstStyle>
            <a:defPPr>
              <a:defRPr lang="es-CO"/>
            </a:defPPr>
            <a:lvl1pPr algn="just">
              <a:defRPr sz="2600" b="1">
                <a:latin typeface="Arial Narrow" panose="020B0606020202030204" pitchFamily="34" charset="0"/>
              </a:defRPr>
            </a:lvl1pPr>
          </a:lstStyle>
          <a:p>
            <a:r>
              <a:rPr lang="es-ES" sz="2800" b="0" dirty="0"/>
              <a:t>Se comprende como el conjunto de </a:t>
            </a:r>
            <a:r>
              <a:rPr lang="es-ES" sz="2800" u="sng" dirty="0"/>
              <a:t>acciones coordinadas, complementarias y efectivas</a:t>
            </a:r>
            <a:r>
              <a:rPr lang="es-ES" sz="2800" b="0" dirty="0"/>
              <a:t> para garantizar el derecho a la salud, expresadas en políticas, planes, programas, proyectos, estrategias y servicios, que se materializan en atenciones </a:t>
            </a:r>
            <a:r>
              <a:rPr lang="es-ES" sz="2800" u="sng" dirty="0"/>
              <a:t>dirigidas a las personas, familias y comunidades</a:t>
            </a:r>
            <a:r>
              <a:rPr lang="es-ES" sz="2800" b="0" dirty="0"/>
              <a:t> para la promoción de la salud, prevención de la enfermedad, diagnóstico, tratamiento, rehabilitación y cuidados paliativos.</a:t>
            </a:r>
            <a:endParaRPr lang="es-CO" sz="2800" b="0" dirty="0"/>
          </a:p>
        </p:txBody>
      </p:sp>
      <p:sp>
        <p:nvSpPr>
          <p:cNvPr id="7" name="Flecha: a la derecha 6">
            <a:extLst>
              <a:ext uri="{FF2B5EF4-FFF2-40B4-BE49-F238E27FC236}">
                <a16:creationId xmlns:a16="http://schemas.microsoft.com/office/drawing/2014/main" id="{50CC34EC-6C8D-8154-B839-8D6AD0CB9337}"/>
              </a:ext>
            </a:extLst>
          </p:cNvPr>
          <p:cNvSpPr/>
          <p:nvPr/>
        </p:nvSpPr>
        <p:spPr>
          <a:xfrm rot="5400000">
            <a:off x="5534337" y="4475165"/>
            <a:ext cx="835294" cy="1296144"/>
          </a:xfrm>
          <a:prstGeom prst="rightArrow">
            <a:avLst/>
          </a:prstGeom>
        </p:spPr>
        <p:style>
          <a:lnRef idx="3">
            <a:schemeClr val="lt1"/>
          </a:lnRef>
          <a:fillRef idx="1">
            <a:schemeClr val="accent3"/>
          </a:fillRef>
          <a:effectRef idx="1">
            <a:schemeClr val="accent3"/>
          </a:effectRef>
          <a:fontRef idx="minor">
            <a:schemeClr val="dk1">
              <a:hueOff val="0"/>
              <a:satOff val="0"/>
              <a:lumOff val="0"/>
              <a:alphaOff val="0"/>
            </a:schemeClr>
          </a:fontRef>
        </p:style>
      </p:sp>
      <p:grpSp>
        <p:nvGrpSpPr>
          <p:cNvPr id="8" name="Grupo 7">
            <a:extLst>
              <a:ext uri="{FF2B5EF4-FFF2-40B4-BE49-F238E27FC236}">
                <a16:creationId xmlns:a16="http://schemas.microsoft.com/office/drawing/2014/main" id="{0C9D7B52-6B48-ABDE-1C25-0468DBF6A81D}"/>
              </a:ext>
            </a:extLst>
          </p:cNvPr>
          <p:cNvGrpSpPr/>
          <p:nvPr/>
        </p:nvGrpSpPr>
        <p:grpSpPr>
          <a:xfrm>
            <a:off x="5477136" y="5573373"/>
            <a:ext cx="949695" cy="835292"/>
            <a:chOff x="1083743" y="648070"/>
            <a:chExt cx="949695" cy="835292"/>
          </a:xfrm>
        </p:grpSpPr>
        <p:sp>
          <p:nvSpPr>
            <p:cNvPr id="9" name="Rectángulo: esquinas redondeadas 8">
              <a:extLst>
                <a:ext uri="{FF2B5EF4-FFF2-40B4-BE49-F238E27FC236}">
                  <a16:creationId xmlns:a16="http://schemas.microsoft.com/office/drawing/2014/main" id="{1BABE325-DA22-B590-C92F-377C46E7C2FA}"/>
                </a:ext>
              </a:extLst>
            </p:cNvPr>
            <p:cNvSpPr/>
            <p:nvPr/>
          </p:nvSpPr>
          <p:spPr>
            <a:xfrm>
              <a:off x="1083743" y="648070"/>
              <a:ext cx="949695" cy="8352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ángulo: esquinas redondeadas 4">
              <a:extLst>
                <a:ext uri="{FF2B5EF4-FFF2-40B4-BE49-F238E27FC236}">
                  <a16:creationId xmlns:a16="http://schemas.microsoft.com/office/drawing/2014/main" id="{2262C7D2-6F25-A2CD-3E26-99EA866C3355}"/>
                </a:ext>
              </a:extLst>
            </p:cNvPr>
            <p:cNvSpPr txBox="1"/>
            <p:nvPr/>
          </p:nvSpPr>
          <p:spPr>
            <a:xfrm>
              <a:off x="1124519" y="688846"/>
              <a:ext cx="868143" cy="753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O" sz="3000" kern="1200" dirty="0"/>
                <a:t>E.H.</a:t>
              </a:r>
            </a:p>
          </p:txBody>
        </p:sp>
      </p:grpSp>
    </p:spTree>
    <p:extLst>
      <p:ext uri="{BB962C8B-B14F-4D97-AF65-F5344CB8AC3E}">
        <p14:creationId xmlns:p14="http://schemas.microsoft.com/office/powerpoint/2010/main" val="357518998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AutoShape 6" descr="http://image.slidesharecdn.com/ley1438-120520030551-phpapp02/95/ley-1438-3-728.jpg?cb=1337501208"/>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2" name="CuadroTexto 1">
            <a:extLst>
              <a:ext uri="{FF2B5EF4-FFF2-40B4-BE49-F238E27FC236}">
                <a16:creationId xmlns:a16="http://schemas.microsoft.com/office/drawing/2014/main" id="{3731BB30-BF98-C012-A804-4090FEB7E6CE}"/>
              </a:ext>
            </a:extLst>
          </p:cNvPr>
          <p:cNvSpPr txBox="1"/>
          <p:nvPr/>
        </p:nvSpPr>
        <p:spPr>
          <a:xfrm>
            <a:off x="1631504" y="6519446"/>
            <a:ext cx="8137764" cy="338554"/>
          </a:xfrm>
          <a:prstGeom prst="rect">
            <a:avLst/>
          </a:prstGeom>
          <a:noFill/>
        </p:spPr>
        <p:txBody>
          <a:bodyPr wrap="square">
            <a:spAutoFit/>
          </a:bodyPr>
          <a:lstStyle/>
          <a:p>
            <a:pPr algn="just"/>
            <a:r>
              <a:rPr lang="es-ES" sz="1600" dirty="0">
                <a:latin typeface="Arial Narrow" panose="020B0606020202030204" pitchFamily="34" charset="0"/>
              </a:rPr>
              <a:t>Fuente: MSPS</a:t>
            </a:r>
            <a:endParaRPr lang="es-CO" sz="1600" dirty="0">
              <a:latin typeface="Arial Narrow" panose="020B0606020202030204" pitchFamily="34" charset="0"/>
            </a:endParaRPr>
          </a:p>
        </p:txBody>
      </p:sp>
      <p:sp>
        <p:nvSpPr>
          <p:cNvPr id="5" name="3 Rectángulo">
            <a:extLst>
              <a:ext uri="{FF2B5EF4-FFF2-40B4-BE49-F238E27FC236}">
                <a16:creationId xmlns:a16="http://schemas.microsoft.com/office/drawing/2014/main" id="{3A0AF15E-8B24-D187-DA8C-5D88EFF9BF12}"/>
              </a:ext>
            </a:extLst>
          </p:cNvPr>
          <p:cNvSpPr>
            <a:spLocks noChangeArrowheads="1"/>
          </p:cNvSpPr>
          <p:nvPr/>
        </p:nvSpPr>
        <p:spPr bwMode="auto">
          <a:xfrm>
            <a:off x="958328" y="273356"/>
            <a:ext cx="9676054" cy="52322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ctr"/>
            <a:r>
              <a:rPr lang="es-ES_tradnl" altLang="es-ES" sz="2800" b="1" dirty="0">
                <a:solidFill>
                  <a:schemeClr val="tx1"/>
                </a:solidFill>
                <a:latin typeface="Arial Narrow" panose="020B0606020202030204" pitchFamily="34" charset="0"/>
              </a:rPr>
              <a:t>MODELO INTEGRAL DE ATENCIÓN EN SALUD - MIAS</a:t>
            </a:r>
          </a:p>
        </p:txBody>
      </p:sp>
      <p:pic>
        <p:nvPicPr>
          <p:cNvPr id="4" name="Imagen 3">
            <a:extLst>
              <a:ext uri="{FF2B5EF4-FFF2-40B4-BE49-F238E27FC236}">
                <a16:creationId xmlns:a16="http://schemas.microsoft.com/office/drawing/2014/main" id="{04E6917F-6305-E01C-44BF-C8FE29C2CF25}"/>
              </a:ext>
            </a:extLst>
          </p:cNvPr>
          <p:cNvPicPr>
            <a:picLocks noChangeAspect="1"/>
          </p:cNvPicPr>
          <p:nvPr/>
        </p:nvPicPr>
        <p:blipFill>
          <a:blip r:embed="rId2"/>
          <a:stretch>
            <a:fillRect/>
          </a:stretch>
        </p:blipFill>
        <p:spPr>
          <a:xfrm>
            <a:off x="1739900" y="933293"/>
            <a:ext cx="8290965" cy="5565747"/>
          </a:xfrm>
          <a:prstGeom prst="rect">
            <a:avLst/>
          </a:prstGeom>
          <a:ln>
            <a:solidFill>
              <a:schemeClr val="accent1"/>
            </a:solidFill>
          </a:ln>
        </p:spPr>
      </p:pic>
    </p:spTree>
    <p:extLst>
      <p:ext uri="{BB962C8B-B14F-4D97-AF65-F5344CB8AC3E}">
        <p14:creationId xmlns:p14="http://schemas.microsoft.com/office/powerpoint/2010/main" val="87214835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AutoShape 6" descr="http://image.slidesharecdn.com/ley1438-120520030551-phpapp02/95/ley-1438-3-728.jpg?cb=1337501208"/>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2" name="CuadroTexto 1">
            <a:extLst>
              <a:ext uri="{FF2B5EF4-FFF2-40B4-BE49-F238E27FC236}">
                <a16:creationId xmlns:a16="http://schemas.microsoft.com/office/drawing/2014/main" id="{3731BB30-BF98-C012-A804-4090FEB7E6CE}"/>
              </a:ext>
            </a:extLst>
          </p:cNvPr>
          <p:cNvSpPr txBox="1"/>
          <p:nvPr/>
        </p:nvSpPr>
        <p:spPr>
          <a:xfrm>
            <a:off x="1166564" y="6384590"/>
            <a:ext cx="8137764" cy="338554"/>
          </a:xfrm>
          <a:prstGeom prst="rect">
            <a:avLst/>
          </a:prstGeom>
          <a:noFill/>
        </p:spPr>
        <p:txBody>
          <a:bodyPr wrap="square">
            <a:spAutoFit/>
          </a:bodyPr>
          <a:lstStyle/>
          <a:p>
            <a:pPr algn="just"/>
            <a:r>
              <a:rPr lang="es-ES" sz="1600" dirty="0">
                <a:latin typeface="Arial Narrow" panose="020B0606020202030204" pitchFamily="34" charset="0"/>
              </a:rPr>
              <a:t>Fuente: MSPS</a:t>
            </a:r>
            <a:endParaRPr lang="es-CO" sz="1600" dirty="0">
              <a:latin typeface="Arial Narrow" panose="020B0606020202030204" pitchFamily="34" charset="0"/>
            </a:endParaRPr>
          </a:p>
        </p:txBody>
      </p:sp>
      <p:sp>
        <p:nvSpPr>
          <p:cNvPr id="5" name="3 Rectángulo">
            <a:extLst>
              <a:ext uri="{FF2B5EF4-FFF2-40B4-BE49-F238E27FC236}">
                <a16:creationId xmlns:a16="http://schemas.microsoft.com/office/drawing/2014/main" id="{3A0AF15E-8B24-D187-DA8C-5D88EFF9BF12}"/>
              </a:ext>
            </a:extLst>
          </p:cNvPr>
          <p:cNvSpPr>
            <a:spLocks noChangeArrowheads="1"/>
          </p:cNvSpPr>
          <p:nvPr/>
        </p:nvSpPr>
        <p:spPr bwMode="auto">
          <a:xfrm>
            <a:off x="695400" y="204207"/>
            <a:ext cx="9676054" cy="52322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ctr"/>
            <a:r>
              <a:rPr lang="es-ES_tradnl" altLang="es-ES" sz="2800" b="1" dirty="0">
                <a:solidFill>
                  <a:schemeClr val="tx1"/>
                </a:solidFill>
                <a:latin typeface="Arial Narrow" panose="020B0606020202030204" pitchFamily="34" charset="0"/>
              </a:rPr>
              <a:t>El MSPS DEFINIO 16 GRUPOS DE RIESGO QUE INCLUYEN EH</a:t>
            </a:r>
          </a:p>
        </p:txBody>
      </p:sp>
      <p:pic>
        <p:nvPicPr>
          <p:cNvPr id="8" name="Imagen 7">
            <a:extLst>
              <a:ext uri="{FF2B5EF4-FFF2-40B4-BE49-F238E27FC236}">
                <a16:creationId xmlns:a16="http://schemas.microsoft.com/office/drawing/2014/main" id="{2C864FF2-9A30-1280-B164-AB0A0BA230CE}"/>
              </a:ext>
            </a:extLst>
          </p:cNvPr>
          <p:cNvPicPr>
            <a:picLocks noChangeAspect="1"/>
          </p:cNvPicPr>
          <p:nvPr/>
        </p:nvPicPr>
        <p:blipFill>
          <a:blip r:embed="rId2"/>
          <a:stretch>
            <a:fillRect/>
          </a:stretch>
        </p:blipFill>
        <p:spPr>
          <a:xfrm>
            <a:off x="980477" y="1395673"/>
            <a:ext cx="9105900" cy="4400550"/>
          </a:xfrm>
          <a:prstGeom prst="rect">
            <a:avLst/>
          </a:prstGeom>
        </p:spPr>
      </p:pic>
      <p:sp>
        <p:nvSpPr>
          <p:cNvPr id="9" name="Elipse 8">
            <a:extLst>
              <a:ext uri="{FF2B5EF4-FFF2-40B4-BE49-F238E27FC236}">
                <a16:creationId xmlns:a16="http://schemas.microsoft.com/office/drawing/2014/main" id="{2910EC2D-4F7F-E580-AB82-2708A10A068E}"/>
              </a:ext>
            </a:extLst>
          </p:cNvPr>
          <p:cNvSpPr/>
          <p:nvPr/>
        </p:nvSpPr>
        <p:spPr>
          <a:xfrm>
            <a:off x="7680176" y="3595948"/>
            <a:ext cx="1368152" cy="201433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00005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AutoShape 6" descr="http://image.slidesharecdn.com/ley1438-120520030551-phpapp02/95/ley-1438-3-728.jpg?cb=1337501208"/>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2" name="CuadroTexto 1">
            <a:extLst>
              <a:ext uri="{FF2B5EF4-FFF2-40B4-BE49-F238E27FC236}">
                <a16:creationId xmlns:a16="http://schemas.microsoft.com/office/drawing/2014/main" id="{3731BB30-BF98-C012-A804-4090FEB7E6CE}"/>
              </a:ext>
            </a:extLst>
          </p:cNvPr>
          <p:cNvSpPr txBox="1"/>
          <p:nvPr/>
        </p:nvSpPr>
        <p:spPr>
          <a:xfrm>
            <a:off x="1055440" y="6384590"/>
            <a:ext cx="8137764" cy="338554"/>
          </a:xfrm>
          <a:prstGeom prst="rect">
            <a:avLst/>
          </a:prstGeom>
          <a:noFill/>
        </p:spPr>
        <p:txBody>
          <a:bodyPr wrap="square">
            <a:spAutoFit/>
          </a:bodyPr>
          <a:lstStyle/>
          <a:p>
            <a:pPr algn="just"/>
            <a:r>
              <a:rPr lang="es-ES" sz="1600" dirty="0">
                <a:latin typeface="Arial Narrow" panose="020B0606020202030204" pitchFamily="34" charset="0"/>
              </a:rPr>
              <a:t>Fuente: MSPS</a:t>
            </a:r>
            <a:endParaRPr lang="es-CO" sz="1600" dirty="0">
              <a:latin typeface="Arial Narrow" panose="020B0606020202030204" pitchFamily="34" charset="0"/>
            </a:endParaRPr>
          </a:p>
        </p:txBody>
      </p:sp>
      <p:sp>
        <p:nvSpPr>
          <p:cNvPr id="5" name="3 Rectángulo">
            <a:extLst>
              <a:ext uri="{FF2B5EF4-FFF2-40B4-BE49-F238E27FC236}">
                <a16:creationId xmlns:a16="http://schemas.microsoft.com/office/drawing/2014/main" id="{3A0AF15E-8B24-D187-DA8C-5D88EFF9BF12}"/>
              </a:ext>
            </a:extLst>
          </p:cNvPr>
          <p:cNvSpPr>
            <a:spLocks noChangeArrowheads="1"/>
          </p:cNvSpPr>
          <p:nvPr/>
        </p:nvSpPr>
        <p:spPr bwMode="auto">
          <a:xfrm>
            <a:off x="551384" y="273355"/>
            <a:ext cx="10297144" cy="52322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ctr"/>
            <a:r>
              <a:rPr lang="es-ES_tradnl" altLang="es-ES" sz="2800" b="1" dirty="0">
                <a:solidFill>
                  <a:schemeClr val="tx1"/>
                </a:solidFill>
                <a:latin typeface="Arial Narrow" panose="020B0606020202030204" pitchFamily="34" charset="0"/>
              </a:rPr>
              <a:t>IMPLEMENTACIÓN DE LA GESTION INTEGRAL DEL RIESGO  - MIAS</a:t>
            </a:r>
          </a:p>
        </p:txBody>
      </p:sp>
      <p:pic>
        <p:nvPicPr>
          <p:cNvPr id="4" name="Imagen 3">
            <a:extLst>
              <a:ext uri="{FF2B5EF4-FFF2-40B4-BE49-F238E27FC236}">
                <a16:creationId xmlns:a16="http://schemas.microsoft.com/office/drawing/2014/main" id="{2C01270E-5167-5DF9-CE6C-345E66691896}"/>
              </a:ext>
            </a:extLst>
          </p:cNvPr>
          <p:cNvPicPr>
            <a:picLocks noChangeAspect="1"/>
          </p:cNvPicPr>
          <p:nvPr/>
        </p:nvPicPr>
        <p:blipFill>
          <a:blip r:embed="rId2"/>
          <a:stretch>
            <a:fillRect/>
          </a:stretch>
        </p:blipFill>
        <p:spPr>
          <a:xfrm>
            <a:off x="1091444" y="922524"/>
            <a:ext cx="9217024" cy="5305339"/>
          </a:xfrm>
          <a:prstGeom prst="rect">
            <a:avLst/>
          </a:prstGeom>
          <a:ln>
            <a:solidFill>
              <a:schemeClr val="accent1"/>
            </a:solidFill>
          </a:ln>
        </p:spPr>
      </p:pic>
      <p:sp>
        <p:nvSpPr>
          <p:cNvPr id="3" name="Flecha: a la derecha 2">
            <a:extLst>
              <a:ext uri="{FF2B5EF4-FFF2-40B4-BE49-F238E27FC236}">
                <a16:creationId xmlns:a16="http://schemas.microsoft.com/office/drawing/2014/main" id="{8E599AE1-B1FD-05BB-B146-6E5AD04E47CD}"/>
              </a:ext>
            </a:extLst>
          </p:cNvPr>
          <p:cNvSpPr/>
          <p:nvPr/>
        </p:nvSpPr>
        <p:spPr>
          <a:xfrm rot="16200000">
            <a:off x="5001028" y="3690740"/>
            <a:ext cx="3744416" cy="484632"/>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46023723-BBF8-09A7-210F-B4D7859C3CAB}"/>
              </a:ext>
            </a:extLst>
          </p:cNvPr>
          <p:cNvSpPr/>
          <p:nvPr/>
        </p:nvSpPr>
        <p:spPr>
          <a:xfrm>
            <a:off x="6456040" y="5935476"/>
            <a:ext cx="864096" cy="61839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2">
                    <a:lumMod val="50000"/>
                  </a:schemeClr>
                </a:solidFill>
              </a:rPr>
              <a:t>  MC</a:t>
            </a:r>
            <a:r>
              <a:rPr lang="es-CO" b="1" dirty="0"/>
              <a:t>C</a:t>
            </a:r>
          </a:p>
        </p:txBody>
      </p:sp>
    </p:spTree>
    <p:extLst>
      <p:ext uri="{BB962C8B-B14F-4D97-AF65-F5344CB8AC3E}">
        <p14:creationId xmlns:p14="http://schemas.microsoft.com/office/powerpoint/2010/main" val="233478054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AutoShape 6" descr="http://image.slidesharecdn.com/ley1438-120520030551-phpapp02/95/ley-1438-3-728.jpg?cb=1337501208"/>
          <p:cNvSpPr>
            <a:spLocks noChangeAspect="1" noChangeArrowheads="1"/>
          </p:cNvSpPr>
          <p:nvPr/>
        </p:nvSpPr>
        <p:spPr bwMode="auto">
          <a:xfrm>
            <a:off x="1587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2" name="CuadroTexto 1">
            <a:extLst>
              <a:ext uri="{FF2B5EF4-FFF2-40B4-BE49-F238E27FC236}">
                <a16:creationId xmlns:a16="http://schemas.microsoft.com/office/drawing/2014/main" id="{3731BB30-BF98-C012-A804-4090FEB7E6CE}"/>
              </a:ext>
            </a:extLst>
          </p:cNvPr>
          <p:cNvSpPr txBox="1"/>
          <p:nvPr/>
        </p:nvSpPr>
        <p:spPr>
          <a:xfrm>
            <a:off x="3431704" y="6381328"/>
            <a:ext cx="7560840" cy="341816"/>
          </a:xfrm>
          <a:prstGeom prst="rect">
            <a:avLst/>
          </a:prstGeom>
          <a:noFill/>
        </p:spPr>
        <p:txBody>
          <a:bodyPr wrap="square">
            <a:spAutoFit/>
          </a:bodyPr>
          <a:lstStyle/>
          <a:p>
            <a:r>
              <a:rPr lang="es-ES" sz="1600" dirty="0">
                <a:latin typeface="Arial Narrow" panose="020B0606020202030204" pitchFamily="34" charset="0"/>
              </a:rPr>
              <a:t>Fuente: MSPS</a:t>
            </a:r>
            <a:endParaRPr lang="es-CO" sz="1600" dirty="0">
              <a:latin typeface="Arial Narrow" panose="020B0606020202030204" pitchFamily="34" charset="0"/>
            </a:endParaRPr>
          </a:p>
        </p:txBody>
      </p:sp>
      <p:sp>
        <p:nvSpPr>
          <p:cNvPr id="5" name="3 Rectángulo">
            <a:extLst>
              <a:ext uri="{FF2B5EF4-FFF2-40B4-BE49-F238E27FC236}">
                <a16:creationId xmlns:a16="http://schemas.microsoft.com/office/drawing/2014/main" id="{3A0AF15E-8B24-D187-DA8C-5D88EFF9BF12}"/>
              </a:ext>
            </a:extLst>
          </p:cNvPr>
          <p:cNvSpPr>
            <a:spLocks noChangeArrowheads="1"/>
          </p:cNvSpPr>
          <p:nvPr/>
        </p:nvSpPr>
        <p:spPr bwMode="auto">
          <a:xfrm>
            <a:off x="551384" y="273356"/>
            <a:ext cx="10297144" cy="52322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ctr"/>
            <a:r>
              <a:rPr lang="es-ES_tradnl" altLang="es-ES" sz="2800" b="1" dirty="0">
                <a:solidFill>
                  <a:schemeClr val="tx1"/>
                </a:solidFill>
                <a:latin typeface="Arial Narrow" panose="020B0606020202030204" pitchFamily="34" charset="0"/>
              </a:rPr>
              <a:t>ROL DEL ASEGURADOR - MIAS</a:t>
            </a:r>
          </a:p>
        </p:txBody>
      </p:sp>
      <p:pic>
        <p:nvPicPr>
          <p:cNvPr id="6" name="Imagen 5">
            <a:extLst>
              <a:ext uri="{FF2B5EF4-FFF2-40B4-BE49-F238E27FC236}">
                <a16:creationId xmlns:a16="http://schemas.microsoft.com/office/drawing/2014/main" id="{8DDC85DB-0B80-3C9F-FB7B-7068C946A7AF}"/>
              </a:ext>
            </a:extLst>
          </p:cNvPr>
          <p:cNvPicPr>
            <a:picLocks noChangeAspect="1"/>
          </p:cNvPicPr>
          <p:nvPr/>
        </p:nvPicPr>
        <p:blipFill rotWithShape="1">
          <a:blip r:embed="rId2"/>
          <a:srcRect l="11945"/>
          <a:stretch/>
        </p:blipFill>
        <p:spPr>
          <a:xfrm>
            <a:off x="3287688" y="1124744"/>
            <a:ext cx="5264484" cy="5071998"/>
          </a:xfrm>
          <a:prstGeom prst="rect">
            <a:avLst/>
          </a:prstGeom>
        </p:spPr>
      </p:pic>
      <p:sp>
        <p:nvSpPr>
          <p:cNvPr id="3" name="Flecha: a la derecha 2">
            <a:extLst>
              <a:ext uri="{FF2B5EF4-FFF2-40B4-BE49-F238E27FC236}">
                <a16:creationId xmlns:a16="http://schemas.microsoft.com/office/drawing/2014/main" id="{A5873758-C600-9679-C695-EA62B58B5875}"/>
              </a:ext>
            </a:extLst>
          </p:cNvPr>
          <p:cNvSpPr/>
          <p:nvPr/>
        </p:nvSpPr>
        <p:spPr>
          <a:xfrm>
            <a:off x="2867825" y="3455490"/>
            <a:ext cx="1008112" cy="484632"/>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esquinas redondeadas 3">
            <a:extLst>
              <a:ext uri="{FF2B5EF4-FFF2-40B4-BE49-F238E27FC236}">
                <a16:creationId xmlns:a16="http://schemas.microsoft.com/office/drawing/2014/main" id="{020E33A2-5B6E-F8AC-FDF8-6E297EA2B6FB}"/>
              </a:ext>
            </a:extLst>
          </p:cNvPr>
          <p:cNvSpPr/>
          <p:nvPr/>
        </p:nvSpPr>
        <p:spPr>
          <a:xfrm>
            <a:off x="1739900" y="3356992"/>
            <a:ext cx="864096" cy="61839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2">
                    <a:lumMod val="50000"/>
                  </a:schemeClr>
                </a:solidFill>
              </a:rPr>
              <a:t>  MC</a:t>
            </a:r>
            <a:r>
              <a:rPr lang="es-CO" b="1" dirty="0"/>
              <a:t>C</a:t>
            </a:r>
          </a:p>
        </p:txBody>
      </p:sp>
    </p:spTree>
    <p:extLst>
      <p:ext uri="{BB962C8B-B14F-4D97-AF65-F5344CB8AC3E}">
        <p14:creationId xmlns:p14="http://schemas.microsoft.com/office/powerpoint/2010/main" val="278905378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0301148-09D0-4E72-BD2D-56BFC0962367}"/>
              </a:ext>
            </a:extLst>
          </p:cNvPr>
          <p:cNvPicPr>
            <a:picLocks noChangeAspect="1"/>
          </p:cNvPicPr>
          <p:nvPr/>
        </p:nvPicPr>
        <p:blipFill rotWithShape="1">
          <a:blip r:embed="rId3"/>
          <a:srcRect t="1484" r="-2" b="3792"/>
          <a:stretch/>
        </p:blipFill>
        <p:spPr>
          <a:xfrm>
            <a:off x="911424" y="94865"/>
            <a:ext cx="1440160" cy="1224320"/>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081" name="Content Placeholder 3080">
            <a:extLst>
              <a:ext uri="{FF2B5EF4-FFF2-40B4-BE49-F238E27FC236}">
                <a16:creationId xmlns:a16="http://schemas.microsoft.com/office/drawing/2014/main" id="{96B1520D-D619-431D-ADCA-1EB1C120E66F}"/>
              </a:ext>
            </a:extLst>
          </p:cNvPr>
          <p:cNvSpPr>
            <a:spLocks noGrp="1"/>
          </p:cNvSpPr>
          <p:nvPr>
            <p:ph idx="4294967295"/>
          </p:nvPr>
        </p:nvSpPr>
        <p:spPr>
          <a:xfrm>
            <a:off x="1163452" y="1268760"/>
            <a:ext cx="9865096" cy="4320480"/>
          </a:xfrm>
          <a:ln>
            <a:solidFill>
              <a:schemeClr val="accent1"/>
            </a:solidFill>
          </a:ln>
        </p:spPr>
        <p:txBody>
          <a:bodyPr anchor="t">
            <a:noAutofit/>
          </a:bodyPr>
          <a:lstStyle/>
          <a:p>
            <a:pPr marL="0" indent="0" algn="just">
              <a:buNone/>
            </a:pPr>
            <a:r>
              <a:rPr lang="en-US" sz="2400" b="1" i="1" dirty="0">
                <a:ln w="3175" cmpd="sng">
                  <a:noFill/>
                </a:ln>
                <a:solidFill>
                  <a:schemeClr val="tx1"/>
                </a:solidFill>
                <a:latin typeface="Arial Narrow" panose="020B0606020202030204" pitchFamily="34" charset="0"/>
              </a:rPr>
              <a:t>Disclaimer:</a:t>
            </a:r>
          </a:p>
          <a:p>
            <a:pPr marL="0" indent="0" algn="just">
              <a:buNone/>
            </a:pPr>
            <a:r>
              <a:rPr lang="es-CO" sz="2400" b="1" dirty="0">
                <a:ln w="3175" cmpd="sng">
                  <a:noFill/>
                </a:ln>
                <a:solidFill>
                  <a:schemeClr val="tx1"/>
                </a:solidFill>
                <a:latin typeface="Arial Narrow" panose="020B0606020202030204" pitchFamily="34" charset="0"/>
              </a:rPr>
              <a:t>“</a:t>
            </a:r>
            <a:r>
              <a:rPr lang="es-CO" sz="2400" dirty="0">
                <a:solidFill>
                  <a:schemeClr val="tx1"/>
                </a:solidFill>
                <a:latin typeface="Arial Narrow" panose="020B0606020202030204" pitchFamily="34" charset="0"/>
              </a:rPr>
              <a:t>Esta información no constituye consejo y/o asesoría legal alguna, sino un compendio general de información públicamente disponible que no necesariamente está actualizada y, en consecuencia, recomendamos que verifique con su(s) asesor(res) legal(es) toda decisión que tome con base en este documento y/o las normas que en él se mencionan, toda vez que usted no debería actuar u omitir actuar con base en la información aquí contenida sin antes consultar a su asesor legal. Así mismo, esta información no está orientada a inducir y/o provocar en pacientes y/o profesionales de la salud conductas inadecuadas frente al sistema de salud. Y, en igual medida, esta información no reemplaza ni complementa las recomendaciones propias de la disciplina médica, ni prescripciones, fórmulas o diagnósticos médicos, como tampoco reemplaza ni complementa el consejo y/o asesoría de su(s) asesor(res) legal(es)”. </a:t>
            </a:r>
          </a:p>
          <a:p>
            <a:pPr marL="0" indent="0" algn="just">
              <a:buNone/>
            </a:pPr>
            <a:endParaRPr lang="es-CO" sz="2400" dirty="0">
              <a:solidFill>
                <a:schemeClr val="tx1"/>
              </a:solidFill>
              <a:latin typeface="Arial Narrow" panose="020B0606020202030204" pitchFamily="34" charset="0"/>
            </a:endParaRPr>
          </a:p>
          <a:p>
            <a:pPr marL="0" indent="0" algn="just">
              <a:buNone/>
            </a:pPr>
            <a:r>
              <a:rPr lang="es-CO" sz="2400" b="1" dirty="0">
                <a:ln w="3175" cmpd="sng">
                  <a:noFill/>
                </a:ln>
                <a:solidFill>
                  <a:schemeClr val="tx1"/>
                </a:solidFill>
                <a:latin typeface="Arial Narrow" panose="020B0606020202030204" pitchFamily="34" charset="0"/>
              </a:rPr>
              <a:t> </a:t>
            </a:r>
          </a:p>
          <a:p>
            <a:pPr marL="0" indent="0" algn="just">
              <a:buNone/>
            </a:pPr>
            <a:br>
              <a:rPr lang="en-US" sz="2400" b="1" dirty="0">
                <a:ln w="3175" cmpd="sng">
                  <a:noFill/>
                </a:ln>
                <a:solidFill>
                  <a:schemeClr val="tx1"/>
                </a:solidFill>
                <a:latin typeface="Arial Narrow" panose="020B0606020202030204" pitchFamily="34" charset="0"/>
              </a:rPr>
            </a:br>
            <a:br>
              <a:rPr lang="es-CO" sz="2400" b="1" dirty="0">
                <a:ln w="3175" cmpd="sng">
                  <a:noFill/>
                </a:ln>
                <a:solidFill>
                  <a:schemeClr val="tx1"/>
                </a:solidFill>
                <a:latin typeface="Arial Narrow" panose="020B0606020202030204" pitchFamily="34" charset="0"/>
              </a:rPr>
            </a:br>
            <a:r>
              <a:rPr lang="es-ES" sz="2400" dirty="0">
                <a:ln w="3175" cmpd="sng">
                  <a:noFill/>
                </a:ln>
                <a:solidFill>
                  <a:schemeClr val="tx1"/>
                </a:solidFill>
                <a:latin typeface="Arial Narrow" panose="020B0606020202030204" pitchFamily="34" charset="0"/>
              </a:rPr>
              <a:t>.</a:t>
            </a:r>
            <a:endParaRPr lang="en-US" sz="2400" b="1" dirty="0">
              <a:solidFill>
                <a:schemeClr val="tx1"/>
              </a:solidFill>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451091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7488" y="302875"/>
            <a:ext cx="9016553" cy="480131"/>
          </a:xfrm>
          <a:noFill/>
          <a:ln>
            <a:noFill/>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ctr"/>
            <a:r>
              <a:rPr lang="es-ES" sz="2800" b="1" kern="1200" dirty="0">
                <a:solidFill>
                  <a:schemeClr val="tx1"/>
                </a:solidFill>
                <a:latin typeface="Arial Narrow" panose="020B0606020202030204" pitchFamily="34" charset="0"/>
                <a:ea typeface="+mn-ea"/>
                <a:cs typeface="+mn-cs"/>
              </a:rPr>
              <a:t>CONTRATACIÓN EN SALUD Y DISTRIBUCIÓN DEL RIESGO</a:t>
            </a:r>
          </a:p>
        </p:txBody>
      </p:sp>
      <p:sp>
        <p:nvSpPr>
          <p:cNvPr id="3" name="AutoShape 2" descr="https://encrypted-tbn0.gstatic.com/images?q=tbn:ANd9GcRORruRZ67liO79REbBgnTNryPsRGHDZUcpCyiqcvhSOsbOMbei"/>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6" name="AutoShape 4" descr="https://encrypted-tbn0.gstatic.com/images?q=tbn:ANd9GcRORruRZ67liO79REbBgnTNryPsRGHDZUcpCyiqcvhSOsbOMbei"/>
          <p:cNvSpPr>
            <a:spLocks noChangeAspect="1" noChangeArrowheads="1"/>
          </p:cNvSpPr>
          <p:nvPr/>
        </p:nvSpPr>
        <p:spPr bwMode="auto">
          <a:xfrm>
            <a:off x="1831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latin typeface="Arial Narrow" panose="020B0606020202030204" pitchFamily="34" charset="0"/>
            </a:endParaRPr>
          </a:p>
        </p:txBody>
      </p:sp>
      <p:sp>
        <p:nvSpPr>
          <p:cNvPr id="14" name="13 CuadroTexto"/>
          <p:cNvSpPr txBox="1"/>
          <p:nvPr/>
        </p:nvSpPr>
        <p:spPr>
          <a:xfrm>
            <a:off x="2136777" y="6334780"/>
            <a:ext cx="8063681" cy="523220"/>
          </a:xfrm>
          <a:prstGeom prst="rect">
            <a:avLst/>
          </a:prstGeom>
          <a:noFill/>
        </p:spPr>
        <p:txBody>
          <a:bodyPr wrap="square" rtlCol="0">
            <a:spAutoFit/>
          </a:bodyPr>
          <a:lstStyle/>
          <a:p>
            <a:r>
              <a:rPr lang="es-CO" sz="1400" dirty="0"/>
              <a:t>Fuente: Castaño Ramón Abel. Riesgo Primario versus  Riesgo técnico. Vía Salud No. 35 2006. Robinson 2001.</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765" y="914425"/>
            <a:ext cx="4562475" cy="338437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4 Rectángulo"/>
          <p:cNvSpPr/>
          <p:nvPr/>
        </p:nvSpPr>
        <p:spPr>
          <a:xfrm>
            <a:off x="2207568" y="4298801"/>
            <a:ext cx="7813046" cy="1569660"/>
          </a:xfrm>
          <a:prstGeom prst="rect">
            <a:avLst/>
          </a:prstGeom>
          <a:noFill/>
          <a:ln w="3175">
            <a:solidFill>
              <a:schemeClr val="accent1"/>
            </a:solidFill>
          </a:ln>
        </p:spPr>
        <p:txBody>
          <a:bodyPr wrap="square" rtlCol="0">
            <a:spAutoFit/>
          </a:bodyPr>
          <a:lstStyle/>
          <a:p>
            <a:pPr algn="just"/>
            <a:r>
              <a:rPr lang="es-CO" sz="2400" dirty="0">
                <a:latin typeface="Arial Narrow" panose="020B0606020202030204" pitchFamily="34" charset="0"/>
              </a:rPr>
              <a:t>Riesgo Primario: Probabilidad de ocurrencia (incidencia)</a:t>
            </a:r>
          </a:p>
          <a:p>
            <a:pPr algn="just"/>
            <a:endParaRPr lang="es-CO" sz="2400" dirty="0">
              <a:latin typeface="Arial Narrow" panose="020B0606020202030204" pitchFamily="34" charset="0"/>
            </a:endParaRPr>
          </a:p>
          <a:p>
            <a:pPr algn="just"/>
            <a:r>
              <a:rPr lang="es-CO" sz="2400" dirty="0">
                <a:latin typeface="Arial Narrow" panose="020B0606020202030204" pitchFamily="34" charset="0"/>
              </a:rPr>
              <a:t>Riesgo Técnico:  Probabilidad de ocurrencia de eventos derivados de la variabilidad en las conductas médicas (desenlaces evitables)</a:t>
            </a:r>
          </a:p>
        </p:txBody>
      </p:sp>
    </p:spTree>
    <p:extLst>
      <p:ext uri="{BB962C8B-B14F-4D97-AF65-F5344CB8AC3E}">
        <p14:creationId xmlns:p14="http://schemas.microsoft.com/office/powerpoint/2010/main" val="608764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94D9E48-1637-4501-8B1F-9DDF4F38451D}"/>
              </a:ext>
            </a:extLst>
          </p:cNvPr>
          <p:cNvSpPr txBox="1">
            <a:spLocks/>
          </p:cNvSpPr>
          <p:nvPr/>
        </p:nvSpPr>
        <p:spPr>
          <a:xfrm>
            <a:off x="2432801" y="686588"/>
            <a:ext cx="7326398" cy="353436"/>
          </a:xfrm>
          <a:prstGeom prst="rect">
            <a:avLst/>
          </a:prstGeom>
          <a:noFill/>
          <a:ln>
            <a:noFill/>
          </a:ln>
          <a:effectLst/>
        </p:spPr>
        <p:txBody>
          <a:bodyPr vert="horz" wrap="square" lIns="91440" tIns="45720" rIns="91440" bIns="45720" numCol="1" rtlCol="0" anchor="ctr" anchorCtr="0" compatLnSpc="1">
            <a:prstTxWarp prst="textNoShape">
              <a:avLst/>
            </a:prstTxWarp>
            <a:noAutofit/>
          </a:bodyPr>
          <a:lstStyle>
            <a:lvl1pPr algn="r" defTabSz="457200">
              <a:spcBef>
                <a:spcPct val="0"/>
              </a:spcBef>
              <a:buNone/>
              <a:defRPr sz="2800" b="1" cap="none">
                <a:ln w="3175" cmpd="sng">
                  <a:noFill/>
                </a:ln>
                <a:solidFill>
                  <a:srgbClr val="00007D"/>
                </a:solidFill>
                <a:effectLst/>
                <a:latin typeface="Century Gothic" pitchFamily="34"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es-CO" dirty="0">
                <a:solidFill>
                  <a:schemeClr val="tx1"/>
                </a:solidFill>
                <a:latin typeface="Arial Narrow" panose="020B0606020202030204" pitchFamily="34" charset="0"/>
              </a:rPr>
              <a:t>SGSSS- DETERMINANTES DE LA SALUD</a:t>
            </a:r>
          </a:p>
        </p:txBody>
      </p:sp>
      <p:sp>
        <p:nvSpPr>
          <p:cNvPr id="11" name="Rectángulo 10">
            <a:extLst>
              <a:ext uri="{FF2B5EF4-FFF2-40B4-BE49-F238E27FC236}">
                <a16:creationId xmlns:a16="http://schemas.microsoft.com/office/drawing/2014/main" id="{700FC2BE-7DB2-47BD-AA09-FE7FF5628FC7}"/>
              </a:ext>
            </a:extLst>
          </p:cNvPr>
          <p:cNvSpPr/>
          <p:nvPr/>
        </p:nvSpPr>
        <p:spPr>
          <a:xfrm>
            <a:off x="1775520" y="6171412"/>
            <a:ext cx="8424936" cy="415498"/>
          </a:xfrm>
          <a:prstGeom prst="rect">
            <a:avLst/>
          </a:prstGeom>
        </p:spPr>
        <p:txBody>
          <a:bodyPr wrap="square">
            <a:spAutoFit/>
          </a:bodyPr>
          <a:lstStyle/>
          <a:p>
            <a:pPr algn="just"/>
            <a:r>
              <a:rPr lang="es-MX" sz="1050" dirty="0"/>
              <a:t>Fuente: Tomado y adaptado de Marc Lalonde - Canadá, por el Ministerio de Salud de Perú, Dirección General de Promoción de la Salud, Marco Conceptual Metodológico para el Abordaje de Promoción de la Salud, Documento de trabajo, 2005</a:t>
            </a:r>
            <a:endParaRPr lang="es-CO" sz="1050" dirty="0"/>
          </a:p>
        </p:txBody>
      </p:sp>
      <p:graphicFrame>
        <p:nvGraphicFramePr>
          <p:cNvPr id="27" name="Diagrama 26">
            <a:extLst>
              <a:ext uri="{FF2B5EF4-FFF2-40B4-BE49-F238E27FC236}">
                <a16:creationId xmlns:a16="http://schemas.microsoft.com/office/drawing/2014/main" id="{D1AC0467-AC07-4440-86D6-4729214589F3}"/>
              </a:ext>
            </a:extLst>
          </p:cNvPr>
          <p:cNvGraphicFramePr/>
          <p:nvPr/>
        </p:nvGraphicFramePr>
        <p:xfrm>
          <a:off x="4370290" y="1455217"/>
          <a:ext cx="557771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lipse 2">
            <a:extLst>
              <a:ext uri="{FF2B5EF4-FFF2-40B4-BE49-F238E27FC236}">
                <a16:creationId xmlns:a16="http://schemas.microsoft.com/office/drawing/2014/main" id="{3EBFBB8A-6DF8-44E9-88FC-91F7B4D02625}"/>
              </a:ext>
            </a:extLst>
          </p:cNvPr>
          <p:cNvSpPr/>
          <p:nvPr/>
        </p:nvSpPr>
        <p:spPr>
          <a:xfrm>
            <a:off x="1641659" y="2233972"/>
            <a:ext cx="2183784" cy="2160240"/>
          </a:xfrm>
          <a:prstGeom prst="ellips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1500" dirty="0"/>
              <a:t>Es significativo entender que la Salud de las personas </a:t>
            </a:r>
            <a:r>
              <a:rPr lang="es-MX" sz="1500" u="sng" dirty="0"/>
              <a:t>depende muy poco de los Sistemas de Salud</a:t>
            </a:r>
          </a:p>
        </p:txBody>
      </p:sp>
      <p:sp>
        <p:nvSpPr>
          <p:cNvPr id="4" name="Flecha: a la derecha 3">
            <a:extLst>
              <a:ext uri="{FF2B5EF4-FFF2-40B4-BE49-F238E27FC236}">
                <a16:creationId xmlns:a16="http://schemas.microsoft.com/office/drawing/2014/main" id="{49401CF5-8A4E-49EA-ABB8-FE90DEB2F772}"/>
              </a:ext>
            </a:extLst>
          </p:cNvPr>
          <p:cNvSpPr/>
          <p:nvPr/>
        </p:nvSpPr>
        <p:spPr>
          <a:xfrm>
            <a:off x="3864789" y="3140971"/>
            <a:ext cx="324036" cy="34624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1350" dirty="0"/>
          </a:p>
        </p:txBody>
      </p:sp>
    </p:spTree>
    <p:extLst>
      <p:ext uri="{BB962C8B-B14F-4D97-AF65-F5344CB8AC3E}">
        <p14:creationId xmlns:p14="http://schemas.microsoft.com/office/powerpoint/2010/main" val="2773005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5"/>
          <p:cNvSpPr txBox="1"/>
          <p:nvPr/>
        </p:nvSpPr>
        <p:spPr>
          <a:xfrm>
            <a:off x="2135560" y="6309320"/>
            <a:ext cx="7938506" cy="523220"/>
          </a:xfrm>
          <a:prstGeom prst="rect">
            <a:avLst/>
          </a:prstGeom>
          <a:noFill/>
        </p:spPr>
        <p:txBody>
          <a:bodyPr wrap="square" rtlCol="0">
            <a:spAutoFit/>
          </a:bodyPr>
          <a:lstStyle/>
          <a:p>
            <a:pPr algn="just"/>
            <a:r>
              <a:rPr lang="es-ES" sz="1400" dirty="0"/>
              <a:t>Fuente: Castaño Ramón Abel  y Marín Francisco_ Taller Mecanismos de Pago en Salud, Bogotá, Julio 2018</a:t>
            </a:r>
          </a:p>
        </p:txBody>
      </p:sp>
      <p:pic>
        <p:nvPicPr>
          <p:cNvPr id="3" name="Imagen 2">
            <a:extLst>
              <a:ext uri="{FF2B5EF4-FFF2-40B4-BE49-F238E27FC236}">
                <a16:creationId xmlns:a16="http://schemas.microsoft.com/office/drawing/2014/main" id="{B0A1A20E-B1E5-4BA2-B01E-7D6E54343757}"/>
              </a:ext>
            </a:extLst>
          </p:cNvPr>
          <p:cNvPicPr>
            <a:picLocks noChangeAspect="1"/>
          </p:cNvPicPr>
          <p:nvPr/>
        </p:nvPicPr>
        <p:blipFill>
          <a:blip r:embed="rId2"/>
          <a:stretch>
            <a:fillRect/>
          </a:stretch>
        </p:blipFill>
        <p:spPr>
          <a:xfrm>
            <a:off x="2783635" y="1268763"/>
            <a:ext cx="6739709" cy="4615141"/>
          </a:xfrm>
          <a:prstGeom prst="rect">
            <a:avLst/>
          </a:prstGeom>
        </p:spPr>
      </p:pic>
      <p:sp>
        <p:nvSpPr>
          <p:cNvPr id="6" name="1 Título">
            <a:extLst>
              <a:ext uri="{FF2B5EF4-FFF2-40B4-BE49-F238E27FC236}">
                <a16:creationId xmlns:a16="http://schemas.microsoft.com/office/drawing/2014/main" id="{4D4A1BC2-BB63-ED36-F7A2-0A90C737EABE}"/>
              </a:ext>
            </a:extLst>
          </p:cNvPr>
          <p:cNvSpPr>
            <a:spLocks noGrp="1"/>
          </p:cNvSpPr>
          <p:nvPr>
            <p:ph type="title"/>
          </p:nvPr>
        </p:nvSpPr>
        <p:spPr>
          <a:xfrm>
            <a:off x="1605814" y="253204"/>
            <a:ext cx="9016553" cy="480131"/>
          </a:xfrm>
          <a:noFill/>
          <a:ln>
            <a:noFill/>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ctr"/>
            <a:r>
              <a:rPr lang="es-ES" sz="2800" b="1" kern="1200" dirty="0">
                <a:solidFill>
                  <a:schemeClr val="tx1"/>
                </a:solidFill>
                <a:latin typeface="Arial Narrow" panose="020B0606020202030204" pitchFamily="34" charset="0"/>
                <a:ea typeface="+mn-ea"/>
                <a:cs typeface="+mn-cs"/>
              </a:rPr>
              <a:t>CONTRATACIÓN EN SALUD Y DISTRIBUCIÓN DEL RIESGO</a:t>
            </a:r>
          </a:p>
        </p:txBody>
      </p:sp>
    </p:spTree>
    <p:extLst>
      <p:ext uri="{BB962C8B-B14F-4D97-AF65-F5344CB8AC3E}">
        <p14:creationId xmlns:p14="http://schemas.microsoft.com/office/powerpoint/2010/main" val="17626121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19536" y="1639897"/>
            <a:ext cx="8280920" cy="4154984"/>
          </a:xfrm>
          <a:prstGeom prst="rect">
            <a:avLst/>
          </a:prstGeom>
          <a:noFill/>
          <a:ln>
            <a:solidFill>
              <a:schemeClr val="accent1"/>
            </a:solidFill>
          </a:ln>
        </p:spPr>
        <p:txBody>
          <a:bodyPr wrap="square" rtlCol="0">
            <a:spAutoFit/>
          </a:bodyPr>
          <a:lstStyle/>
          <a:p>
            <a:pPr algn="just"/>
            <a:r>
              <a:rPr lang="es-ES" sz="2400" b="1" dirty="0">
                <a:latin typeface="Arial Narrow" panose="020B0606020202030204" pitchFamily="34" charset="0"/>
              </a:rPr>
              <a:t>Riesgo primario: </a:t>
            </a:r>
            <a:r>
              <a:rPr lang="es-ES" sz="2400" dirty="0">
                <a:latin typeface="Arial Narrow" panose="020B0606020202030204" pitchFamily="34" charset="0"/>
              </a:rPr>
              <a:t>Es la variación </a:t>
            </a:r>
            <a:r>
              <a:rPr lang="es-ES" sz="2400" b="1" u="sng" dirty="0">
                <a:latin typeface="Arial Narrow" panose="020B0606020202030204" pitchFamily="34" charset="0"/>
              </a:rPr>
              <a:t>en la incidencia o en la severidad no evitable </a:t>
            </a:r>
            <a:r>
              <a:rPr lang="es-ES" sz="2400" dirty="0">
                <a:latin typeface="Arial Narrow" panose="020B0606020202030204" pitchFamily="34" charset="0"/>
              </a:rPr>
              <a:t>de un evento o condición médica en la población asignada, que afecta financieramente a quien asume este riesgo. Este riesgo debe ser incluido en la nota técnica, cuando aplique.</a:t>
            </a:r>
          </a:p>
          <a:p>
            <a:pPr algn="just"/>
            <a:endParaRPr lang="es-ES" sz="2400" b="1" dirty="0">
              <a:latin typeface="Arial Narrow" panose="020B0606020202030204" pitchFamily="34" charset="0"/>
            </a:endParaRPr>
          </a:p>
          <a:p>
            <a:pPr algn="just"/>
            <a:r>
              <a:rPr lang="es-ES" sz="2400" b="1" dirty="0">
                <a:latin typeface="Arial Narrow" panose="020B0606020202030204" pitchFamily="34" charset="0"/>
              </a:rPr>
              <a:t>Riesgo técnico: </a:t>
            </a:r>
            <a:r>
              <a:rPr lang="es-ES" sz="2400" b="1" u="sng" dirty="0">
                <a:latin typeface="Arial Narrow" panose="020B0606020202030204" pitchFamily="34" charset="0"/>
              </a:rPr>
              <a:t>Es la variación en la utilización de recursos en la atención en salud, en la ocurrencia de complicaciones o en la severidad,</a:t>
            </a:r>
            <a:r>
              <a:rPr lang="es-ES" sz="2400" dirty="0">
                <a:latin typeface="Arial Narrow" panose="020B0606020202030204" pitchFamily="34" charset="0"/>
              </a:rPr>
              <a:t> que se encuentra asociada a factores no previsibles en la atención o no soportados con la evidencia científica y que afecta financieramente a quien asume este riesgo. Este riesgo debe ser incluido en la nota técnica, cuando aplique.</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1919536" y="6279640"/>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6" name="2 Título">
            <a:extLst>
              <a:ext uri="{FF2B5EF4-FFF2-40B4-BE49-F238E27FC236}">
                <a16:creationId xmlns:a16="http://schemas.microsoft.com/office/drawing/2014/main" id="{27C1C06F-61AA-7743-E62D-64D2B63F76AF}"/>
              </a:ext>
            </a:extLst>
          </p:cNvPr>
          <p:cNvSpPr>
            <a:spLocks noGrp="1"/>
          </p:cNvSpPr>
          <p:nvPr>
            <p:ph type="title"/>
          </p:nvPr>
        </p:nvSpPr>
        <p:spPr>
          <a:xfrm>
            <a:off x="838200" y="424471"/>
            <a:ext cx="10515600" cy="903635"/>
          </a:xfrm>
        </p:spPr>
        <p:txBody>
          <a:bodyPr>
            <a:normAutofit/>
          </a:bodyPr>
          <a:lstStyle/>
          <a:p>
            <a:pPr algn="ctr">
              <a:defRPr/>
            </a:pPr>
            <a:r>
              <a:rPr lang="es-ES" sz="2800" b="1" kern="1200" dirty="0">
                <a:solidFill>
                  <a:schemeClr val="tx1"/>
                </a:solidFill>
                <a:latin typeface="Arial Narrow" panose="020B0606020202030204" pitchFamily="34" charset="0"/>
                <a:ea typeface="+mn-ea"/>
                <a:cs typeface="+mn-cs"/>
              </a:rPr>
              <a:t>CONTRATACIÓN EN SALUD Y DISTRIBUCIÓN DEL RIESGO</a:t>
            </a:r>
            <a:endParaRPr lang="es-ES" sz="28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005844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76534" y="6309320"/>
            <a:ext cx="7806285" cy="307777"/>
          </a:xfrm>
          <a:prstGeom prst="rect">
            <a:avLst/>
          </a:prstGeom>
          <a:noFill/>
        </p:spPr>
        <p:txBody>
          <a:bodyPr wrap="square" rtlCol="0">
            <a:spAutoFit/>
          </a:bodyPr>
          <a:lstStyle/>
          <a:p>
            <a:pPr algn="just"/>
            <a:r>
              <a:rPr lang="es-ES" sz="1400" dirty="0"/>
              <a:t>Fuente: Ley 80 de 1990 y Ley 100 de 1993</a:t>
            </a:r>
          </a:p>
        </p:txBody>
      </p:sp>
      <p:sp>
        <p:nvSpPr>
          <p:cNvPr id="7" name="CuadroTexto 6">
            <a:extLst>
              <a:ext uri="{FF2B5EF4-FFF2-40B4-BE49-F238E27FC236}">
                <a16:creationId xmlns:a16="http://schemas.microsoft.com/office/drawing/2014/main" id="{2367F30E-5270-412F-817F-E05FCDE7B036}"/>
              </a:ext>
            </a:extLst>
          </p:cNvPr>
          <p:cNvSpPr txBox="1"/>
          <p:nvPr/>
        </p:nvSpPr>
        <p:spPr>
          <a:xfrm>
            <a:off x="1775520" y="1700808"/>
            <a:ext cx="8424936" cy="4339650"/>
          </a:xfrm>
          <a:prstGeom prst="rect">
            <a:avLst/>
          </a:prstGeom>
          <a:noFill/>
          <a:ln>
            <a:solidFill>
              <a:schemeClr val="accent1"/>
            </a:solidFill>
          </a:ln>
        </p:spPr>
        <p:txBody>
          <a:bodyPr wrap="square" rtlCol="0">
            <a:spAutoFit/>
          </a:bodyPr>
          <a:lstStyle/>
          <a:p>
            <a:pPr algn="just"/>
            <a:r>
              <a:rPr lang="es-ES" sz="2300" b="1" dirty="0">
                <a:latin typeface="Arial Narrow" panose="020B0606020202030204" pitchFamily="34" charset="0"/>
              </a:rPr>
              <a:t>Ley 80 de 1990 – Artículos 1 al 80: </a:t>
            </a:r>
            <a:r>
              <a:rPr lang="es-ES" sz="2300" dirty="0">
                <a:latin typeface="Arial Narrow" panose="020B0606020202030204" pitchFamily="34" charset="0"/>
              </a:rPr>
              <a:t>Mediante la cual se expide el Estatuto General de Contratación de la Administración Pública</a:t>
            </a:r>
          </a:p>
          <a:p>
            <a:pPr algn="just"/>
            <a:endParaRPr lang="es-ES" sz="2300" b="1" dirty="0">
              <a:latin typeface="Arial Narrow" panose="020B0606020202030204" pitchFamily="34" charset="0"/>
            </a:endParaRPr>
          </a:p>
          <a:p>
            <a:pPr algn="just"/>
            <a:endParaRPr lang="es-ES" sz="2300" b="1" dirty="0">
              <a:latin typeface="Arial Narrow" panose="020B0606020202030204" pitchFamily="34" charset="0"/>
            </a:endParaRPr>
          </a:p>
          <a:p>
            <a:pPr algn="just"/>
            <a:r>
              <a:rPr lang="es-ES" sz="2300" b="1" dirty="0">
                <a:latin typeface="Arial Narrow" panose="020B0606020202030204" pitchFamily="34" charset="0"/>
              </a:rPr>
              <a:t>Ley 100 de 1993 – Articulo 179: </a:t>
            </a:r>
            <a:r>
              <a:rPr lang="es-ES" sz="2300" dirty="0">
                <a:latin typeface="Arial Narrow" panose="020B0606020202030204" pitchFamily="34" charset="0"/>
              </a:rPr>
              <a:t>Para garantizar el Plan Obligatorio de Salud a sus afiliados, las Entidades Promotoras de Salud prestarán directamente o contratarán los servicios de salud con las Instituciones Prestadoras y los profesionales. Para racionalizar la demanda por servicios, las Entidades Promotoras de Salud podrán adoptar modalidades de contratación y pago tales como capitación, protocolos o presupuestos globales fijos, de tal manera que incentiven las actividades de promoción y prevención y el control de costos. </a:t>
            </a:r>
          </a:p>
        </p:txBody>
      </p:sp>
      <p:sp>
        <p:nvSpPr>
          <p:cNvPr id="4" name="2 Título">
            <a:extLst>
              <a:ext uri="{FF2B5EF4-FFF2-40B4-BE49-F238E27FC236}">
                <a16:creationId xmlns:a16="http://schemas.microsoft.com/office/drawing/2014/main" id="{9CEF8B59-139C-369A-9230-BFA152016BBD}"/>
              </a:ext>
            </a:extLst>
          </p:cNvPr>
          <p:cNvSpPr>
            <a:spLocks noGrp="1"/>
          </p:cNvSpPr>
          <p:nvPr>
            <p:ph type="title"/>
          </p:nvPr>
        </p:nvSpPr>
        <p:spPr>
          <a:xfrm>
            <a:off x="716442" y="663653"/>
            <a:ext cx="10515600" cy="677115"/>
          </a:xfrm>
        </p:spPr>
        <p:txBody>
          <a:bodyPr>
            <a:noAutofit/>
          </a:bodyPr>
          <a:lstStyle/>
          <a:p>
            <a:pPr algn="ctr">
              <a:defRPr/>
            </a:pPr>
            <a:r>
              <a:rPr lang="es-ES" sz="2800" b="1" dirty="0">
                <a:solidFill>
                  <a:schemeClr val="tx1"/>
                </a:solidFill>
                <a:latin typeface="Arial Narrow" panose="020B0606020202030204" pitchFamily="34" charset="0"/>
              </a:rPr>
              <a:t>LA CONTRATACIÓN EN SALUD Y NORMAS APLICABLES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EN EL SGSSS COLOMBIANO</a:t>
            </a:r>
          </a:p>
        </p:txBody>
      </p:sp>
    </p:spTree>
    <p:extLst>
      <p:ext uri="{BB962C8B-B14F-4D97-AF65-F5344CB8AC3E}">
        <p14:creationId xmlns:p14="http://schemas.microsoft.com/office/powerpoint/2010/main" val="3621614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06216" y="6260037"/>
            <a:ext cx="7806285" cy="307777"/>
          </a:xfrm>
          <a:prstGeom prst="rect">
            <a:avLst/>
          </a:prstGeom>
          <a:noFill/>
        </p:spPr>
        <p:txBody>
          <a:bodyPr wrap="square" rtlCol="0">
            <a:spAutoFit/>
          </a:bodyPr>
          <a:lstStyle/>
          <a:p>
            <a:pPr algn="just"/>
            <a:r>
              <a:rPr lang="es-ES" sz="1400" dirty="0"/>
              <a:t>Fuente: Ley 1122 de 2007</a:t>
            </a:r>
          </a:p>
        </p:txBody>
      </p:sp>
      <p:sp>
        <p:nvSpPr>
          <p:cNvPr id="7" name="CuadroTexto 6">
            <a:extLst>
              <a:ext uri="{FF2B5EF4-FFF2-40B4-BE49-F238E27FC236}">
                <a16:creationId xmlns:a16="http://schemas.microsoft.com/office/drawing/2014/main" id="{2367F30E-5270-412F-817F-E05FCDE7B036}"/>
              </a:ext>
            </a:extLst>
          </p:cNvPr>
          <p:cNvSpPr txBox="1"/>
          <p:nvPr/>
        </p:nvSpPr>
        <p:spPr>
          <a:xfrm>
            <a:off x="1703512" y="1700808"/>
            <a:ext cx="8496944" cy="3985706"/>
          </a:xfrm>
          <a:prstGeom prst="rect">
            <a:avLst/>
          </a:prstGeom>
          <a:noFill/>
          <a:ln>
            <a:solidFill>
              <a:schemeClr val="accent1"/>
            </a:solidFill>
          </a:ln>
        </p:spPr>
        <p:txBody>
          <a:bodyPr wrap="square" rtlCol="0">
            <a:spAutoFit/>
          </a:bodyPr>
          <a:lstStyle/>
          <a:p>
            <a:pPr algn="just"/>
            <a:r>
              <a:rPr lang="es-ES" sz="2300" b="1" dirty="0">
                <a:latin typeface="Arial Narrow" panose="020B0606020202030204" pitchFamily="34" charset="0"/>
              </a:rPr>
              <a:t>Ley 1122 de 2007 – Artículo 13: </a:t>
            </a:r>
            <a:r>
              <a:rPr lang="es-ES" sz="2300" dirty="0">
                <a:latin typeface="Arial Narrow" panose="020B0606020202030204" pitchFamily="34" charset="0"/>
              </a:rPr>
              <a:t>Las EPS de ambos regímenes, pagarán los servicios a los Prestadores de Servicios de salud habilitados, </a:t>
            </a:r>
            <a:r>
              <a:rPr lang="es-ES" sz="2300" b="1" u="sng" dirty="0">
                <a:latin typeface="Arial Narrow" panose="020B0606020202030204" pitchFamily="34" charset="0"/>
              </a:rPr>
              <a:t>mes anticipado en un 100% si los contratos son por capitación. Si fuesen por otra modalidad, como pago por evento, global prospectivo o grupo diagnóstico se hará como mínimo un pago anticipado del 50% del valor de la factura, dentro de los cinco días posteriores a su presentación.</a:t>
            </a:r>
            <a:r>
              <a:rPr lang="es-ES" sz="2300" dirty="0">
                <a:latin typeface="Arial Narrow" panose="020B0606020202030204" pitchFamily="34" charset="0"/>
              </a:rPr>
              <a:t> En caso de no presentarse objeción o glosa alguna, el saldo se pagará dentro de los treinta días (30) siguientes a la presentación de la factura, siempre y cuando haya recibido los recursos del ente territorial en el caso del régimen subsidiado. De lo contrario, pagará dentro de los quince (15) días posteriores a la recepción del pago.</a:t>
            </a:r>
          </a:p>
        </p:txBody>
      </p:sp>
      <p:sp>
        <p:nvSpPr>
          <p:cNvPr id="10" name="2 Título">
            <a:extLst>
              <a:ext uri="{FF2B5EF4-FFF2-40B4-BE49-F238E27FC236}">
                <a16:creationId xmlns:a16="http://schemas.microsoft.com/office/drawing/2014/main" id="{568F15AF-E30A-D238-0E73-E337B2D0EA8F}"/>
              </a:ext>
            </a:extLst>
          </p:cNvPr>
          <p:cNvSpPr>
            <a:spLocks noGrp="1"/>
          </p:cNvSpPr>
          <p:nvPr>
            <p:ph type="title"/>
          </p:nvPr>
        </p:nvSpPr>
        <p:spPr>
          <a:xfrm>
            <a:off x="716442" y="663653"/>
            <a:ext cx="10515600" cy="677115"/>
          </a:xfrm>
        </p:spPr>
        <p:txBody>
          <a:bodyPr>
            <a:noAutofit/>
          </a:bodyPr>
          <a:lstStyle/>
          <a:p>
            <a:pPr algn="ctr">
              <a:defRPr/>
            </a:pPr>
            <a:r>
              <a:rPr lang="es-ES" sz="2800" b="1" dirty="0">
                <a:solidFill>
                  <a:schemeClr val="tx1"/>
                </a:solidFill>
                <a:latin typeface="Arial Narrow" panose="020B0606020202030204" pitchFamily="34" charset="0"/>
              </a:rPr>
              <a:t>LA CONTRATACIÓN EN SALUD Y NORMAS APLICABLES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EN EL SGSSS COLOMBIANO</a:t>
            </a:r>
          </a:p>
        </p:txBody>
      </p:sp>
    </p:spTree>
    <p:extLst>
      <p:ext uri="{BB962C8B-B14F-4D97-AF65-F5344CB8AC3E}">
        <p14:creationId xmlns:p14="http://schemas.microsoft.com/office/powerpoint/2010/main" val="1204494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31504" y="5886570"/>
            <a:ext cx="7806285" cy="307777"/>
          </a:xfrm>
          <a:prstGeom prst="rect">
            <a:avLst/>
          </a:prstGeom>
          <a:noFill/>
        </p:spPr>
        <p:txBody>
          <a:bodyPr wrap="square" rtlCol="0">
            <a:spAutoFit/>
          </a:bodyPr>
          <a:lstStyle/>
          <a:p>
            <a:pPr algn="just"/>
            <a:r>
              <a:rPr lang="es-ES" sz="1400" dirty="0"/>
              <a:t>Fuente: Ley 1122 de 2007</a:t>
            </a:r>
          </a:p>
        </p:txBody>
      </p:sp>
      <p:sp>
        <p:nvSpPr>
          <p:cNvPr id="7" name="CuadroTexto 6">
            <a:extLst>
              <a:ext uri="{FF2B5EF4-FFF2-40B4-BE49-F238E27FC236}">
                <a16:creationId xmlns:a16="http://schemas.microsoft.com/office/drawing/2014/main" id="{2367F30E-5270-412F-817F-E05FCDE7B036}"/>
              </a:ext>
            </a:extLst>
          </p:cNvPr>
          <p:cNvSpPr txBox="1"/>
          <p:nvPr/>
        </p:nvSpPr>
        <p:spPr>
          <a:xfrm>
            <a:off x="1631504" y="2132859"/>
            <a:ext cx="8568952" cy="2308324"/>
          </a:xfrm>
          <a:prstGeom prst="rect">
            <a:avLst/>
          </a:prstGeom>
          <a:noFill/>
          <a:ln>
            <a:solidFill>
              <a:schemeClr val="accent1"/>
            </a:solidFill>
          </a:ln>
        </p:spPr>
        <p:txBody>
          <a:bodyPr wrap="square" rtlCol="0">
            <a:spAutoFit/>
          </a:bodyPr>
          <a:lstStyle/>
          <a:p>
            <a:pPr algn="just"/>
            <a:r>
              <a:rPr lang="es-ES" sz="2400" b="1" dirty="0">
                <a:latin typeface="Arial Narrow" panose="020B0606020202030204" pitchFamily="34" charset="0"/>
              </a:rPr>
              <a:t>Ley 1122 de 2007 – Artículo 15 – Integración Vertical:  </a:t>
            </a:r>
            <a:r>
              <a:rPr lang="es-ES" sz="2400" b="1" u="sng" dirty="0">
                <a:latin typeface="Arial Narrow" panose="020B0606020202030204" pitchFamily="34" charset="0"/>
              </a:rPr>
              <a:t>Las EPS no podrán contratar, directamente o a través de terceros, con sus propias IPS más del 30% del valor del gasto en salud</a:t>
            </a:r>
            <a:r>
              <a:rPr lang="es-ES" sz="2400" dirty="0">
                <a:latin typeface="Arial Narrow" panose="020B0606020202030204" pitchFamily="34" charset="0"/>
              </a:rPr>
              <a:t>. Las EPS podrán distribuir este gasto en las proporciones que consideren pertinentes dentro de los distintos niveles de complejidad de los servicios contemplados en el Plan Obligatorio de Salud. </a:t>
            </a:r>
          </a:p>
        </p:txBody>
      </p:sp>
      <p:sp>
        <p:nvSpPr>
          <p:cNvPr id="2" name="AutoShape 2" descr="Licenciatura en Administración de Servicios de Salud - MUST University">
            <a:extLst>
              <a:ext uri="{FF2B5EF4-FFF2-40B4-BE49-F238E27FC236}">
                <a16:creationId xmlns:a16="http://schemas.microsoft.com/office/drawing/2014/main" id="{D406996D-2811-E7F1-F30B-ABF0D368A6F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 name="2 Título">
            <a:extLst>
              <a:ext uri="{FF2B5EF4-FFF2-40B4-BE49-F238E27FC236}">
                <a16:creationId xmlns:a16="http://schemas.microsoft.com/office/drawing/2014/main" id="{D7862ED4-B6FD-BFEA-6F03-9ED9B3AF4C21}"/>
              </a:ext>
            </a:extLst>
          </p:cNvPr>
          <p:cNvSpPr>
            <a:spLocks noGrp="1"/>
          </p:cNvSpPr>
          <p:nvPr>
            <p:ph type="title"/>
          </p:nvPr>
        </p:nvSpPr>
        <p:spPr>
          <a:xfrm>
            <a:off x="716442" y="663653"/>
            <a:ext cx="10515600" cy="677115"/>
          </a:xfrm>
        </p:spPr>
        <p:txBody>
          <a:bodyPr>
            <a:noAutofit/>
          </a:bodyPr>
          <a:lstStyle/>
          <a:p>
            <a:pPr algn="ctr">
              <a:defRPr/>
            </a:pPr>
            <a:r>
              <a:rPr lang="es-ES" sz="2800" b="1" dirty="0">
                <a:solidFill>
                  <a:schemeClr val="tx1"/>
                </a:solidFill>
                <a:latin typeface="Arial Narrow" panose="020B0606020202030204" pitchFamily="34" charset="0"/>
              </a:rPr>
              <a:t>LA CONTRATACIÓN EN SALUD Y NORMAS APLICABLES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EN EL SGSSS COLOMBIANO</a:t>
            </a:r>
          </a:p>
        </p:txBody>
      </p:sp>
    </p:spTree>
    <p:extLst>
      <p:ext uri="{BB962C8B-B14F-4D97-AF65-F5344CB8AC3E}">
        <p14:creationId xmlns:p14="http://schemas.microsoft.com/office/powerpoint/2010/main" val="788129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39597" y="6548330"/>
            <a:ext cx="7806285" cy="307777"/>
          </a:xfrm>
          <a:prstGeom prst="rect">
            <a:avLst/>
          </a:prstGeom>
          <a:noFill/>
        </p:spPr>
        <p:txBody>
          <a:bodyPr wrap="square" rtlCol="0">
            <a:spAutoFit/>
          </a:bodyPr>
          <a:lstStyle/>
          <a:p>
            <a:pPr algn="just"/>
            <a:r>
              <a:rPr lang="es-ES" sz="1400" dirty="0"/>
              <a:t>Fuente: Ley 1122 de 2007 y Resolución 3047 de 2008</a:t>
            </a:r>
          </a:p>
        </p:txBody>
      </p:sp>
      <p:sp>
        <p:nvSpPr>
          <p:cNvPr id="7" name="CuadroTexto 6">
            <a:extLst>
              <a:ext uri="{FF2B5EF4-FFF2-40B4-BE49-F238E27FC236}">
                <a16:creationId xmlns:a16="http://schemas.microsoft.com/office/drawing/2014/main" id="{2367F30E-5270-412F-817F-E05FCDE7B036}"/>
              </a:ext>
            </a:extLst>
          </p:cNvPr>
          <p:cNvSpPr txBox="1"/>
          <p:nvPr/>
        </p:nvSpPr>
        <p:spPr>
          <a:xfrm>
            <a:off x="1473742" y="1484784"/>
            <a:ext cx="9001000" cy="2923877"/>
          </a:xfrm>
          <a:prstGeom prst="rect">
            <a:avLst/>
          </a:prstGeom>
          <a:noFill/>
          <a:ln>
            <a:solidFill>
              <a:schemeClr val="accent1"/>
            </a:solidFill>
          </a:ln>
        </p:spPr>
        <p:txBody>
          <a:bodyPr wrap="square" rtlCol="0">
            <a:spAutoFit/>
          </a:bodyPr>
          <a:lstStyle/>
          <a:p>
            <a:pPr algn="just"/>
            <a:r>
              <a:rPr lang="es-ES" sz="2300" b="1" dirty="0">
                <a:latin typeface="Arial Narrow" panose="020B0606020202030204" pitchFamily="34" charset="0"/>
              </a:rPr>
              <a:t>Ley 1122 de 2007 – Artículo 16: </a:t>
            </a:r>
            <a:r>
              <a:rPr lang="es-ES" sz="2300" b="1" u="sng" dirty="0">
                <a:latin typeface="Arial Narrow" panose="020B0606020202030204" pitchFamily="34" charset="0"/>
              </a:rPr>
              <a:t>Las EPS del régimen subsidiado contratarán obligatoria y efectivamente un mínimo porcentual del gasto en salud con las Empresas Sociales del Estado debidamente habilitadas en el municipio de residencia del afiliado, siempre y cuando exista allí la correspondiente capacidad resolutiva. Dicho porcentaje será, como mínimo, el sesenta por ciento (60%)</a:t>
            </a:r>
            <a:r>
              <a:rPr lang="es-ES" sz="2300" dirty="0">
                <a:latin typeface="Arial Narrow" panose="020B0606020202030204" pitchFamily="34" charset="0"/>
              </a:rPr>
              <a:t>. Lo anterior estará sujeto al cumplimiento de requisitos e indicadores de calidad y resultados, oferta disponible, indicadores de gestión y tarifas competitivas. </a:t>
            </a:r>
          </a:p>
        </p:txBody>
      </p:sp>
      <p:sp>
        <p:nvSpPr>
          <p:cNvPr id="4" name="2 Título">
            <a:extLst>
              <a:ext uri="{FF2B5EF4-FFF2-40B4-BE49-F238E27FC236}">
                <a16:creationId xmlns:a16="http://schemas.microsoft.com/office/drawing/2014/main" id="{EA95D731-8270-CEC3-E96E-542F65C866DA}"/>
              </a:ext>
            </a:extLst>
          </p:cNvPr>
          <p:cNvSpPr>
            <a:spLocks noGrp="1"/>
          </p:cNvSpPr>
          <p:nvPr>
            <p:ph type="title"/>
          </p:nvPr>
        </p:nvSpPr>
        <p:spPr>
          <a:xfrm>
            <a:off x="716442" y="561582"/>
            <a:ext cx="10515600" cy="677115"/>
          </a:xfrm>
        </p:spPr>
        <p:txBody>
          <a:bodyPr>
            <a:noAutofit/>
          </a:bodyPr>
          <a:lstStyle/>
          <a:p>
            <a:pPr algn="ctr">
              <a:defRPr/>
            </a:pPr>
            <a:r>
              <a:rPr lang="es-ES" sz="2800" b="1" dirty="0">
                <a:solidFill>
                  <a:schemeClr val="tx1"/>
                </a:solidFill>
                <a:latin typeface="Arial Narrow" panose="020B0606020202030204" pitchFamily="34" charset="0"/>
              </a:rPr>
              <a:t>LA CONTRATACIÓN EN SALUD Y NORMAS APLICABLES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EN EL SGSSS COLOMBIANO</a:t>
            </a:r>
          </a:p>
        </p:txBody>
      </p:sp>
      <p:sp>
        <p:nvSpPr>
          <p:cNvPr id="6" name="CuadroTexto 5">
            <a:extLst>
              <a:ext uri="{FF2B5EF4-FFF2-40B4-BE49-F238E27FC236}">
                <a16:creationId xmlns:a16="http://schemas.microsoft.com/office/drawing/2014/main" id="{B80A0881-A40C-A1A3-E4EB-C72C20798776}"/>
              </a:ext>
            </a:extLst>
          </p:cNvPr>
          <p:cNvSpPr txBox="1"/>
          <p:nvPr/>
        </p:nvSpPr>
        <p:spPr>
          <a:xfrm>
            <a:off x="1473742" y="4588386"/>
            <a:ext cx="9001000" cy="1569660"/>
          </a:xfrm>
          <a:prstGeom prst="rect">
            <a:avLst/>
          </a:prstGeom>
          <a:noFill/>
          <a:ln>
            <a:solidFill>
              <a:schemeClr val="accent1"/>
            </a:solidFill>
          </a:ln>
        </p:spPr>
        <p:txBody>
          <a:bodyPr wrap="square" rtlCol="0">
            <a:spAutoFit/>
          </a:bodyPr>
          <a:lstStyle/>
          <a:p>
            <a:pPr algn="just"/>
            <a:r>
              <a:rPr lang="es-ES" sz="2400" b="1" dirty="0">
                <a:latin typeface="Arial Narrow" panose="020B0606020202030204" pitchFamily="34" charset="0"/>
              </a:rPr>
              <a:t>Resolución 3047 de 2008 – Artículos 1-19</a:t>
            </a:r>
            <a:r>
              <a:rPr lang="es-ES" sz="2400" dirty="0">
                <a:latin typeface="Arial Narrow" panose="020B0606020202030204" pitchFamily="34" charset="0"/>
              </a:rPr>
              <a:t>: Define los </a:t>
            </a:r>
            <a:r>
              <a:rPr lang="es-ES" sz="2400" b="1" u="sng" dirty="0">
                <a:latin typeface="Arial Narrow" panose="020B0606020202030204" pitchFamily="34" charset="0"/>
              </a:rPr>
              <a:t>formatos, mecanismos de envío, procedimientos y términos</a:t>
            </a:r>
            <a:r>
              <a:rPr lang="es-ES" sz="2400" b="1" dirty="0">
                <a:latin typeface="Arial Narrow" panose="020B0606020202030204" pitchFamily="34" charset="0"/>
              </a:rPr>
              <a:t> </a:t>
            </a:r>
            <a:r>
              <a:rPr lang="es-ES" sz="2400" dirty="0">
                <a:latin typeface="Arial Narrow" panose="020B0606020202030204" pitchFamily="34" charset="0"/>
              </a:rPr>
              <a:t>a ser implementados en las relaciones entre prestadores de servicios de salud y entidades responsables del pago de servicios de salud.</a:t>
            </a:r>
          </a:p>
        </p:txBody>
      </p:sp>
    </p:spTree>
    <p:extLst>
      <p:ext uri="{BB962C8B-B14F-4D97-AF65-F5344CB8AC3E}">
        <p14:creationId xmlns:p14="http://schemas.microsoft.com/office/powerpoint/2010/main" val="2084030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343472" y="6237312"/>
            <a:ext cx="7806285" cy="307777"/>
          </a:xfrm>
          <a:prstGeom prst="rect">
            <a:avLst/>
          </a:prstGeom>
          <a:noFill/>
        </p:spPr>
        <p:txBody>
          <a:bodyPr wrap="square" rtlCol="0">
            <a:spAutoFit/>
          </a:bodyPr>
          <a:lstStyle/>
          <a:p>
            <a:pPr algn="just"/>
            <a:r>
              <a:rPr lang="es-ES" sz="1400" dirty="0"/>
              <a:t>Fuente: Consultor Salud_13.junio.2023</a:t>
            </a:r>
          </a:p>
        </p:txBody>
      </p:sp>
      <p:sp>
        <p:nvSpPr>
          <p:cNvPr id="8" name="2 Título">
            <a:extLst>
              <a:ext uri="{FF2B5EF4-FFF2-40B4-BE49-F238E27FC236}">
                <a16:creationId xmlns:a16="http://schemas.microsoft.com/office/drawing/2014/main" id="{CD6969BB-4C55-4021-85A8-920975679E3B}"/>
              </a:ext>
            </a:extLst>
          </p:cNvPr>
          <p:cNvSpPr>
            <a:spLocks noGrp="1"/>
          </p:cNvSpPr>
          <p:nvPr>
            <p:ph type="title"/>
          </p:nvPr>
        </p:nvSpPr>
        <p:spPr>
          <a:xfrm>
            <a:off x="671968" y="476672"/>
            <a:ext cx="10272000" cy="534400"/>
          </a:xfrm>
        </p:spPr>
        <p:txBody>
          <a:bodyPr>
            <a:normAutofit fontScale="90000"/>
          </a:bodyPr>
          <a:lstStyle/>
          <a:p>
            <a:pPr algn="ctr">
              <a:defRPr/>
            </a:pPr>
            <a:r>
              <a:rPr lang="es-ES" sz="2700" b="1" dirty="0">
                <a:solidFill>
                  <a:schemeClr val="tx1"/>
                </a:solidFill>
                <a:latin typeface="Arial Narrow" panose="020B0606020202030204" pitchFamily="34" charset="0"/>
              </a:rPr>
              <a:t>CAMBIA LA CONTRATACIÓN DE SERVICIOS DE SALUD EN COLOMBIA </a:t>
            </a:r>
            <a:br>
              <a:rPr lang="es-ES" sz="2700" b="1" dirty="0">
                <a:solidFill>
                  <a:schemeClr val="tx1"/>
                </a:solidFill>
                <a:latin typeface="Arial Narrow" panose="020B0606020202030204" pitchFamily="34" charset="0"/>
              </a:rPr>
            </a:br>
            <a:r>
              <a:rPr lang="es-ES" sz="2700" b="1" dirty="0">
                <a:solidFill>
                  <a:schemeClr val="tx1"/>
                </a:solidFill>
                <a:latin typeface="Arial Narrow" panose="020B0606020202030204" pitchFamily="34" charset="0"/>
              </a:rPr>
              <a:t>SE DEROGA LA RESOLUCIÓN 3047 DE 2008</a:t>
            </a:r>
            <a:endParaRPr lang="es-CO" sz="2700" dirty="0">
              <a:solidFill>
                <a:schemeClr val="tx1"/>
              </a:solidFill>
              <a:latin typeface="Arial Narrow" panose="020B0606020202030204" pitchFamily="34" charset="0"/>
            </a:endParaRPr>
          </a:p>
        </p:txBody>
      </p:sp>
      <p:sp>
        <p:nvSpPr>
          <p:cNvPr id="7" name="CuadroTexto 6">
            <a:extLst>
              <a:ext uri="{FF2B5EF4-FFF2-40B4-BE49-F238E27FC236}">
                <a16:creationId xmlns:a16="http://schemas.microsoft.com/office/drawing/2014/main" id="{2367F30E-5270-412F-817F-E05FCDE7B036}"/>
              </a:ext>
            </a:extLst>
          </p:cNvPr>
          <p:cNvSpPr txBox="1"/>
          <p:nvPr/>
        </p:nvSpPr>
        <p:spPr>
          <a:xfrm>
            <a:off x="1415480" y="1274602"/>
            <a:ext cx="9001000" cy="4524315"/>
          </a:xfrm>
          <a:prstGeom prst="rect">
            <a:avLst/>
          </a:prstGeom>
          <a:noFill/>
          <a:ln>
            <a:solidFill>
              <a:schemeClr val="accent2"/>
            </a:solidFill>
          </a:ln>
        </p:spPr>
        <p:txBody>
          <a:bodyPr wrap="square" rtlCol="0">
            <a:spAutoFit/>
          </a:bodyPr>
          <a:lstStyle/>
          <a:p>
            <a:pPr algn="just"/>
            <a:r>
              <a:rPr lang="es-ES" sz="2400" dirty="0">
                <a:latin typeface="Arial Narrow" panose="020B0606020202030204" pitchFamily="34" charset="0"/>
              </a:rPr>
              <a:t>La norma incorpora los mecanismos de seguimiento y ajuste a los acuerdos de voluntades celebrados por las Entidades Responsables de Pago, los Prestadores de Servicios de Salud y los Proveedores de Tecnologías en Salud y adicionalmente presenta los procedimientos, mecanismos de información y términos entre los actores.</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Según los términos propuestos en el documento, </a:t>
            </a:r>
            <a:r>
              <a:rPr lang="es-ES" sz="2400" dirty="0">
                <a:highlight>
                  <a:srgbClr val="C0C0C0"/>
                </a:highlight>
                <a:latin typeface="Arial Narrow" panose="020B0606020202030204" pitchFamily="34" charset="0"/>
              </a:rPr>
              <a:t>las modificaciones se aplicarían desde el de enero de 2024, fecha desde la que se derogarían las resoluciones 3047 de 2008, y sus modificatorias, así como la 3253 de 2009 (</a:t>
            </a:r>
            <a:r>
              <a:rPr lang="es-ES" sz="2400" dirty="0">
                <a:latin typeface="Arial Narrow" panose="020B0606020202030204" pitchFamily="34" charset="0"/>
              </a:rPr>
              <a:t>principios generales y los lineamientos que deben ser tenidos en cuenta para definir, seguir y evaluar las metas de cobertura, resolutividad y oportunidad en los acuerdos de voluntades mediante el mecanismo de pago por capitación).</a:t>
            </a:r>
          </a:p>
        </p:txBody>
      </p:sp>
    </p:spTree>
    <p:extLst>
      <p:ext uri="{BB962C8B-B14F-4D97-AF65-F5344CB8AC3E}">
        <p14:creationId xmlns:p14="http://schemas.microsoft.com/office/powerpoint/2010/main" val="4061926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15480" y="6237312"/>
            <a:ext cx="7806285" cy="307777"/>
          </a:xfrm>
          <a:prstGeom prst="rect">
            <a:avLst/>
          </a:prstGeom>
          <a:noFill/>
        </p:spPr>
        <p:txBody>
          <a:bodyPr wrap="square" rtlCol="0">
            <a:spAutoFit/>
          </a:bodyPr>
          <a:lstStyle/>
          <a:p>
            <a:pPr algn="just"/>
            <a:r>
              <a:rPr lang="es-ES" sz="1400" dirty="0"/>
              <a:t>Fuente: Consultor Salud_13.junio.2023</a:t>
            </a:r>
          </a:p>
        </p:txBody>
      </p:sp>
      <p:sp>
        <p:nvSpPr>
          <p:cNvPr id="8" name="2 Título">
            <a:extLst>
              <a:ext uri="{FF2B5EF4-FFF2-40B4-BE49-F238E27FC236}">
                <a16:creationId xmlns:a16="http://schemas.microsoft.com/office/drawing/2014/main" id="{CD6969BB-4C55-4021-85A8-920975679E3B}"/>
              </a:ext>
            </a:extLst>
          </p:cNvPr>
          <p:cNvSpPr>
            <a:spLocks noGrp="1"/>
          </p:cNvSpPr>
          <p:nvPr>
            <p:ph type="title"/>
          </p:nvPr>
        </p:nvSpPr>
        <p:spPr>
          <a:xfrm>
            <a:off x="743977" y="845926"/>
            <a:ext cx="10272000" cy="534400"/>
          </a:xfrm>
        </p:spPr>
        <p:txBody>
          <a:bodyPr>
            <a:normAutofit fontScale="90000"/>
          </a:bodyPr>
          <a:lstStyle/>
          <a:p>
            <a:pPr algn="ctr">
              <a:defRPr/>
            </a:pPr>
            <a:r>
              <a:rPr lang="es-ES" sz="2700" b="1" dirty="0">
                <a:solidFill>
                  <a:schemeClr val="tx1"/>
                </a:solidFill>
                <a:latin typeface="Arial Narrow" panose="020B0606020202030204" pitchFamily="34" charset="0"/>
              </a:rPr>
              <a:t>CAMBIA LA CONTRATACIÓN DE SERVICIOS DE SALUD EN COLOMBIA</a:t>
            </a:r>
            <a:br>
              <a:rPr lang="es-ES" sz="2700" b="1" dirty="0">
                <a:solidFill>
                  <a:schemeClr val="tx1"/>
                </a:solidFill>
                <a:latin typeface="Arial Narrow" panose="020B0606020202030204" pitchFamily="34" charset="0"/>
              </a:rPr>
            </a:br>
            <a:r>
              <a:rPr lang="es-ES" sz="2700" b="1" dirty="0">
                <a:solidFill>
                  <a:schemeClr val="tx1"/>
                </a:solidFill>
                <a:latin typeface="Arial Narrow" panose="020B0606020202030204" pitchFamily="34" charset="0"/>
              </a:rPr>
              <a:t> SE DEROGA LA RESOLUCIÓN 3047 DE 2008</a:t>
            </a:r>
            <a:endParaRPr lang="es-CO" sz="2700" dirty="0">
              <a:solidFill>
                <a:schemeClr val="tx1"/>
              </a:solidFill>
              <a:latin typeface="Arial Narrow" panose="020B0606020202030204" pitchFamily="34" charset="0"/>
            </a:endParaRPr>
          </a:p>
        </p:txBody>
      </p:sp>
      <p:sp>
        <p:nvSpPr>
          <p:cNvPr id="7" name="CuadroTexto 6">
            <a:extLst>
              <a:ext uri="{FF2B5EF4-FFF2-40B4-BE49-F238E27FC236}">
                <a16:creationId xmlns:a16="http://schemas.microsoft.com/office/drawing/2014/main" id="{2367F30E-5270-412F-817F-E05FCDE7B036}"/>
              </a:ext>
            </a:extLst>
          </p:cNvPr>
          <p:cNvSpPr txBox="1"/>
          <p:nvPr/>
        </p:nvSpPr>
        <p:spPr>
          <a:xfrm>
            <a:off x="1415480" y="2276872"/>
            <a:ext cx="8928992" cy="2677656"/>
          </a:xfrm>
          <a:prstGeom prst="rect">
            <a:avLst/>
          </a:prstGeom>
          <a:noFill/>
          <a:ln>
            <a:solidFill>
              <a:schemeClr val="accent2"/>
            </a:solidFill>
          </a:ln>
        </p:spPr>
        <p:txBody>
          <a:bodyPr wrap="square" rtlCol="0">
            <a:spAutoFit/>
          </a:bodyPr>
          <a:lstStyle/>
          <a:p>
            <a:pPr algn="just"/>
            <a:r>
              <a:rPr lang="es-ES" sz="2400" dirty="0">
                <a:latin typeface="Arial Narrow" panose="020B0606020202030204" pitchFamily="34" charset="0"/>
              </a:rPr>
              <a:t>En relación con los acuerdos de voluntades es importante precisar que, para la prestación de servicios de salud y para la contratación de tecnologías, </a:t>
            </a:r>
            <a:r>
              <a:rPr lang="es-ES" sz="2400" dirty="0">
                <a:highlight>
                  <a:srgbClr val="C0C0C0"/>
                </a:highlight>
                <a:latin typeface="Arial Narrow" panose="020B0606020202030204" pitchFamily="34" charset="0"/>
              </a:rPr>
              <a:t>las diferentes entidades e instituciones deben establecer una serie de parámetros como la caracterización poblacional, el análisis de la situación en salud, información adicional que se requiera</a:t>
            </a:r>
            <a:r>
              <a:rPr lang="es-ES" sz="2400" dirty="0">
                <a:latin typeface="Arial Narrow" panose="020B0606020202030204" pitchFamily="34" charset="0"/>
              </a:rPr>
              <a:t> para que los Prestadores de Servicios de Salud – PSS y los Proveedores de Tecnologías en Salud – PTS identifiquen las condiciones de salud de la población que será atendida</a:t>
            </a:r>
          </a:p>
        </p:txBody>
      </p:sp>
    </p:spTree>
    <p:extLst>
      <p:ext uri="{BB962C8B-B14F-4D97-AF65-F5344CB8AC3E}">
        <p14:creationId xmlns:p14="http://schemas.microsoft.com/office/powerpoint/2010/main" val="22667049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81454" y="994856"/>
            <a:ext cx="9829092" cy="4893647"/>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O" sz="2400" dirty="0">
                <a:solidFill>
                  <a:schemeClr val="tx1"/>
                </a:solidFill>
                <a:latin typeface="Arial Narrow" panose="020B0606020202030204" pitchFamily="34" charset="0"/>
              </a:rPr>
              <a:t>Médico Cirujano de la Universidad del Valle, MBA de la Pontificia Universidad Javeriana, Especialista en Administración en Salud de la Pontificia Universidad Javeriana y Especialista en Gerencia Financiera de la Universidad Santiago de Cali, con más de veintisiete años de experiencia en cargos gerenciales y de consultoría en el Sistema General de Seguridad Social en Salud Colombiano y Centroamericano.  </a:t>
            </a:r>
          </a:p>
          <a:p>
            <a:pPr algn="just"/>
            <a:endParaRPr lang="es-CO" sz="2400" dirty="0">
              <a:solidFill>
                <a:schemeClr val="tx1"/>
              </a:solidFill>
              <a:latin typeface="Arial Narrow" panose="020B0606020202030204" pitchFamily="34" charset="0"/>
            </a:endParaRPr>
          </a:p>
          <a:p>
            <a:pPr algn="just"/>
            <a:r>
              <a:rPr lang="es-CO" sz="2400" dirty="0">
                <a:solidFill>
                  <a:schemeClr val="tx1"/>
                </a:solidFill>
                <a:latin typeface="Arial Narrow" panose="020B0606020202030204" pitchFamily="34" charset="0"/>
              </a:rPr>
              <a:t>Se ha desempeñado como Jefe Médico,  Jefe Nacional de Planes de Salud, Jefe Nacional de Riesgos Asistenciales en Salud y Gerente General de Servicio Occidental de Salud EPS S.A.; Gerente General de Clínica Nuestra Señora de Los Remedios de Cali; Director Nacional de Atención en Salud, Director Nacional de Salud Pública, Gerente Regional de Coomeva EPS y Gerente Regional de Coomeva Medicina Prepagada; Jefe Cuidados de la Salud Comfandi; Director General de Clínicas Cali de Comfandi y Gerente Proyecto Salud Comfandi.</a:t>
            </a:r>
          </a:p>
        </p:txBody>
      </p:sp>
      <p:sp>
        <p:nvSpPr>
          <p:cNvPr id="7" name="Rectangle 3"/>
          <p:cNvSpPr txBox="1">
            <a:spLocks noChangeArrowheads="1"/>
          </p:cNvSpPr>
          <p:nvPr/>
        </p:nvSpPr>
        <p:spPr>
          <a:xfrm>
            <a:off x="1703512" y="418594"/>
            <a:ext cx="7772400" cy="576262"/>
          </a:xfrm>
          <a:prstGeom prst="rect">
            <a:avLst/>
          </a:prstGeom>
        </p:spPr>
        <p:txBody>
          <a:bodyPr/>
          <a:lstStyle/>
          <a:p>
            <a:pPr algn="ctr">
              <a:defRPr/>
            </a:pPr>
            <a:r>
              <a:rPr lang="es-CO" sz="2800" dirty="0">
                <a:latin typeface="Arial Narrow" pitchFamily="34" charset="0"/>
                <a:ea typeface="+mj-ea"/>
                <a:cs typeface="Arial" pitchFamily="34" charset="0"/>
              </a:rPr>
              <a:t>	Jairo Hernando Vargas C.</a:t>
            </a:r>
            <a:endParaRPr lang="es-ES" sz="2800" dirty="0">
              <a:latin typeface="Arial Narrow" pitchFamily="34" charset="0"/>
              <a:ea typeface="+mj-ea"/>
              <a:cs typeface="Arial" pitchFamily="34" charset="0"/>
            </a:endParaRPr>
          </a:p>
        </p:txBody>
      </p:sp>
    </p:spTree>
    <p:extLst>
      <p:ext uri="{BB962C8B-B14F-4D97-AF65-F5344CB8AC3E}">
        <p14:creationId xmlns:p14="http://schemas.microsoft.com/office/powerpoint/2010/main" val="2063653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127448" y="6245155"/>
            <a:ext cx="7806285" cy="307777"/>
          </a:xfrm>
          <a:prstGeom prst="rect">
            <a:avLst/>
          </a:prstGeom>
          <a:noFill/>
        </p:spPr>
        <p:txBody>
          <a:bodyPr wrap="square" rtlCol="0">
            <a:spAutoFit/>
          </a:bodyPr>
          <a:lstStyle/>
          <a:p>
            <a:pPr algn="just"/>
            <a:r>
              <a:rPr lang="es-ES" sz="1400" dirty="0"/>
              <a:t>Fuente: Consultor Salud_13.junio.2023</a:t>
            </a:r>
          </a:p>
        </p:txBody>
      </p:sp>
      <p:sp>
        <p:nvSpPr>
          <p:cNvPr id="8" name="2 Título">
            <a:extLst>
              <a:ext uri="{FF2B5EF4-FFF2-40B4-BE49-F238E27FC236}">
                <a16:creationId xmlns:a16="http://schemas.microsoft.com/office/drawing/2014/main" id="{CD6969BB-4C55-4021-85A8-920975679E3B}"/>
              </a:ext>
            </a:extLst>
          </p:cNvPr>
          <p:cNvSpPr>
            <a:spLocks noGrp="1"/>
          </p:cNvSpPr>
          <p:nvPr>
            <p:ph type="title"/>
          </p:nvPr>
        </p:nvSpPr>
        <p:spPr>
          <a:xfrm>
            <a:off x="743977" y="845926"/>
            <a:ext cx="10272000" cy="534400"/>
          </a:xfrm>
        </p:spPr>
        <p:txBody>
          <a:bodyPr>
            <a:normAutofit fontScale="90000"/>
          </a:bodyPr>
          <a:lstStyle/>
          <a:p>
            <a:pPr algn="ctr">
              <a:defRPr/>
            </a:pPr>
            <a:r>
              <a:rPr lang="es-ES" sz="2700" b="1" dirty="0">
                <a:solidFill>
                  <a:schemeClr val="tx1"/>
                </a:solidFill>
                <a:latin typeface="Arial Narrow" panose="020B0606020202030204" pitchFamily="34" charset="0"/>
              </a:rPr>
              <a:t>CAMBIA LA CONTRATACIÓN DE SERVICIOS DE SALUD EN COLOMBIA</a:t>
            </a:r>
            <a:br>
              <a:rPr lang="es-ES" sz="2700" b="1" dirty="0">
                <a:solidFill>
                  <a:schemeClr val="tx1"/>
                </a:solidFill>
                <a:latin typeface="Arial Narrow" panose="020B0606020202030204" pitchFamily="34" charset="0"/>
              </a:rPr>
            </a:br>
            <a:r>
              <a:rPr lang="es-ES" sz="2700" b="1" dirty="0">
                <a:solidFill>
                  <a:schemeClr val="tx1"/>
                </a:solidFill>
                <a:latin typeface="Arial Narrow" panose="020B0606020202030204" pitchFamily="34" charset="0"/>
              </a:rPr>
              <a:t> SE DEROGA LA RESOLUCIÓN 3047 DE 2008</a:t>
            </a:r>
            <a:endParaRPr lang="es-CO" sz="2700" dirty="0">
              <a:solidFill>
                <a:schemeClr val="tx1"/>
              </a:solidFill>
              <a:latin typeface="Arial Narrow" panose="020B0606020202030204" pitchFamily="34" charset="0"/>
            </a:endParaRPr>
          </a:p>
        </p:txBody>
      </p:sp>
      <p:sp>
        <p:nvSpPr>
          <p:cNvPr id="7" name="CuadroTexto 6">
            <a:extLst>
              <a:ext uri="{FF2B5EF4-FFF2-40B4-BE49-F238E27FC236}">
                <a16:creationId xmlns:a16="http://schemas.microsoft.com/office/drawing/2014/main" id="{2367F30E-5270-412F-817F-E05FCDE7B036}"/>
              </a:ext>
            </a:extLst>
          </p:cNvPr>
          <p:cNvSpPr txBox="1"/>
          <p:nvPr/>
        </p:nvSpPr>
        <p:spPr>
          <a:xfrm>
            <a:off x="1271465" y="1841268"/>
            <a:ext cx="9217024" cy="4154984"/>
          </a:xfrm>
          <a:prstGeom prst="rect">
            <a:avLst/>
          </a:prstGeom>
          <a:noFill/>
          <a:ln>
            <a:solidFill>
              <a:schemeClr val="accent2"/>
            </a:solidFill>
          </a:ln>
        </p:spPr>
        <p:txBody>
          <a:bodyPr wrap="square" rtlCol="0">
            <a:spAutoFit/>
          </a:bodyPr>
          <a:lstStyle/>
          <a:p>
            <a:pPr algn="just"/>
            <a:r>
              <a:rPr lang="es-ES" sz="2400" dirty="0">
                <a:latin typeface="Arial Narrow" panose="020B0606020202030204" pitchFamily="34" charset="0"/>
              </a:rPr>
              <a:t>Además de lo anterior, en las modificaciones a la contratación de los servicios de salud en Colombia van acompañadas de cambios con los anexos técnicos. De acuerdo con el documento, la normativa tendría como base a los siguientes:</a:t>
            </a:r>
          </a:p>
          <a:p>
            <a:pPr algn="just"/>
            <a:endParaRPr lang="es-ES" sz="2400" dirty="0">
              <a:latin typeface="Arial Narrow" panose="020B0606020202030204" pitchFamily="34" charset="0"/>
            </a:endParaRPr>
          </a:p>
          <a:p>
            <a:pPr marL="342900" indent="-342900" algn="just">
              <a:buFont typeface="Arial" panose="020B0604020202020204" pitchFamily="34" charset="0"/>
              <a:buChar char="•"/>
            </a:pPr>
            <a:r>
              <a:rPr lang="es-ES" sz="2400" dirty="0">
                <a:latin typeface="Arial Narrow" panose="020B0606020202030204" pitchFamily="34" charset="0"/>
              </a:rPr>
              <a:t>Anexo Técnico No. 1. Soportes de cobro.</a:t>
            </a:r>
          </a:p>
          <a:p>
            <a:pPr marL="342900" indent="-342900" algn="just">
              <a:buFont typeface="Arial" panose="020B0604020202020204" pitchFamily="34" charset="0"/>
              <a:buChar char="•"/>
            </a:pPr>
            <a:r>
              <a:rPr lang="es-ES" sz="2400" dirty="0">
                <a:latin typeface="Arial Narrow" panose="020B0606020202030204" pitchFamily="34" charset="0"/>
              </a:rPr>
              <a:t>Anexo Técnico No. 2. Envío y recepción de los soportes de cobro.</a:t>
            </a:r>
          </a:p>
          <a:p>
            <a:pPr marL="342900" indent="-342900" algn="just">
              <a:buFont typeface="Arial" panose="020B0604020202020204" pitchFamily="34" charset="0"/>
              <a:buChar char="•"/>
            </a:pPr>
            <a:r>
              <a:rPr lang="es-ES" sz="2400" dirty="0">
                <a:latin typeface="Arial Narrow" panose="020B0606020202030204" pitchFamily="34" charset="0"/>
              </a:rPr>
              <a:t>Anexo Técnico No. 3. Manual único de devoluciones, glosas y respuestas.</a:t>
            </a:r>
          </a:p>
          <a:p>
            <a:pPr marL="342900" indent="-342900" algn="just">
              <a:buFont typeface="Arial" panose="020B0604020202020204" pitchFamily="34" charset="0"/>
              <a:buChar char="•"/>
            </a:pPr>
            <a:r>
              <a:rPr lang="es-ES" sz="2400" dirty="0">
                <a:latin typeface="Arial Narrow" panose="020B0606020202030204" pitchFamily="34" charset="0"/>
              </a:rPr>
              <a:t>Anexo Técnico No. 4 Actualización de datos de contacto, solicitud y respuesta de autorizaciones, referencia y contrarreferencia e informe de atención de urgencias.</a:t>
            </a:r>
          </a:p>
          <a:p>
            <a:pPr marL="342900" indent="-342900" algn="just">
              <a:buFont typeface="Arial" panose="020B0604020202020204" pitchFamily="34" charset="0"/>
              <a:buChar char="•"/>
            </a:pPr>
            <a:r>
              <a:rPr lang="es-ES" sz="2400" dirty="0">
                <a:latin typeface="Arial Narrow" panose="020B0606020202030204" pitchFamily="34" charset="0"/>
              </a:rPr>
              <a:t>Anexo Técnico No. 5. Disposición de la información a la persona.</a:t>
            </a:r>
          </a:p>
        </p:txBody>
      </p:sp>
    </p:spTree>
    <p:extLst>
      <p:ext uri="{BB962C8B-B14F-4D97-AF65-F5344CB8AC3E}">
        <p14:creationId xmlns:p14="http://schemas.microsoft.com/office/powerpoint/2010/main" val="2004736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Rectángulo"/>
          <p:cNvSpPr>
            <a:spLocks noChangeArrowheads="1"/>
          </p:cNvSpPr>
          <p:nvPr/>
        </p:nvSpPr>
        <p:spPr bwMode="auto">
          <a:xfrm>
            <a:off x="2423592" y="260648"/>
            <a:ext cx="6913562" cy="52322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ctr"/>
            <a:r>
              <a:rPr lang="es-ES_tradnl" altLang="es-ES" sz="2800" b="1" dirty="0">
                <a:solidFill>
                  <a:schemeClr val="tx1"/>
                </a:solidFill>
                <a:latin typeface="Arial Narrow" panose="020B0606020202030204" pitchFamily="34" charset="0"/>
              </a:rPr>
              <a:t>SENTENCIA T-760 DE 2008</a:t>
            </a:r>
          </a:p>
        </p:txBody>
      </p:sp>
      <p:sp>
        <p:nvSpPr>
          <p:cNvPr id="41988" name="4 Rectángulo"/>
          <p:cNvSpPr>
            <a:spLocks noChangeArrowheads="1"/>
          </p:cNvSpPr>
          <p:nvPr/>
        </p:nvSpPr>
        <p:spPr bwMode="auto">
          <a:xfrm>
            <a:off x="1055440" y="6504151"/>
            <a:ext cx="8245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O" sz="1400" dirty="0"/>
              <a:t>Fuente: Consultor Salud - Enero de 2020</a:t>
            </a:r>
          </a:p>
        </p:txBody>
      </p:sp>
      <p:pic>
        <p:nvPicPr>
          <p:cNvPr id="3" name="Imagen 2">
            <a:extLst>
              <a:ext uri="{FF2B5EF4-FFF2-40B4-BE49-F238E27FC236}">
                <a16:creationId xmlns:a16="http://schemas.microsoft.com/office/drawing/2014/main" id="{2EF8084C-DB76-8EF4-0DE4-587D70F10C1F}"/>
              </a:ext>
            </a:extLst>
          </p:cNvPr>
          <p:cNvPicPr>
            <a:picLocks noChangeAspect="1"/>
          </p:cNvPicPr>
          <p:nvPr/>
        </p:nvPicPr>
        <p:blipFill rotWithShape="1">
          <a:blip r:embed="rId3"/>
          <a:srcRect l="2966" t="26399"/>
          <a:stretch/>
        </p:blipFill>
        <p:spPr>
          <a:xfrm>
            <a:off x="911424" y="980729"/>
            <a:ext cx="9721080" cy="5471998"/>
          </a:xfrm>
          <a:prstGeom prst="rect">
            <a:avLst/>
          </a:prstGeom>
        </p:spPr>
      </p:pic>
    </p:spTree>
    <p:extLst>
      <p:ext uri="{BB962C8B-B14F-4D97-AF65-F5344CB8AC3E}">
        <p14:creationId xmlns:p14="http://schemas.microsoft.com/office/powerpoint/2010/main" val="113023926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75520" y="6142529"/>
            <a:ext cx="7806285" cy="307777"/>
          </a:xfrm>
          <a:prstGeom prst="rect">
            <a:avLst/>
          </a:prstGeom>
          <a:noFill/>
        </p:spPr>
        <p:txBody>
          <a:bodyPr wrap="square" rtlCol="0">
            <a:spAutoFit/>
          </a:bodyPr>
          <a:lstStyle/>
          <a:p>
            <a:pPr algn="just"/>
            <a:r>
              <a:rPr lang="es-ES" sz="1400" dirty="0"/>
              <a:t>Fuente: Ley 1438 de 2011</a:t>
            </a:r>
          </a:p>
        </p:txBody>
      </p:sp>
      <p:sp>
        <p:nvSpPr>
          <p:cNvPr id="7" name="CuadroTexto 6">
            <a:extLst>
              <a:ext uri="{FF2B5EF4-FFF2-40B4-BE49-F238E27FC236}">
                <a16:creationId xmlns:a16="http://schemas.microsoft.com/office/drawing/2014/main" id="{2367F30E-5270-412F-817F-E05FCDE7B036}"/>
              </a:ext>
            </a:extLst>
          </p:cNvPr>
          <p:cNvSpPr txBox="1"/>
          <p:nvPr/>
        </p:nvSpPr>
        <p:spPr>
          <a:xfrm>
            <a:off x="1775520" y="2420888"/>
            <a:ext cx="8352928" cy="1938992"/>
          </a:xfrm>
          <a:prstGeom prst="rect">
            <a:avLst/>
          </a:prstGeom>
          <a:noFill/>
          <a:ln>
            <a:solidFill>
              <a:schemeClr val="accent1"/>
            </a:solidFill>
          </a:ln>
        </p:spPr>
        <p:txBody>
          <a:bodyPr wrap="square" rtlCol="0">
            <a:spAutoFit/>
          </a:bodyPr>
          <a:lstStyle/>
          <a:p>
            <a:pPr algn="just"/>
            <a:r>
              <a:rPr lang="es-ES" sz="2400" b="1" dirty="0">
                <a:latin typeface="Arial Narrow" panose="020B0606020202030204" pitchFamily="34" charset="0"/>
              </a:rPr>
              <a:t>Ley 1438 de 2011 – Articulo 37</a:t>
            </a:r>
            <a:r>
              <a:rPr lang="es-ES" sz="2400" dirty="0">
                <a:latin typeface="Arial Narrow" panose="020B0606020202030204" pitchFamily="34" charset="0"/>
              </a:rPr>
              <a:t>: Los Planes Voluntarios de Salud podrán incluir coberturas asistenciales relacionadas con los servicios de salud, serán contratados voluntariamente y financiados en su totalidad por el afiliado o las empresas que lo establezcan con recursos distintos a las cotizaciones obligatorias o el subsidio a la cotización.</a:t>
            </a:r>
          </a:p>
        </p:txBody>
      </p:sp>
      <p:sp>
        <p:nvSpPr>
          <p:cNvPr id="4" name="2 Título">
            <a:extLst>
              <a:ext uri="{FF2B5EF4-FFF2-40B4-BE49-F238E27FC236}">
                <a16:creationId xmlns:a16="http://schemas.microsoft.com/office/drawing/2014/main" id="{EEBA0450-CED1-5BC9-1199-B6E176A7F959}"/>
              </a:ext>
            </a:extLst>
          </p:cNvPr>
          <p:cNvSpPr>
            <a:spLocks noGrp="1"/>
          </p:cNvSpPr>
          <p:nvPr>
            <p:ph type="title"/>
          </p:nvPr>
        </p:nvSpPr>
        <p:spPr>
          <a:xfrm>
            <a:off x="716442" y="561582"/>
            <a:ext cx="10515600" cy="677115"/>
          </a:xfrm>
        </p:spPr>
        <p:txBody>
          <a:bodyPr>
            <a:noAutofit/>
          </a:bodyPr>
          <a:lstStyle/>
          <a:p>
            <a:pPr algn="ctr">
              <a:defRPr/>
            </a:pPr>
            <a:r>
              <a:rPr lang="es-ES" sz="2800" b="1" dirty="0">
                <a:solidFill>
                  <a:schemeClr val="tx1"/>
                </a:solidFill>
                <a:latin typeface="Arial Narrow" panose="020B0606020202030204" pitchFamily="34" charset="0"/>
              </a:rPr>
              <a:t>LA CONTRATACIÓN EN SALUD Y NORMAS APLICABLES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EN EL SGSSS COLOMBIANO</a:t>
            </a:r>
          </a:p>
        </p:txBody>
      </p:sp>
    </p:spTree>
    <p:extLst>
      <p:ext uri="{BB962C8B-B14F-4D97-AF65-F5344CB8AC3E}">
        <p14:creationId xmlns:p14="http://schemas.microsoft.com/office/powerpoint/2010/main" val="966831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75520" y="6296418"/>
            <a:ext cx="7806285" cy="307777"/>
          </a:xfrm>
          <a:prstGeom prst="rect">
            <a:avLst/>
          </a:prstGeom>
          <a:noFill/>
        </p:spPr>
        <p:txBody>
          <a:bodyPr wrap="square" rtlCol="0">
            <a:spAutoFit/>
          </a:bodyPr>
          <a:lstStyle/>
          <a:p>
            <a:pPr algn="just"/>
            <a:r>
              <a:rPr lang="es-ES" sz="1400" dirty="0"/>
              <a:t>Fuente: Ley 1438 de 2011</a:t>
            </a:r>
          </a:p>
        </p:txBody>
      </p:sp>
      <p:sp>
        <p:nvSpPr>
          <p:cNvPr id="7" name="CuadroTexto 6">
            <a:extLst>
              <a:ext uri="{FF2B5EF4-FFF2-40B4-BE49-F238E27FC236}">
                <a16:creationId xmlns:a16="http://schemas.microsoft.com/office/drawing/2014/main" id="{2367F30E-5270-412F-817F-E05FCDE7B036}"/>
              </a:ext>
            </a:extLst>
          </p:cNvPr>
          <p:cNvSpPr txBox="1"/>
          <p:nvPr/>
        </p:nvSpPr>
        <p:spPr>
          <a:xfrm>
            <a:off x="1703512" y="1700808"/>
            <a:ext cx="8784975" cy="3785652"/>
          </a:xfrm>
          <a:prstGeom prst="rect">
            <a:avLst/>
          </a:prstGeom>
          <a:noFill/>
          <a:ln>
            <a:solidFill>
              <a:schemeClr val="accent1"/>
            </a:solidFill>
          </a:ln>
        </p:spPr>
        <p:txBody>
          <a:bodyPr wrap="square" rtlCol="0">
            <a:spAutoFit/>
          </a:bodyPr>
          <a:lstStyle/>
          <a:p>
            <a:pPr algn="just"/>
            <a:r>
              <a:rPr lang="es-ES" sz="2400" b="1" dirty="0">
                <a:latin typeface="Arial Narrow" panose="020B0606020202030204" pitchFamily="34" charset="0"/>
              </a:rPr>
              <a:t>Ley 1438 de 2011 – Artículo 52</a:t>
            </a:r>
            <a:r>
              <a:rPr lang="es-ES" sz="2400" dirty="0">
                <a:latin typeface="Arial Narrow" panose="020B0606020202030204" pitchFamily="34" charset="0"/>
              </a:rPr>
              <a:t>: Contratación por capitación: </a:t>
            </a:r>
            <a:r>
              <a:rPr lang="es-ES" sz="2400" u="sng" dirty="0">
                <a:latin typeface="Arial Narrow" panose="020B0606020202030204" pitchFamily="34" charset="0"/>
              </a:rPr>
              <a:t>Sólo se podrá contratar la prestación de servicios por el mecanismo </a:t>
            </a:r>
            <a:r>
              <a:rPr lang="es-ES" sz="2400" b="1" u="sng" dirty="0">
                <a:latin typeface="Arial Narrow" panose="020B0606020202030204" pitchFamily="34" charset="0"/>
              </a:rPr>
              <a:t>de pago por capitación</a:t>
            </a:r>
            <a:r>
              <a:rPr lang="es-ES" sz="2400" u="sng" dirty="0">
                <a:latin typeface="Arial Narrow" panose="020B0606020202030204" pitchFamily="34" charset="0"/>
              </a:rPr>
              <a:t> para los servicios de baja complejidad, siempre y cuando el prestador y el asegurador reporten con oportunidad y calidad la información de los servicios prestados objeto de la capitación.</a:t>
            </a:r>
          </a:p>
          <a:p>
            <a:pPr algn="just"/>
            <a:endParaRPr lang="es-ES" sz="2400" dirty="0">
              <a:latin typeface="Arial Narrow" panose="020B0606020202030204" pitchFamily="34" charset="0"/>
            </a:endParaRPr>
          </a:p>
          <a:p>
            <a:pPr algn="just"/>
            <a:r>
              <a:rPr lang="es-ES" sz="2400" b="1" dirty="0">
                <a:latin typeface="Arial Narrow" panose="020B0606020202030204" pitchFamily="34" charset="0"/>
              </a:rPr>
              <a:t>Articulo 53</a:t>
            </a:r>
            <a:r>
              <a:rPr lang="es-ES" sz="2400" dirty="0">
                <a:latin typeface="Arial Narrow" panose="020B0606020202030204" pitchFamily="34" charset="0"/>
              </a:rPr>
              <a:t>: Están prohibidos aquellos mecanismos de pago, de contratación de servicios, acuerdos o políticas internas que limiten el acceso al servido de salud o que restrinjan su continuidad, oportunidad, calidad o que propicien la fragmentación en la atención de los usuarios.</a:t>
            </a:r>
          </a:p>
        </p:txBody>
      </p:sp>
      <p:sp>
        <p:nvSpPr>
          <p:cNvPr id="4" name="2 Título">
            <a:extLst>
              <a:ext uri="{FF2B5EF4-FFF2-40B4-BE49-F238E27FC236}">
                <a16:creationId xmlns:a16="http://schemas.microsoft.com/office/drawing/2014/main" id="{7DFA1733-6C26-5217-C963-CC7F3951C705}"/>
              </a:ext>
            </a:extLst>
          </p:cNvPr>
          <p:cNvSpPr>
            <a:spLocks noGrp="1"/>
          </p:cNvSpPr>
          <p:nvPr>
            <p:ph type="title"/>
          </p:nvPr>
        </p:nvSpPr>
        <p:spPr>
          <a:xfrm>
            <a:off x="716442" y="561582"/>
            <a:ext cx="10515600" cy="677115"/>
          </a:xfrm>
        </p:spPr>
        <p:txBody>
          <a:bodyPr>
            <a:noAutofit/>
          </a:bodyPr>
          <a:lstStyle/>
          <a:p>
            <a:pPr algn="ctr">
              <a:defRPr/>
            </a:pPr>
            <a:r>
              <a:rPr lang="es-ES" sz="2800" b="1" dirty="0">
                <a:solidFill>
                  <a:schemeClr val="tx1"/>
                </a:solidFill>
                <a:latin typeface="Arial Narrow" panose="020B0606020202030204" pitchFamily="34" charset="0"/>
              </a:rPr>
              <a:t>LA CONTRATACIÓN EN SALUD Y NORMAS APLICABLES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EN EL SGSSS COLOMBIANO</a:t>
            </a:r>
          </a:p>
        </p:txBody>
      </p:sp>
    </p:spTree>
    <p:extLst>
      <p:ext uri="{BB962C8B-B14F-4D97-AF65-F5344CB8AC3E}">
        <p14:creationId xmlns:p14="http://schemas.microsoft.com/office/powerpoint/2010/main" val="1021551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071100" y="6382585"/>
            <a:ext cx="7806285" cy="307777"/>
          </a:xfrm>
          <a:prstGeom prst="rect">
            <a:avLst/>
          </a:prstGeom>
          <a:noFill/>
        </p:spPr>
        <p:txBody>
          <a:bodyPr wrap="square" rtlCol="0">
            <a:spAutoFit/>
          </a:bodyPr>
          <a:lstStyle/>
          <a:p>
            <a:pPr algn="just"/>
            <a:r>
              <a:rPr lang="es-ES" sz="1400" dirty="0"/>
              <a:t>Fuente: Ley 1438 de 2011</a:t>
            </a:r>
          </a:p>
        </p:txBody>
      </p:sp>
      <p:sp>
        <p:nvSpPr>
          <p:cNvPr id="7" name="CuadroTexto 6">
            <a:extLst>
              <a:ext uri="{FF2B5EF4-FFF2-40B4-BE49-F238E27FC236}">
                <a16:creationId xmlns:a16="http://schemas.microsoft.com/office/drawing/2014/main" id="{2367F30E-5270-412F-817F-E05FCDE7B036}"/>
              </a:ext>
            </a:extLst>
          </p:cNvPr>
          <p:cNvSpPr txBox="1"/>
          <p:nvPr/>
        </p:nvSpPr>
        <p:spPr>
          <a:xfrm>
            <a:off x="1847528" y="2276872"/>
            <a:ext cx="8208911" cy="2677656"/>
          </a:xfrm>
          <a:prstGeom prst="rect">
            <a:avLst/>
          </a:prstGeom>
          <a:noFill/>
          <a:ln>
            <a:solidFill>
              <a:schemeClr val="accent1"/>
            </a:solidFill>
          </a:ln>
        </p:spPr>
        <p:txBody>
          <a:bodyPr wrap="square" rtlCol="0">
            <a:spAutoFit/>
          </a:bodyPr>
          <a:lstStyle/>
          <a:p>
            <a:pPr algn="just"/>
            <a:r>
              <a:rPr lang="es-ES" sz="2400" b="1" dirty="0">
                <a:latin typeface="Arial Narrow" panose="020B0606020202030204" pitchFamily="34" charset="0"/>
              </a:rPr>
              <a:t>Ley 1438 de 2011 – Artículo 56</a:t>
            </a:r>
            <a:r>
              <a:rPr lang="es-ES" sz="2400" dirty="0">
                <a:latin typeface="Arial Narrow" panose="020B0606020202030204" pitchFamily="34" charset="0"/>
              </a:rPr>
              <a:t>: Las EPS pagarán los servicios a los prestadores de servidos de salud dentro de los plazos, condiciones, términos y porcentajes que establezca el Gobierno Nacional según el mecanismo de pago. </a:t>
            </a:r>
            <a:r>
              <a:rPr lang="es-ES" sz="2400" b="1" dirty="0">
                <a:latin typeface="Arial Narrow" panose="020B0606020202030204" pitchFamily="34" charset="0"/>
              </a:rPr>
              <a:t>El no pago dentro de los plazos causará intereses moratorios a la tasa establecida para los impuestos administrados por la Dirección de Impuestos y Aduanas Nacionales (DIAN).</a:t>
            </a:r>
          </a:p>
        </p:txBody>
      </p:sp>
      <p:sp>
        <p:nvSpPr>
          <p:cNvPr id="4" name="2 Título">
            <a:extLst>
              <a:ext uri="{FF2B5EF4-FFF2-40B4-BE49-F238E27FC236}">
                <a16:creationId xmlns:a16="http://schemas.microsoft.com/office/drawing/2014/main" id="{C562F833-A537-394C-4D96-466BE3FC5446}"/>
              </a:ext>
            </a:extLst>
          </p:cNvPr>
          <p:cNvSpPr>
            <a:spLocks noGrp="1"/>
          </p:cNvSpPr>
          <p:nvPr>
            <p:ph type="title"/>
          </p:nvPr>
        </p:nvSpPr>
        <p:spPr>
          <a:xfrm>
            <a:off x="716442" y="561582"/>
            <a:ext cx="10515600" cy="677115"/>
          </a:xfrm>
        </p:spPr>
        <p:txBody>
          <a:bodyPr>
            <a:noAutofit/>
          </a:bodyPr>
          <a:lstStyle/>
          <a:p>
            <a:pPr algn="ctr">
              <a:defRPr/>
            </a:pPr>
            <a:r>
              <a:rPr lang="es-ES" sz="2800" b="1" dirty="0">
                <a:solidFill>
                  <a:schemeClr val="tx1"/>
                </a:solidFill>
                <a:latin typeface="Arial Narrow" panose="020B0606020202030204" pitchFamily="34" charset="0"/>
              </a:rPr>
              <a:t>LA CONTRATACIÓN EN SALUD Y NORMAS APLICABLES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EN EL SGSSS COLOMBIANO</a:t>
            </a:r>
          </a:p>
        </p:txBody>
      </p:sp>
    </p:spTree>
    <p:extLst>
      <p:ext uri="{BB962C8B-B14F-4D97-AF65-F5344CB8AC3E}">
        <p14:creationId xmlns:p14="http://schemas.microsoft.com/office/powerpoint/2010/main" val="3145589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87488" y="6296418"/>
            <a:ext cx="7806285" cy="307777"/>
          </a:xfrm>
          <a:prstGeom prst="rect">
            <a:avLst/>
          </a:prstGeom>
          <a:noFill/>
        </p:spPr>
        <p:txBody>
          <a:bodyPr wrap="square" rtlCol="0">
            <a:spAutoFit/>
          </a:bodyPr>
          <a:lstStyle/>
          <a:p>
            <a:pPr algn="just"/>
            <a:r>
              <a:rPr lang="es-ES" sz="1400" dirty="0"/>
              <a:t>Fuente: Ley 1751 de 2015 y Decreto 780 de 2016</a:t>
            </a:r>
          </a:p>
        </p:txBody>
      </p:sp>
      <p:sp>
        <p:nvSpPr>
          <p:cNvPr id="7" name="CuadroTexto 6">
            <a:extLst>
              <a:ext uri="{FF2B5EF4-FFF2-40B4-BE49-F238E27FC236}">
                <a16:creationId xmlns:a16="http://schemas.microsoft.com/office/drawing/2014/main" id="{2367F30E-5270-412F-817F-E05FCDE7B036}"/>
              </a:ext>
            </a:extLst>
          </p:cNvPr>
          <p:cNvSpPr txBox="1"/>
          <p:nvPr/>
        </p:nvSpPr>
        <p:spPr>
          <a:xfrm>
            <a:off x="1487488" y="1700808"/>
            <a:ext cx="8928992" cy="3985706"/>
          </a:xfrm>
          <a:prstGeom prst="rect">
            <a:avLst/>
          </a:prstGeom>
          <a:noFill/>
          <a:ln>
            <a:solidFill>
              <a:schemeClr val="accent1"/>
            </a:solidFill>
          </a:ln>
        </p:spPr>
        <p:txBody>
          <a:bodyPr wrap="square" rtlCol="0">
            <a:spAutoFit/>
          </a:bodyPr>
          <a:lstStyle/>
          <a:p>
            <a:pPr algn="just"/>
            <a:r>
              <a:rPr lang="es-ES" sz="2300" b="1" dirty="0">
                <a:latin typeface="Arial Narrow" panose="020B0606020202030204" pitchFamily="34" charset="0"/>
              </a:rPr>
              <a:t>Ley 1751 de 2015 – Artículos 1 - 26</a:t>
            </a:r>
            <a:r>
              <a:rPr lang="es-ES" sz="2300" dirty="0">
                <a:latin typeface="Arial Narrow" panose="020B0606020202030204" pitchFamily="34" charset="0"/>
              </a:rPr>
              <a:t>: Garantiza el derecho fundamental a la salud, regularlo y establecer sus mecanismos de protección.</a:t>
            </a:r>
          </a:p>
          <a:p>
            <a:pPr algn="just"/>
            <a:endParaRPr lang="es-ES" sz="2300" b="1" dirty="0">
              <a:latin typeface="Arial Narrow" panose="020B0606020202030204" pitchFamily="34" charset="0"/>
            </a:endParaRPr>
          </a:p>
          <a:p>
            <a:pPr algn="just"/>
            <a:r>
              <a:rPr lang="es-ES" sz="2300" b="1" dirty="0">
                <a:latin typeface="Arial Narrow" panose="020B0606020202030204" pitchFamily="34" charset="0"/>
              </a:rPr>
              <a:t>Decreto 780 de 2016 </a:t>
            </a:r>
          </a:p>
          <a:p>
            <a:pPr algn="just"/>
            <a:endParaRPr lang="es-ES" sz="2300" b="1" dirty="0">
              <a:latin typeface="Arial Narrow" panose="020B0606020202030204" pitchFamily="34" charset="0"/>
            </a:endParaRPr>
          </a:p>
          <a:p>
            <a:pPr algn="just"/>
            <a:r>
              <a:rPr lang="es-ES" sz="2300" dirty="0">
                <a:latin typeface="Arial Narrow" panose="020B0606020202030204" pitchFamily="34" charset="0"/>
              </a:rPr>
              <a:t>Libro 2: Régimen reglamentario del sector salud y protección social.</a:t>
            </a:r>
          </a:p>
          <a:p>
            <a:pPr algn="just"/>
            <a:r>
              <a:rPr lang="es-ES" sz="2300" dirty="0">
                <a:latin typeface="Arial Narrow" panose="020B0606020202030204" pitchFamily="34" charset="0"/>
              </a:rPr>
              <a:t>Parte 5: Reglas para aseguradores y prestadores del sector salud.</a:t>
            </a:r>
          </a:p>
          <a:p>
            <a:pPr algn="just"/>
            <a:r>
              <a:rPr lang="es-ES" sz="2300" dirty="0">
                <a:latin typeface="Arial Narrow" panose="020B0606020202030204" pitchFamily="34" charset="0"/>
              </a:rPr>
              <a:t>Título 3: prestadores, Capítulo 4: Contratación: retoma el decreto 4747 (10) de 2007 y regula algunos aspectos de las relaciones entre los prestadores de servicios de salud y las entidades responsables del pago de los servicios de salud de la población a su cargo.</a:t>
            </a:r>
          </a:p>
        </p:txBody>
      </p:sp>
      <p:sp>
        <p:nvSpPr>
          <p:cNvPr id="4" name="2 Título">
            <a:extLst>
              <a:ext uri="{FF2B5EF4-FFF2-40B4-BE49-F238E27FC236}">
                <a16:creationId xmlns:a16="http://schemas.microsoft.com/office/drawing/2014/main" id="{6ACB5627-86BD-B044-4521-DE4B55F2A814}"/>
              </a:ext>
            </a:extLst>
          </p:cNvPr>
          <p:cNvSpPr>
            <a:spLocks noGrp="1"/>
          </p:cNvSpPr>
          <p:nvPr>
            <p:ph type="title"/>
          </p:nvPr>
        </p:nvSpPr>
        <p:spPr>
          <a:xfrm>
            <a:off x="716442" y="561582"/>
            <a:ext cx="10515600" cy="677115"/>
          </a:xfrm>
        </p:spPr>
        <p:txBody>
          <a:bodyPr>
            <a:noAutofit/>
          </a:bodyPr>
          <a:lstStyle/>
          <a:p>
            <a:pPr algn="ctr">
              <a:defRPr/>
            </a:pPr>
            <a:r>
              <a:rPr lang="es-ES" sz="2800" b="1" dirty="0">
                <a:solidFill>
                  <a:schemeClr val="tx1"/>
                </a:solidFill>
                <a:latin typeface="Arial Narrow" panose="020B0606020202030204" pitchFamily="34" charset="0"/>
              </a:rPr>
              <a:t>LA CONTRATACIÓN EN SALUD Y NORMAS APLICABLES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EN EL SGSSS COLOMBIANO</a:t>
            </a:r>
          </a:p>
        </p:txBody>
      </p:sp>
    </p:spTree>
    <p:extLst>
      <p:ext uri="{BB962C8B-B14F-4D97-AF65-F5344CB8AC3E}">
        <p14:creationId xmlns:p14="http://schemas.microsoft.com/office/powerpoint/2010/main" val="2428268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75520" y="6142529"/>
            <a:ext cx="7806285" cy="307777"/>
          </a:xfrm>
          <a:prstGeom prst="rect">
            <a:avLst/>
          </a:prstGeom>
          <a:noFill/>
        </p:spPr>
        <p:txBody>
          <a:bodyPr wrap="square" rtlCol="0">
            <a:spAutoFit/>
          </a:bodyPr>
          <a:lstStyle/>
          <a:p>
            <a:pPr algn="just"/>
            <a:r>
              <a:rPr lang="es-ES" sz="1400" dirty="0"/>
              <a:t>Fuente: Resolución 2808 de diciembre de 2022</a:t>
            </a:r>
          </a:p>
        </p:txBody>
      </p:sp>
      <p:sp>
        <p:nvSpPr>
          <p:cNvPr id="7" name="CuadroTexto 6">
            <a:extLst>
              <a:ext uri="{FF2B5EF4-FFF2-40B4-BE49-F238E27FC236}">
                <a16:creationId xmlns:a16="http://schemas.microsoft.com/office/drawing/2014/main" id="{2367F30E-5270-412F-817F-E05FCDE7B036}"/>
              </a:ext>
            </a:extLst>
          </p:cNvPr>
          <p:cNvSpPr txBox="1"/>
          <p:nvPr/>
        </p:nvSpPr>
        <p:spPr>
          <a:xfrm>
            <a:off x="1775520" y="2367171"/>
            <a:ext cx="8424936" cy="2308324"/>
          </a:xfrm>
          <a:prstGeom prst="rect">
            <a:avLst/>
          </a:prstGeom>
          <a:noFill/>
          <a:ln>
            <a:solidFill>
              <a:schemeClr val="accent1"/>
            </a:solidFill>
          </a:ln>
        </p:spPr>
        <p:txBody>
          <a:bodyPr wrap="square" rtlCol="0">
            <a:spAutoFit/>
          </a:bodyPr>
          <a:lstStyle/>
          <a:p>
            <a:pPr algn="just"/>
            <a:r>
              <a:rPr lang="es-ES" sz="2400" b="1" dirty="0">
                <a:latin typeface="Arial Narrow" panose="020B0606020202030204" pitchFamily="34" charset="0"/>
              </a:rPr>
              <a:t>Resolución 2808 del 30 de diciembre de 2022: </a:t>
            </a:r>
            <a:r>
              <a:rPr lang="es-ES" sz="2400" dirty="0">
                <a:latin typeface="Arial Narrow" panose="020B0606020202030204" pitchFamily="34" charset="0"/>
              </a:rPr>
              <a:t>Mediante la cual el Ministerio de Salud y Protección Social </a:t>
            </a:r>
            <a:r>
              <a:rPr lang="es-ES" sz="2400" u="sng" dirty="0">
                <a:latin typeface="Arial Narrow" panose="020B0606020202030204" pitchFamily="34" charset="0"/>
              </a:rPr>
              <a:t>actualiza el Plan de Beneficios en Salud con Cargo a la Unidad de Pago por Capitación.</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Esta actualización definió todas las tecnologías que componen el PBS con cargo a la UPC a partir del 1 de enero del año 2023.</a:t>
            </a:r>
          </a:p>
        </p:txBody>
      </p:sp>
      <p:sp>
        <p:nvSpPr>
          <p:cNvPr id="4" name="2 Título">
            <a:extLst>
              <a:ext uri="{FF2B5EF4-FFF2-40B4-BE49-F238E27FC236}">
                <a16:creationId xmlns:a16="http://schemas.microsoft.com/office/drawing/2014/main" id="{AF9BB97A-2E8F-07EE-0647-EB97023AA9B0}"/>
              </a:ext>
            </a:extLst>
          </p:cNvPr>
          <p:cNvSpPr>
            <a:spLocks noGrp="1"/>
          </p:cNvSpPr>
          <p:nvPr>
            <p:ph type="title"/>
          </p:nvPr>
        </p:nvSpPr>
        <p:spPr>
          <a:xfrm>
            <a:off x="716442" y="561582"/>
            <a:ext cx="10515600" cy="677115"/>
          </a:xfrm>
        </p:spPr>
        <p:txBody>
          <a:bodyPr>
            <a:noAutofit/>
          </a:bodyPr>
          <a:lstStyle/>
          <a:p>
            <a:pPr algn="ctr">
              <a:defRPr/>
            </a:pPr>
            <a:r>
              <a:rPr lang="es-ES" sz="2800" b="1" dirty="0">
                <a:solidFill>
                  <a:schemeClr val="tx1"/>
                </a:solidFill>
                <a:latin typeface="Arial Narrow" panose="020B0606020202030204" pitchFamily="34" charset="0"/>
              </a:rPr>
              <a:t>LA CONTRATACIÓN EN SALUD Y NORMAS APLICABLES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EN EL SGSSS COLOMBIANO</a:t>
            </a:r>
          </a:p>
        </p:txBody>
      </p:sp>
    </p:spTree>
    <p:extLst>
      <p:ext uri="{BB962C8B-B14F-4D97-AF65-F5344CB8AC3E}">
        <p14:creationId xmlns:p14="http://schemas.microsoft.com/office/powerpoint/2010/main" val="4015133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47528" y="2132856"/>
            <a:ext cx="7920883" cy="3046988"/>
          </a:xfrm>
          <a:prstGeom prst="rect">
            <a:avLst/>
          </a:prstGeom>
          <a:noFill/>
          <a:ln>
            <a:solidFill>
              <a:schemeClr val="accent2"/>
            </a:solidFill>
          </a:ln>
        </p:spPr>
        <p:txBody>
          <a:bodyPr wrap="square" rtlCol="0">
            <a:spAutoFit/>
          </a:bodyPr>
          <a:lstStyle/>
          <a:p>
            <a:pPr algn="just"/>
            <a:r>
              <a:rPr lang="es-ES" sz="2400" b="1" dirty="0">
                <a:latin typeface="Arial Narrow" panose="020B0606020202030204" pitchFamily="34" charset="0"/>
              </a:rPr>
              <a:t>Mecanismos de ajuste de riesgo frente a las desviaciones de la nota técnica: </a:t>
            </a:r>
            <a:r>
              <a:rPr lang="es-ES" sz="2400" dirty="0">
                <a:latin typeface="Arial Narrow" panose="020B0606020202030204" pitchFamily="34" charset="0"/>
              </a:rPr>
              <a:t>Medidas que </a:t>
            </a:r>
            <a:r>
              <a:rPr lang="es-ES" sz="2400" b="1" u="sng" dirty="0">
                <a:latin typeface="Arial Narrow" panose="020B0606020202030204" pitchFamily="34" charset="0"/>
              </a:rPr>
              <a:t>deben ser pactadas en las modalidades de pago prospectivas</a:t>
            </a:r>
            <a:r>
              <a:rPr lang="es-ES" sz="2400" dirty="0">
                <a:latin typeface="Arial Narrow" panose="020B0606020202030204" pitchFamily="34" charset="0"/>
              </a:rPr>
              <a:t>, con el objeto de mitigar el impacto financiero ocasionado por las desviaciones encontradas durante la ejecución del acuerdo de voluntades que afecten las frecuencias de uso, poblaciones y costos finales de atención, </a:t>
            </a:r>
            <a:r>
              <a:rPr lang="es-ES" sz="2400" b="1" u="sng" dirty="0">
                <a:latin typeface="Arial Narrow" panose="020B0606020202030204" pitchFamily="34" charset="0"/>
              </a:rPr>
              <a:t>frente a lo previsto en la nota técnica</a:t>
            </a:r>
            <a:r>
              <a:rPr lang="es-ES" sz="2400" dirty="0">
                <a:latin typeface="Arial Narrow" panose="020B0606020202030204" pitchFamily="34" charset="0"/>
              </a:rPr>
              <a:t>, de acuerdo con la caracterización poblacional inicialmente conocida por las partes.</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2063552" y="6309315"/>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6" name="2 Título">
            <a:extLst>
              <a:ext uri="{FF2B5EF4-FFF2-40B4-BE49-F238E27FC236}">
                <a16:creationId xmlns:a16="http://schemas.microsoft.com/office/drawing/2014/main" id="{B969A786-9264-9A7B-D663-B706A523CA08}"/>
              </a:ext>
            </a:extLst>
          </p:cNvPr>
          <p:cNvSpPr>
            <a:spLocks noGrp="1"/>
          </p:cNvSpPr>
          <p:nvPr>
            <p:ph type="title"/>
          </p:nvPr>
        </p:nvSpPr>
        <p:spPr>
          <a:xfrm>
            <a:off x="1847528" y="548685"/>
            <a:ext cx="7704856" cy="1008112"/>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Tree>
    <p:extLst>
      <p:ext uri="{BB962C8B-B14F-4D97-AF65-F5344CB8AC3E}">
        <p14:creationId xmlns:p14="http://schemas.microsoft.com/office/powerpoint/2010/main" val="2318227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47528" y="1340768"/>
            <a:ext cx="8083492" cy="4708981"/>
          </a:xfrm>
          <a:prstGeom prst="rect">
            <a:avLst/>
          </a:prstGeom>
          <a:noFill/>
          <a:ln>
            <a:solidFill>
              <a:schemeClr val="accent2"/>
            </a:solidFill>
          </a:ln>
        </p:spPr>
        <p:txBody>
          <a:bodyPr wrap="square" rtlCol="0">
            <a:spAutoFit/>
          </a:bodyPr>
          <a:lstStyle/>
          <a:p>
            <a:pPr marL="457200" indent="-457200" algn="just">
              <a:buFont typeface="+mj-lt"/>
              <a:buAutoNum type="alphaLcPeriod"/>
            </a:pPr>
            <a:r>
              <a:rPr lang="es-ES" sz="2000" b="1" u="sng" dirty="0">
                <a:latin typeface="Arial Narrow" panose="020B0606020202030204" pitchFamily="34" charset="0"/>
              </a:rPr>
              <a:t>Ajuste de riesgo</a:t>
            </a:r>
            <a:r>
              <a:rPr lang="es-ES" sz="2000" b="1" dirty="0">
                <a:latin typeface="Arial Narrow" panose="020B0606020202030204" pitchFamily="34" charset="0"/>
              </a:rPr>
              <a:t>: </a:t>
            </a:r>
            <a:r>
              <a:rPr lang="es-ES" sz="2000" dirty="0">
                <a:latin typeface="Arial Narrow" panose="020B0606020202030204" pitchFamily="34" charset="0"/>
              </a:rPr>
              <a:t>Pago diferencial en función de la severidad de las condiciones individuales de salud y la utilización de servicios y tecnologías</a:t>
            </a:r>
          </a:p>
          <a:p>
            <a:pPr marL="457200" indent="-457200" algn="just">
              <a:buFont typeface="+mj-lt"/>
              <a:buAutoNum type="alphaLcPeriod"/>
            </a:pPr>
            <a:endParaRPr lang="es-ES" sz="2000" dirty="0">
              <a:latin typeface="Arial Narrow" panose="020B0606020202030204" pitchFamily="34" charset="0"/>
            </a:endParaRPr>
          </a:p>
          <a:p>
            <a:pPr marL="457200" indent="-457200" algn="just">
              <a:buFont typeface="+mj-lt"/>
              <a:buAutoNum type="alphaLcPeriod"/>
            </a:pPr>
            <a:r>
              <a:rPr lang="es-ES" sz="2000" b="1" u="sng" dirty="0">
                <a:latin typeface="Arial Narrow" panose="020B0606020202030204" pitchFamily="34" charset="0"/>
              </a:rPr>
              <a:t>Ajuste por desviación extrema del costo</a:t>
            </a:r>
            <a:r>
              <a:rPr lang="es-ES" sz="2000" b="1" dirty="0">
                <a:latin typeface="Arial Narrow" panose="020B0606020202030204" pitchFamily="34" charset="0"/>
              </a:rPr>
              <a:t>: </a:t>
            </a:r>
            <a:r>
              <a:rPr lang="es-ES" sz="2000" dirty="0">
                <a:latin typeface="Arial Narrow" panose="020B0606020202030204" pitchFamily="34" charset="0"/>
              </a:rPr>
              <a:t>Consiste en el reconocimiento de pagos adicionales por encima del monto pactado destinado a cubrir costos muy altos e inusuales en la atención de pacientes específicos.</a:t>
            </a:r>
          </a:p>
          <a:p>
            <a:pPr marL="457200" indent="-457200" algn="just">
              <a:buFont typeface="+mj-lt"/>
              <a:buAutoNum type="alphaLcPeriod"/>
            </a:pPr>
            <a:endParaRPr lang="es-ES" sz="2000" dirty="0">
              <a:latin typeface="Arial Narrow" panose="020B0606020202030204" pitchFamily="34" charset="0"/>
            </a:endParaRPr>
          </a:p>
          <a:p>
            <a:pPr marL="457200" indent="-457200" algn="just">
              <a:buFont typeface="+mj-lt"/>
              <a:buAutoNum type="alphaLcPeriod"/>
            </a:pPr>
            <a:r>
              <a:rPr lang="es-ES" sz="2000" b="1" u="sng" dirty="0">
                <a:latin typeface="Arial Narrow" panose="020B0606020202030204" pitchFamily="34" charset="0"/>
              </a:rPr>
              <a:t>Franja de riesgo</a:t>
            </a:r>
            <a:r>
              <a:rPr lang="es-ES" sz="2000" b="1" dirty="0">
                <a:latin typeface="Arial Narrow" panose="020B0606020202030204" pitchFamily="34" charset="0"/>
              </a:rPr>
              <a:t>: </a:t>
            </a:r>
            <a:r>
              <a:rPr lang="es-ES" sz="2000" dirty="0">
                <a:latin typeface="Arial Narrow" panose="020B0606020202030204" pitchFamily="34" charset="0"/>
              </a:rPr>
              <a:t>Definición de un rango del valor pactado, expresado en términos porcentuales por encima y por debajo de dicho valor, a partir del cual se produce el reconocimiento de un pago adicional o la participación en los ahorros cuando el valor resultante está por fuera de dicho rango.</a:t>
            </a:r>
          </a:p>
          <a:p>
            <a:pPr marL="457200" indent="-457200" algn="just">
              <a:buFont typeface="+mj-lt"/>
              <a:buAutoNum type="alphaLcPeriod"/>
            </a:pPr>
            <a:endParaRPr lang="es-ES" sz="2000" dirty="0">
              <a:latin typeface="Arial Narrow" panose="020B0606020202030204" pitchFamily="34" charset="0"/>
            </a:endParaRPr>
          </a:p>
          <a:p>
            <a:pPr marL="457200" indent="-457200" algn="just">
              <a:buFont typeface="+mj-lt"/>
              <a:buAutoNum type="alphaLcPeriod"/>
            </a:pPr>
            <a:r>
              <a:rPr lang="es-ES" sz="2000" b="1" u="sng" dirty="0">
                <a:latin typeface="Arial Narrow" panose="020B0606020202030204" pitchFamily="34" charset="0"/>
              </a:rPr>
              <a:t>Exclusión de riesgos:</a:t>
            </a:r>
            <a:r>
              <a:rPr lang="es-ES" sz="2000" b="1" dirty="0">
                <a:latin typeface="Arial Narrow" panose="020B0606020202030204" pitchFamily="34" charset="0"/>
              </a:rPr>
              <a:t> </a:t>
            </a:r>
            <a:r>
              <a:rPr lang="es-ES" sz="2000" dirty="0">
                <a:latin typeface="Arial Narrow" panose="020B0606020202030204" pitchFamily="34" charset="0"/>
              </a:rPr>
              <a:t>Corresponde a la exclusión de determinados riesgos de las obligaciones del prestador de servicios de salud, acordada entre las partes en el contrato.</a:t>
            </a:r>
          </a:p>
        </p:txBody>
      </p:sp>
      <p:sp>
        <p:nvSpPr>
          <p:cNvPr id="7" name="2 Título">
            <a:extLst>
              <a:ext uri="{FF2B5EF4-FFF2-40B4-BE49-F238E27FC236}">
                <a16:creationId xmlns:a16="http://schemas.microsoft.com/office/drawing/2014/main" id="{8FC55E1A-23F0-3F52-4D59-A0A957D714F9}"/>
              </a:ext>
            </a:extLst>
          </p:cNvPr>
          <p:cNvSpPr>
            <a:spLocks noGrp="1"/>
          </p:cNvSpPr>
          <p:nvPr>
            <p:ph type="title"/>
          </p:nvPr>
        </p:nvSpPr>
        <p:spPr>
          <a:xfrm>
            <a:off x="1847528" y="332656"/>
            <a:ext cx="8083492" cy="1008112"/>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
        <p:nvSpPr>
          <p:cNvPr id="8" name="CuadroTexto 7">
            <a:extLst>
              <a:ext uri="{FF2B5EF4-FFF2-40B4-BE49-F238E27FC236}">
                <a16:creationId xmlns:a16="http://schemas.microsoft.com/office/drawing/2014/main" id="{D5EF3CF5-2215-81F2-F5E0-44DAB3274D5E}"/>
              </a:ext>
            </a:extLst>
          </p:cNvPr>
          <p:cNvSpPr txBox="1"/>
          <p:nvPr/>
        </p:nvSpPr>
        <p:spPr>
          <a:xfrm>
            <a:off x="1847528" y="6371455"/>
            <a:ext cx="8822378" cy="307777"/>
          </a:xfrm>
          <a:prstGeom prst="rect">
            <a:avLst/>
          </a:prstGeom>
          <a:noFill/>
        </p:spPr>
        <p:txBody>
          <a:bodyPr wrap="square" rtlCol="0">
            <a:spAutoFit/>
          </a:bodyPr>
          <a:lstStyle/>
          <a:p>
            <a:pPr algn="just"/>
            <a:r>
              <a:rPr lang="es-ES" sz="1400" dirty="0"/>
              <a:t>Fuente: MSPS - Decreto 441 de 28 de marzo de 2022 </a:t>
            </a:r>
          </a:p>
        </p:txBody>
      </p:sp>
    </p:spTree>
    <p:extLst>
      <p:ext uri="{BB962C8B-B14F-4D97-AF65-F5344CB8AC3E}">
        <p14:creationId xmlns:p14="http://schemas.microsoft.com/office/powerpoint/2010/main" val="30395057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47528" y="1826727"/>
            <a:ext cx="8208912" cy="3785652"/>
          </a:xfrm>
          <a:prstGeom prst="rect">
            <a:avLst/>
          </a:prstGeom>
          <a:noFill/>
          <a:ln>
            <a:solidFill>
              <a:schemeClr val="accent2"/>
            </a:solidFill>
          </a:ln>
        </p:spPr>
        <p:txBody>
          <a:bodyPr wrap="square" rtlCol="0">
            <a:spAutoFit/>
          </a:bodyPr>
          <a:lstStyle/>
          <a:p>
            <a:pPr algn="just"/>
            <a:r>
              <a:rPr lang="es-ES" sz="2400" b="1" dirty="0">
                <a:latin typeface="Arial Narrow" panose="020B0606020202030204" pitchFamily="34" charset="0"/>
              </a:rPr>
              <a:t>Pago prospectivo</a:t>
            </a:r>
            <a:r>
              <a:rPr lang="es-ES" sz="2400" dirty="0">
                <a:latin typeface="Arial Narrow" panose="020B0606020202030204" pitchFamily="34" charset="0"/>
              </a:rPr>
              <a:t>: Modalidad de pago en la cual se </a:t>
            </a:r>
            <a:r>
              <a:rPr lang="es-ES" sz="2400" b="1" u="sng" dirty="0">
                <a:latin typeface="Arial Narrow" panose="020B0606020202030204" pitchFamily="34" charset="0"/>
              </a:rPr>
              <a:t>define por anticipado (ex-ante) el valor esperado</a:t>
            </a:r>
            <a:r>
              <a:rPr lang="es-ES" sz="2400" dirty="0">
                <a:latin typeface="Arial Narrow" panose="020B0606020202030204" pitchFamily="34" charset="0"/>
              </a:rPr>
              <a:t> de la frecuencia de uso de un conjunto de servicios y tecnologías en salud y de su costo, y que permite determinar previamente un pago por caso, persona o global, que tienen características similares en su proceso de atención.</a:t>
            </a:r>
          </a:p>
          <a:p>
            <a:pPr algn="just"/>
            <a:endParaRPr lang="es-ES" sz="2400" dirty="0">
              <a:latin typeface="Arial Narrow" panose="020B0606020202030204" pitchFamily="34" charset="0"/>
            </a:endParaRPr>
          </a:p>
          <a:p>
            <a:pPr algn="just"/>
            <a:r>
              <a:rPr lang="es-ES" sz="2400" b="1" dirty="0">
                <a:latin typeface="Arial Narrow" panose="020B0606020202030204" pitchFamily="34" charset="0"/>
              </a:rPr>
              <a:t>Pago retrospectivo: </a:t>
            </a:r>
            <a:r>
              <a:rPr lang="es-ES" sz="2400" dirty="0">
                <a:latin typeface="Arial Narrow" panose="020B0606020202030204" pitchFamily="34" charset="0"/>
              </a:rPr>
              <a:t>Modalidad de </a:t>
            </a:r>
            <a:r>
              <a:rPr lang="es-ES" sz="2400" b="1" u="sng" dirty="0">
                <a:latin typeface="Arial Narrow" panose="020B0606020202030204" pitchFamily="34" charset="0"/>
              </a:rPr>
              <a:t>pago posterior (ex-post) al proceso de atención</a:t>
            </a:r>
            <a:r>
              <a:rPr lang="es-ES" sz="2400" dirty="0">
                <a:latin typeface="Arial Narrow" panose="020B0606020202030204" pitchFamily="34" charset="0"/>
              </a:rPr>
              <a:t>, en la cual no se conoce con anterioridad el monto final a pagar, y está sujeto a la frecuencia de uso de servicios y tecnologías en salud.</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1847528" y="6279640"/>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5" name="2 Título">
            <a:extLst>
              <a:ext uri="{FF2B5EF4-FFF2-40B4-BE49-F238E27FC236}">
                <a16:creationId xmlns:a16="http://schemas.microsoft.com/office/drawing/2014/main" id="{7524ABF9-B4E5-93BD-116E-39DCE4F269A6}"/>
              </a:ext>
            </a:extLst>
          </p:cNvPr>
          <p:cNvSpPr>
            <a:spLocks noGrp="1"/>
          </p:cNvSpPr>
          <p:nvPr>
            <p:ph type="title"/>
          </p:nvPr>
        </p:nvSpPr>
        <p:spPr>
          <a:xfrm>
            <a:off x="838200" y="424471"/>
            <a:ext cx="10515600" cy="903635"/>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Tree>
    <p:extLst>
      <p:ext uri="{BB962C8B-B14F-4D97-AF65-F5344CB8AC3E}">
        <p14:creationId xmlns:p14="http://schemas.microsoft.com/office/powerpoint/2010/main" val="6304521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63452" y="980926"/>
            <a:ext cx="9865096" cy="4893647"/>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O" sz="2400" dirty="0">
                <a:solidFill>
                  <a:schemeClr val="tx1"/>
                </a:solidFill>
                <a:latin typeface="Arial Narrow" panose="020B0606020202030204" pitchFamily="34" charset="0"/>
              </a:rPr>
              <a:t>Fue Presidente de la Junta Directiva de Clínica Farallones; Miembro titular de Junta Directiva de la Clínica Palma Real de Palmira y Miembro Titular de Junta Directiva de Hospital en Casa S.A. Docente de la Maestría en Administración en Salud y Maestría en Salud Pública de la  Universidad del Valle en los Módulos de Administración, Finanzas, Juntas Directivas y Gobierno Corporativo, Gestión de la Cadena de Suministros y Financiamiento de la Salud Pública; Docente de Finanzas de la Especialización en Auditoria en Servicios de Salud de la USC. </a:t>
            </a:r>
          </a:p>
          <a:p>
            <a:pPr algn="just"/>
            <a:endParaRPr lang="es-CO" sz="2400" dirty="0">
              <a:solidFill>
                <a:schemeClr val="tx1"/>
              </a:solidFill>
              <a:latin typeface="Arial Narrow" panose="020B0606020202030204" pitchFamily="34" charset="0"/>
            </a:endParaRPr>
          </a:p>
          <a:p>
            <a:pPr algn="just"/>
            <a:r>
              <a:rPr lang="es-CO" sz="2400" dirty="0">
                <a:solidFill>
                  <a:schemeClr val="tx1"/>
                </a:solidFill>
                <a:latin typeface="Arial Narrow" panose="020B0606020202030204" pitchFamily="34" charset="0"/>
              </a:rPr>
              <a:t>Actualmente Docente de la Maestría de Gerencia de Organizaciones de Salud de la Universidad Javeriana de Cali y Consultor de Seguridad Social en Salud. Algunos clientes: Alexion Pharmaceuticals Inc., Biotoscana Farma, Neuroeconomix, MiSalud - EL Salvador, TelmedicMedical - República Dominicana, Clínica ANI - Atención Neurológica Integral de Cali.</a:t>
            </a:r>
          </a:p>
        </p:txBody>
      </p:sp>
      <p:sp>
        <p:nvSpPr>
          <p:cNvPr id="7" name="Rectangle 3"/>
          <p:cNvSpPr txBox="1">
            <a:spLocks noChangeArrowheads="1"/>
          </p:cNvSpPr>
          <p:nvPr/>
        </p:nvSpPr>
        <p:spPr>
          <a:xfrm>
            <a:off x="1847528" y="404664"/>
            <a:ext cx="7772400" cy="576262"/>
          </a:xfrm>
          <a:prstGeom prst="rect">
            <a:avLst/>
          </a:prstGeom>
        </p:spPr>
        <p:txBody>
          <a:bodyPr/>
          <a:lstStyle/>
          <a:p>
            <a:pPr algn="ctr">
              <a:defRPr/>
            </a:pPr>
            <a:r>
              <a:rPr lang="es-CO" sz="2800" dirty="0">
                <a:latin typeface="Arial Narrow" pitchFamily="34" charset="0"/>
                <a:ea typeface="+mj-ea"/>
                <a:cs typeface="Arial" pitchFamily="34" charset="0"/>
              </a:rPr>
              <a:t>Jairo Hernando Vargas C.</a:t>
            </a:r>
            <a:endParaRPr lang="es-ES" sz="2800" dirty="0">
              <a:latin typeface="Arial Narrow" pitchFamily="34" charset="0"/>
              <a:ea typeface="+mj-ea"/>
              <a:cs typeface="Arial" pitchFamily="34" charset="0"/>
            </a:endParaRPr>
          </a:p>
        </p:txBody>
      </p:sp>
    </p:spTree>
    <p:extLst>
      <p:ext uri="{BB962C8B-B14F-4D97-AF65-F5344CB8AC3E}">
        <p14:creationId xmlns:p14="http://schemas.microsoft.com/office/powerpoint/2010/main" val="431500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94D9E48-1637-4501-8B1F-9DDF4F38451D}"/>
              </a:ext>
            </a:extLst>
          </p:cNvPr>
          <p:cNvSpPr txBox="1">
            <a:spLocks/>
          </p:cNvSpPr>
          <p:nvPr/>
        </p:nvSpPr>
        <p:spPr>
          <a:xfrm>
            <a:off x="2279576" y="153897"/>
            <a:ext cx="7326398" cy="353436"/>
          </a:xfrm>
          <a:prstGeom prst="rect">
            <a:avLst/>
          </a:prstGeom>
          <a:noFill/>
          <a:ln>
            <a:noFill/>
          </a:ln>
          <a:effectLst/>
        </p:spPr>
        <p:txBody>
          <a:bodyPr vert="horz" wrap="square" lIns="91440" tIns="45720" rIns="91440" bIns="45720" numCol="1" rtlCol="0" anchor="ctr" anchorCtr="0" compatLnSpc="1">
            <a:prstTxWarp prst="textNoShape">
              <a:avLst/>
            </a:prstTxWarp>
            <a:noAutofit/>
          </a:bodyPr>
          <a:lstStyle>
            <a:lvl1pPr algn="r" defTabSz="457200">
              <a:spcBef>
                <a:spcPct val="0"/>
              </a:spcBef>
              <a:buNone/>
              <a:defRPr sz="2800" b="1" cap="none">
                <a:ln w="3175" cmpd="sng">
                  <a:noFill/>
                </a:ln>
                <a:solidFill>
                  <a:srgbClr val="00007D"/>
                </a:solidFill>
                <a:effectLst/>
                <a:latin typeface="Century Gothic" pitchFamily="34"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es-CO" dirty="0">
                <a:solidFill>
                  <a:schemeClr val="tx1"/>
                </a:solidFill>
                <a:latin typeface="Arial Narrow" panose="020B0606020202030204" pitchFamily="34" charset="0"/>
              </a:rPr>
              <a:t>MECANISMOS DE PAGO EN SALUD</a:t>
            </a:r>
          </a:p>
        </p:txBody>
      </p:sp>
      <p:sp>
        <p:nvSpPr>
          <p:cNvPr id="11" name="Rectángulo 10">
            <a:extLst>
              <a:ext uri="{FF2B5EF4-FFF2-40B4-BE49-F238E27FC236}">
                <a16:creationId xmlns:a16="http://schemas.microsoft.com/office/drawing/2014/main" id="{700FC2BE-7DB2-47BD-AA09-FE7FF5628FC7}"/>
              </a:ext>
            </a:extLst>
          </p:cNvPr>
          <p:cNvSpPr/>
          <p:nvPr/>
        </p:nvSpPr>
        <p:spPr>
          <a:xfrm>
            <a:off x="479376" y="6242438"/>
            <a:ext cx="10513168" cy="461665"/>
          </a:xfrm>
          <a:prstGeom prst="rect">
            <a:avLst/>
          </a:prstGeom>
        </p:spPr>
        <p:txBody>
          <a:bodyPr wrap="square">
            <a:spAutoFit/>
          </a:bodyPr>
          <a:lstStyle/>
          <a:p>
            <a:pPr algn="just"/>
            <a:r>
              <a:rPr lang="es-MX" sz="1200" dirty="0"/>
              <a:t>Fuente: Contratación de servicios de salud entre las Entidades Responsables de Pago y las Instituciones prestadoras de Servicios de salud, Sonia María Atehortúa Mira, Universidad de Antioquia, Medellín, 2018</a:t>
            </a:r>
            <a:endParaRPr lang="es-CO" sz="1200" dirty="0"/>
          </a:p>
        </p:txBody>
      </p:sp>
      <p:pic>
        <p:nvPicPr>
          <p:cNvPr id="5" name="Imagen 4">
            <a:extLst>
              <a:ext uri="{FF2B5EF4-FFF2-40B4-BE49-F238E27FC236}">
                <a16:creationId xmlns:a16="http://schemas.microsoft.com/office/drawing/2014/main" id="{B1880BE3-D513-4E1B-9950-4E03F5A88953}"/>
              </a:ext>
            </a:extLst>
          </p:cNvPr>
          <p:cNvPicPr>
            <a:picLocks noChangeAspect="1"/>
          </p:cNvPicPr>
          <p:nvPr/>
        </p:nvPicPr>
        <p:blipFill>
          <a:blip r:embed="rId3"/>
          <a:stretch>
            <a:fillRect/>
          </a:stretch>
        </p:blipFill>
        <p:spPr>
          <a:xfrm>
            <a:off x="623392" y="620688"/>
            <a:ext cx="10369152" cy="5472608"/>
          </a:xfrm>
          <a:prstGeom prst="rect">
            <a:avLst/>
          </a:prstGeom>
          <a:ln>
            <a:solidFill>
              <a:srgbClr val="002060"/>
            </a:solidFill>
          </a:ln>
        </p:spPr>
      </p:pic>
    </p:spTree>
    <p:extLst>
      <p:ext uri="{BB962C8B-B14F-4D97-AF65-F5344CB8AC3E}">
        <p14:creationId xmlns:p14="http://schemas.microsoft.com/office/powerpoint/2010/main" val="1354225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19536" y="6434302"/>
            <a:ext cx="5921878" cy="307777"/>
          </a:xfrm>
          <a:prstGeom prst="rect">
            <a:avLst/>
          </a:prstGeom>
          <a:noFill/>
        </p:spPr>
        <p:txBody>
          <a:bodyPr wrap="square" rtlCol="0">
            <a:spAutoFit/>
          </a:bodyPr>
          <a:lstStyle>
            <a:defPPr>
              <a:defRPr lang="es-CO"/>
            </a:defPPr>
            <a:lvl1pPr algn="just">
              <a:defRPr sz="1400"/>
            </a:lvl1pPr>
          </a:lstStyle>
          <a:p>
            <a:r>
              <a:rPr lang="es-CO" dirty="0"/>
              <a:t>Fuente: Jairo Hernando Vargas MD - 2020</a:t>
            </a:r>
          </a:p>
        </p:txBody>
      </p:sp>
      <p:pic>
        <p:nvPicPr>
          <p:cNvPr id="2" name="Imagen 1">
            <a:extLst>
              <a:ext uri="{FF2B5EF4-FFF2-40B4-BE49-F238E27FC236}">
                <a16:creationId xmlns:a16="http://schemas.microsoft.com/office/drawing/2014/main" id="{3DCECCB6-2789-4C5D-BCB7-3A634683B280}"/>
              </a:ext>
            </a:extLst>
          </p:cNvPr>
          <p:cNvPicPr>
            <a:picLocks noChangeAspect="1"/>
          </p:cNvPicPr>
          <p:nvPr/>
        </p:nvPicPr>
        <p:blipFill>
          <a:blip r:embed="rId2"/>
          <a:stretch>
            <a:fillRect/>
          </a:stretch>
        </p:blipFill>
        <p:spPr>
          <a:xfrm>
            <a:off x="2135560" y="1268761"/>
            <a:ext cx="7812440" cy="5048961"/>
          </a:xfrm>
          <a:prstGeom prst="rect">
            <a:avLst/>
          </a:prstGeom>
        </p:spPr>
      </p:pic>
      <p:sp>
        <p:nvSpPr>
          <p:cNvPr id="10" name="2 Título">
            <a:extLst>
              <a:ext uri="{FF2B5EF4-FFF2-40B4-BE49-F238E27FC236}">
                <a16:creationId xmlns:a16="http://schemas.microsoft.com/office/drawing/2014/main" id="{47AA5E84-23C3-4CA8-80D7-76113910C5F3}"/>
              </a:ext>
            </a:extLst>
          </p:cNvPr>
          <p:cNvSpPr>
            <a:spLocks noGrp="1"/>
          </p:cNvSpPr>
          <p:nvPr>
            <p:ph type="title"/>
          </p:nvPr>
        </p:nvSpPr>
        <p:spPr>
          <a:xfrm>
            <a:off x="2244000" y="399353"/>
            <a:ext cx="7704000" cy="534400"/>
          </a:xfrm>
        </p:spPr>
        <p:txBody>
          <a:bodyPr spcFirstLastPara="1" vert="horz" wrap="square" lIns="91440" tIns="45720" rIns="91440" bIns="45720" rtlCol="0" anchor="ctr" anchorCtr="0">
            <a:noAutofit/>
          </a:bodyPr>
          <a:lstStyle/>
          <a:p>
            <a:pPr algn="ctr"/>
            <a:r>
              <a:rPr lang="es-CO" sz="2800" b="1" dirty="0">
                <a:solidFill>
                  <a:schemeClr val="tx1"/>
                </a:solidFill>
                <a:latin typeface="Arial Narrow" panose="020B0606020202030204" pitchFamily="34" charset="0"/>
              </a:rPr>
              <a:t>SPP – OTROS PGP CON TRANSFERENCIA DE RIESGO</a:t>
            </a:r>
          </a:p>
        </p:txBody>
      </p:sp>
    </p:spTree>
    <p:extLst>
      <p:ext uri="{BB962C8B-B14F-4D97-AF65-F5344CB8AC3E}">
        <p14:creationId xmlns:p14="http://schemas.microsoft.com/office/powerpoint/2010/main" val="2406532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99754" y="1354733"/>
            <a:ext cx="7682803" cy="4893647"/>
          </a:xfrm>
          <a:prstGeom prst="rect">
            <a:avLst/>
          </a:prstGeom>
          <a:noFill/>
          <a:ln>
            <a:solidFill>
              <a:schemeClr val="accent2"/>
            </a:solidFill>
          </a:ln>
        </p:spPr>
        <p:txBody>
          <a:bodyPr wrap="square" rtlCol="0">
            <a:spAutoFit/>
          </a:bodyPr>
          <a:lstStyle/>
          <a:p>
            <a:pPr algn="ctr"/>
            <a:r>
              <a:rPr lang="es-ES" sz="2400" b="1" dirty="0">
                <a:latin typeface="Arial Narrow" panose="020B0606020202030204" pitchFamily="34" charset="0"/>
              </a:rPr>
              <a:t>II. ACUERDO DE VOLUNTADES</a:t>
            </a:r>
          </a:p>
          <a:p>
            <a:pPr algn="ctr"/>
            <a:endParaRPr lang="es-ES" sz="2400" b="1" u="sng" dirty="0">
              <a:latin typeface="Arial Narrow" panose="020B0606020202030204" pitchFamily="34" charset="0"/>
            </a:endParaRPr>
          </a:p>
          <a:p>
            <a:pPr algn="just"/>
            <a:r>
              <a:rPr lang="es-ES" sz="2400" dirty="0">
                <a:latin typeface="Arial Narrow" panose="020B0606020202030204" pitchFamily="34" charset="0"/>
              </a:rPr>
              <a:t>Las ERP, las IPS y los PTS, en cumplimiento de sus funciones y responsabilidades, adelantarán una </a:t>
            </a:r>
            <a:r>
              <a:rPr lang="es-ES" sz="2400" b="1" u="sng" dirty="0">
                <a:latin typeface="Arial Narrow" panose="020B0606020202030204" pitchFamily="34" charset="0"/>
              </a:rPr>
              <a:t>etapa de negociación</a:t>
            </a:r>
            <a:r>
              <a:rPr lang="es-ES" sz="2400" dirty="0">
                <a:latin typeface="Arial Narrow" panose="020B0606020202030204" pitchFamily="34" charset="0"/>
              </a:rPr>
              <a:t> que tendrá como mínimo los siguientes elementos:</a:t>
            </a:r>
          </a:p>
          <a:p>
            <a:pPr algn="just"/>
            <a:endParaRPr lang="es-ES" sz="2400" dirty="0">
              <a:latin typeface="Arial Narrow" panose="020B0606020202030204" pitchFamily="34" charset="0"/>
            </a:endParaRPr>
          </a:p>
          <a:p>
            <a:pPr marL="457200" indent="-457200" algn="just">
              <a:buAutoNum type="arabicPeriod"/>
            </a:pPr>
            <a:r>
              <a:rPr lang="es-ES" sz="2400" dirty="0">
                <a:latin typeface="Arial Narrow" panose="020B0606020202030204" pitchFamily="34" charset="0"/>
              </a:rPr>
              <a:t>Por parte de las entidades responsables de pago:</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1.1. El </a:t>
            </a:r>
            <a:r>
              <a:rPr lang="es-ES" sz="2400" b="1" u="sng" dirty="0">
                <a:latin typeface="Arial Narrow" panose="020B0606020202030204" pitchFamily="34" charset="0"/>
              </a:rPr>
              <a:t>modelo de atención en salud</a:t>
            </a:r>
            <a:r>
              <a:rPr lang="es-ES" sz="2400" dirty="0">
                <a:latin typeface="Arial Narrow" panose="020B0606020202030204" pitchFamily="34" charset="0"/>
              </a:rPr>
              <a:t>.</a:t>
            </a:r>
          </a:p>
          <a:p>
            <a:pPr algn="just"/>
            <a:r>
              <a:rPr lang="es-ES" sz="2400" dirty="0">
                <a:latin typeface="Arial Narrow" panose="020B0606020202030204" pitchFamily="34" charset="0"/>
              </a:rPr>
              <a:t>1.2. La </a:t>
            </a:r>
            <a:r>
              <a:rPr lang="es-ES" sz="2400" b="1" u="sng" dirty="0">
                <a:latin typeface="Arial Narrow" panose="020B0606020202030204" pitchFamily="34" charset="0"/>
              </a:rPr>
              <a:t>caracterización de la población o el análisis de situación en salud</a:t>
            </a:r>
            <a:r>
              <a:rPr lang="es-ES" sz="2400" dirty="0">
                <a:latin typeface="Arial Narrow" panose="020B0606020202030204" pitchFamily="34" charset="0"/>
              </a:rPr>
              <a:t>, según corresponda, así como la información adicional que se requiera para identificar las condiciones de salud de la población.</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2190251" y="6309935"/>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6" name="2 Título">
            <a:extLst>
              <a:ext uri="{FF2B5EF4-FFF2-40B4-BE49-F238E27FC236}">
                <a16:creationId xmlns:a16="http://schemas.microsoft.com/office/drawing/2014/main" id="{A0263D33-3038-C1C8-BB3E-C3A7C164CDBD}"/>
              </a:ext>
            </a:extLst>
          </p:cNvPr>
          <p:cNvSpPr>
            <a:spLocks noGrp="1"/>
          </p:cNvSpPr>
          <p:nvPr>
            <p:ph type="title"/>
          </p:nvPr>
        </p:nvSpPr>
        <p:spPr>
          <a:xfrm>
            <a:off x="838200" y="424471"/>
            <a:ext cx="10515600" cy="903635"/>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Tree>
    <p:extLst>
      <p:ext uri="{BB962C8B-B14F-4D97-AF65-F5344CB8AC3E}">
        <p14:creationId xmlns:p14="http://schemas.microsoft.com/office/powerpoint/2010/main" val="4256657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35771" y="1675634"/>
            <a:ext cx="7596416" cy="4154984"/>
          </a:xfrm>
          <a:prstGeom prst="rect">
            <a:avLst/>
          </a:prstGeom>
          <a:noFill/>
          <a:ln>
            <a:solidFill>
              <a:schemeClr val="accent2"/>
            </a:solidFill>
          </a:ln>
        </p:spPr>
        <p:txBody>
          <a:bodyPr wrap="square" rtlCol="0">
            <a:spAutoFit/>
          </a:bodyPr>
          <a:lstStyle/>
          <a:p>
            <a:pPr marL="457200" indent="-457200" algn="just">
              <a:buFont typeface="+mj-lt"/>
              <a:buAutoNum type="arabicPeriod" startAt="2"/>
            </a:pPr>
            <a:r>
              <a:rPr lang="es-ES" sz="2400" dirty="0">
                <a:latin typeface="Arial Narrow" panose="020B0606020202030204" pitchFamily="34" charset="0"/>
              </a:rPr>
              <a:t>Por parte de las IPS:</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2.1. El </a:t>
            </a:r>
            <a:r>
              <a:rPr lang="es-ES" sz="2400" b="1" u="sng" dirty="0">
                <a:latin typeface="Arial Narrow" panose="020B0606020202030204" pitchFamily="34" charset="0"/>
              </a:rPr>
              <a:t>modelo de prestación de servicios de salud</a:t>
            </a:r>
            <a:r>
              <a:rPr lang="es-ES" sz="2400" dirty="0">
                <a:latin typeface="Arial Narrow" panose="020B0606020202030204" pitchFamily="34" charset="0"/>
              </a:rPr>
              <a:t>, acorde con las características de cada territorio.</a:t>
            </a:r>
          </a:p>
          <a:p>
            <a:pPr algn="just"/>
            <a:r>
              <a:rPr lang="es-ES" sz="2400" dirty="0">
                <a:latin typeface="Arial Narrow" panose="020B0606020202030204" pitchFamily="34" charset="0"/>
              </a:rPr>
              <a:t>2.2. La relación de </a:t>
            </a:r>
            <a:r>
              <a:rPr lang="es-ES" sz="2400" b="1" u="sng" dirty="0">
                <a:latin typeface="Arial Narrow" panose="020B0606020202030204" pitchFamily="34" charset="0"/>
              </a:rPr>
              <a:t>sedes y servicios de salud habilitados</a:t>
            </a:r>
            <a:r>
              <a:rPr lang="es-ES" sz="2400" dirty="0">
                <a:latin typeface="Arial Narrow" panose="020B0606020202030204" pitchFamily="34" charset="0"/>
              </a:rPr>
              <a:t>, sus grados de complejidad y modalidades de prestación de servicios, acorde con la información contenida en el Registro Especial de Prestadores de Servicios de Salud.</a:t>
            </a:r>
          </a:p>
          <a:p>
            <a:pPr algn="just"/>
            <a:r>
              <a:rPr lang="es-ES" sz="2400" dirty="0">
                <a:latin typeface="Arial Narrow" panose="020B0606020202030204" pitchFamily="34" charset="0"/>
              </a:rPr>
              <a:t>2.3. La </a:t>
            </a:r>
            <a:r>
              <a:rPr lang="es-ES" sz="2400" b="1" u="sng" dirty="0">
                <a:latin typeface="Arial Narrow" panose="020B0606020202030204" pitchFamily="34" charset="0"/>
              </a:rPr>
              <a:t>capacidad instalada y disponible</a:t>
            </a:r>
            <a:r>
              <a:rPr lang="es-ES" sz="2400" dirty="0">
                <a:latin typeface="Arial Narrow" panose="020B0606020202030204" pitchFamily="34" charset="0"/>
              </a:rPr>
              <a:t> asociada a los servicios habilitados.</a:t>
            </a:r>
          </a:p>
          <a:p>
            <a:pPr algn="just"/>
            <a:r>
              <a:rPr lang="es-ES" sz="2400" dirty="0">
                <a:latin typeface="Arial Narrow" panose="020B0606020202030204" pitchFamily="34" charset="0"/>
              </a:rPr>
              <a:t>2.4. La </a:t>
            </a:r>
            <a:r>
              <a:rPr lang="es-ES" sz="2400" b="1" u="sng" dirty="0">
                <a:latin typeface="Arial Narrow" panose="020B0606020202030204" pitchFamily="34" charset="0"/>
              </a:rPr>
              <a:t>oferta de servicios y tecnologías</a:t>
            </a:r>
            <a:r>
              <a:rPr lang="es-ES" sz="2400" dirty="0">
                <a:latin typeface="Arial Narrow" panose="020B0606020202030204" pitchFamily="34" charset="0"/>
              </a:rPr>
              <a:t> en salud.</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2199751" y="6309695"/>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6" name="2 Título">
            <a:extLst>
              <a:ext uri="{FF2B5EF4-FFF2-40B4-BE49-F238E27FC236}">
                <a16:creationId xmlns:a16="http://schemas.microsoft.com/office/drawing/2014/main" id="{61B91CCC-2FF6-0CFF-E9A0-5C31B59BDB4D}"/>
              </a:ext>
            </a:extLst>
          </p:cNvPr>
          <p:cNvSpPr>
            <a:spLocks noGrp="1"/>
          </p:cNvSpPr>
          <p:nvPr>
            <p:ph type="title"/>
          </p:nvPr>
        </p:nvSpPr>
        <p:spPr>
          <a:xfrm>
            <a:off x="838200" y="424471"/>
            <a:ext cx="10515600" cy="903635"/>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Tree>
    <p:extLst>
      <p:ext uri="{BB962C8B-B14F-4D97-AF65-F5344CB8AC3E}">
        <p14:creationId xmlns:p14="http://schemas.microsoft.com/office/powerpoint/2010/main" val="3151635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35560" y="2132856"/>
            <a:ext cx="7704000" cy="3046988"/>
          </a:xfrm>
          <a:prstGeom prst="rect">
            <a:avLst/>
          </a:prstGeom>
          <a:noFill/>
          <a:ln>
            <a:solidFill>
              <a:schemeClr val="accent2"/>
            </a:solidFill>
          </a:ln>
        </p:spPr>
        <p:txBody>
          <a:bodyPr wrap="square" rtlCol="0">
            <a:spAutoFit/>
          </a:bodyPr>
          <a:lstStyle/>
          <a:p>
            <a:pPr marL="457200" indent="-457200" algn="just">
              <a:buFont typeface="+mj-lt"/>
              <a:buAutoNum type="arabicPeriod" startAt="3"/>
            </a:pPr>
            <a:r>
              <a:rPr lang="es-ES" sz="2400" dirty="0">
                <a:latin typeface="Arial Narrow" panose="020B0606020202030204" pitchFamily="34" charset="0"/>
              </a:rPr>
              <a:t>Por parte de los PTS:</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3.1. El modelo de </a:t>
            </a:r>
            <a:r>
              <a:rPr lang="es-ES" sz="2400" b="1" u="sng" dirty="0">
                <a:latin typeface="Arial Narrow" panose="020B0606020202030204" pitchFamily="34" charset="0"/>
              </a:rPr>
              <a:t>disposición, entrega o prestación de tecnologías</a:t>
            </a:r>
            <a:r>
              <a:rPr lang="es-ES" sz="2400" dirty="0">
                <a:latin typeface="Arial Narrow" panose="020B0606020202030204" pitchFamily="34" charset="0"/>
              </a:rPr>
              <a:t> en salud acorde con las características del territorio donde operan.</a:t>
            </a:r>
          </a:p>
          <a:p>
            <a:pPr algn="just"/>
            <a:r>
              <a:rPr lang="es-ES" sz="2400" dirty="0">
                <a:latin typeface="Arial Narrow" panose="020B0606020202030204" pitchFamily="34" charset="0"/>
              </a:rPr>
              <a:t>3.2. La </a:t>
            </a:r>
            <a:r>
              <a:rPr lang="es-ES" sz="2400" b="1" u="sng" dirty="0">
                <a:latin typeface="Arial Narrow" panose="020B0606020202030204" pitchFamily="34" charset="0"/>
              </a:rPr>
              <a:t>oferta de tecnologías en salud</a:t>
            </a:r>
            <a:r>
              <a:rPr lang="es-ES" sz="2400" dirty="0">
                <a:latin typeface="Arial Narrow" panose="020B0606020202030204" pitchFamily="34" charset="0"/>
              </a:rPr>
              <a:t>.</a:t>
            </a:r>
          </a:p>
          <a:p>
            <a:pPr algn="just"/>
            <a:r>
              <a:rPr lang="es-ES" sz="2400" dirty="0">
                <a:latin typeface="Arial Narrow" panose="020B0606020202030204" pitchFamily="34" charset="0"/>
              </a:rPr>
              <a:t>3.3. La </a:t>
            </a:r>
            <a:r>
              <a:rPr lang="es-ES" sz="2400" b="1" u="sng" dirty="0">
                <a:latin typeface="Arial Narrow" panose="020B0606020202030204" pitchFamily="34" charset="0"/>
              </a:rPr>
              <a:t>capacidad instalada, operativa, logística y de gestión</a:t>
            </a:r>
            <a:r>
              <a:rPr lang="es-ES" sz="2400" dirty="0">
                <a:latin typeface="Arial Narrow" panose="020B0606020202030204" pitchFamily="34" charset="0"/>
              </a:rPr>
              <a:t> para la provisión de las tecnologías en salud.</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2199751" y="6309695"/>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6" name="2 Título">
            <a:extLst>
              <a:ext uri="{FF2B5EF4-FFF2-40B4-BE49-F238E27FC236}">
                <a16:creationId xmlns:a16="http://schemas.microsoft.com/office/drawing/2014/main" id="{1E62B8EA-3B92-01DF-F530-1670EDE81D14}"/>
              </a:ext>
            </a:extLst>
          </p:cNvPr>
          <p:cNvSpPr>
            <a:spLocks noGrp="1"/>
          </p:cNvSpPr>
          <p:nvPr>
            <p:ph type="title"/>
          </p:nvPr>
        </p:nvSpPr>
        <p:spPr>
          <a:xfrm>
            <a:off x="838200" y="424471"/>
            <a:ext cx="10515600" cy="903635"/>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Tree>
    <p:extLst>
      <p:ext uri="{BB962C8B-B14F-4D97-AF65-F5344CB8AC3E}">
        <p14:creationId xmlns:p14="http://schemas.microsoft.com/office/powerpoint/2010/main" val="3973498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70096" y="1905506"/>
            <a:ext cx="7704001" cy="3416320"/>
          </a:xfrm>
          <a:prstGeom prst="rect">
            <a:avLst/>
          </a:prstGeom>
          <a:noFill/>
          <a:ln>
            <a:solidFill>
              <a:schemeClr val="accent2"/>
            </a:solidFill>
          </a:ln>
        </p:spPr>
        <p:txBody>
          <a:bodyPr wrap="square" rtlCol="0">
            <a:spAutoFit/>
          </a:bodyPr>
          <a:lstStyle/>
          <a:p>
            <a:pPr algn="just"/>
            <a:r>
              <a:rPr lang="es-ES" sz="2400" dirty="0">
                <a:latin typeface="Arial Narrow" panose="020B0606020202030204" pitchFamily="34" charset="0"/>
              </a:rPr>
              <a:t>Elementos comunes a las partes:</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4.1. </a:t>
            </a:r>
            <a:r>
              <a:rPr lang="es-ES" sz="2400" b="1" u="sng" dirty="0">
                <a:latin typeface="Arial Narrow" panose="020B0606020202030204" pitchFamily="34" charset="0"/>
              </a:rPr>
              <a:t>Indicadores establecidos en el Sistema Obligatorio de Garantía de Calidad de la Atención de Salud-SOGCS:</a:t>
            </a:r>
            <a:r>
              <a:rPr lang="es-ES" sz="2400" dirty="0">
                <a:latin typeface="Arial Narrow" panose="020B0606020202030204" pitchFamily="34" charset="0"/>
              </a:rPr>
              <a:t> aquellos que dan cuenta de los resultados en salud definidos en las Rutas Integrales de Atención en Salud -RIAS, incluyendo las de obligatorio cumplimiento y aquellas priorizadas por la entidad responsable de pago y demás que sean requeridos según la normativa vigente.</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2199751" y="6309695"/>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6" name="2 Título">
            <a:extLst>
              <a:ext uri="{FF2B5EF4-FFF2-40B4-BE49-F238E27FC236}">
                <a16:creationId xmlns:a16="http://schemas.microsoft.com/office/drawing/2014/main" id="{1E4A86DD-E219-F91F-8F67-FB74CF676179}"/>
              </a:ext>
            </a:extLst>
          </p:cNvPr>
          <p:cNvSpPr>
            <a:spLocks noGrp="1"/>
          </p:cNvSpPr>
          <p:nvPr>
            <p:ph type="title"/>
          </p:nvPr>
        </p:nvSpPr>
        <p:spPr>
          <a:xfrm>
            <a:off x="838200" y="424471"/>
            <a:ext cx="10515600" cy="903635"/>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Tree>
    <p:extLst>
      <p:ext uri="{BB962C8B-B14F-4D97-AF65-F5344CB8AC3E}">
        <p14:creationId xmlns:p14="http://schemas.microsoft.com/office/powerpoint/2010/main" val="750189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35561" y="1798162"/>
            <a:ext cx="7704000" cy="4154984"/>
          </a:xfrm>
          <a:prstGeom prst="rect">
            <a:avLst/>
          </a:prstGeom>
          <a:noFill/>
          <a:ln>
            <a:solidFill>
              <a:schemeClr val="accent2"/>
            </a:solidFill>
          </a:ln>
        </p:spPr>
        <p:txBody>
          <a:bodyPr wrap="square" rtlCol="0">
            <a:spAutoFit/>
          </a:bodyPr>
          <a:lstStyle/>
          <a:p>
            <a:pPr algn="just"/>
            <a:r>
              <a:rPr lang="es-ES" sz="2400" dirty="0">
                <a:latin typeface="Arial Narrow" panose="020B0606020202030204" pitchFamily="34" charset="0"/>
              </a:rPr>
              <a:t>Elementos comunes a las partes:</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4.2. </a:t>
            </a:r>
            <a:r>
              <a:rPr lang="es-ES" sz="2400" b="1" u="sng" dirty="0">
                <a:latin typeface="Arial Narrow" panose="020B0606020202030204" pitchFamily="34" charset="0"/>
              </a:rPr>
              <a:t>Modelo de auditoría para las partes:</a:t>
            </a:r>
            <a:r>
              <a:rPr lang="es-ES" sz="2400" dirty="0">
                <a:latin typeface="Arial Narrow" panose="020B0606020202030204" pitchFamily="34" charset="0"/>
              </a:rPr>
              <a:t> que debe cumplir como mínimo los aspectos administrativos, financieros, técnico-científicos y de calidad del servicio, así como las disposiciones del SOGCS y la revisoría de cuentas, conforme con los términos establecidos en el artículo 57 de la Ley 1438 de 2011. </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Los sistemas de información y demás mecanismos, cuyo uso sea necesario para la ejecución, registro y seguimiento del cumplimiento del objeto contractual.</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2199751" y="6309695"/>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6" name="2 Título">
            <a:extLst>
              <a:ext uri="{FF2B5EF4-FFF2-40B4-BE49-F238E27FC236}">
                <a16:creationId xmlns:a16="http://schemas.microsoft.com/office/drawing/2014/main" id="{8BC21CEC-C69E-0388-2986-320F78D4FE6E}"/>
              </a:ext>
            </a:extLst>
          </p:cNvPr>
          <p:cNvSpPr>
            <a:spLocks noGrp="1"/>
          </p:cNvSpPr>
          <p:nvPr>
            <p:ph type="title"/>
          </p:nvPr>
        </p:nvSpPr>
        <p:spPr>
          <a:xfrm>
            <a:off x="838200" y="424471"/>
            <a:ext cx="10515600" cy="903635"/>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Tree>
    <p:extLst>
      <p:ext uri="{BB962C8B-B14F-4D97-AF65-F5344CB8AC3E}">
        <p14:creationId xmlns:p14="http://schemas.microsoft.com/office/powerpoint/2010/main" val="2378033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99754" y="1628803"/>
            <a:ext cx="7704001" cy="4524315"/>
          </a:xfrm>
          <a:prstGeom prst="rect">
            <a:avLst/>
          </a:prstGeom>
          <a:noFill/>
          <a:ln>
            <a:solidFill>
              <a:schemeClr val="accent2"/>
            </a:solidFill>
          </a:ln>
        </p:spPr>
        <p:txBody>
          <a:bodyPr wrap="square" rtlCol="0">
            <a:spAutoFit/>
          </a:bodyPr>
          <a:lstStyle/>
          <a:p>
            <a:pPr algn="just"/>
            <a:r>
              <a:rPr lang="es-ES" sz="2400" dirty="0">
                <a:latin typeface="Arial Narrow" panose="020B0606020202030204" pitchFamily="34" charset="0"/>
              </a:rPr>
              <a:t>Elementos comunes a las partes:</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4.3. </a:t>
            </a:r>
            <a:r>
              <a:rPr lang="es-ES" sz="2400" b="1" u="sng" dirty="0">
                <a:latin typeface="Arial Narrow" panose="020B0606020202030204" pitchFamily="34" charset="0"/>
              </a:rPr>
              <a:t>Identificación de los riesgos previsibles propios del acuerdo de voluntades:</a:t>
            </a:r>
            <a:r>
              <a:rPr lang="es-ES" sz="2400" dirty="0">
                <a:latin typeface="Arial Narrow" panose="020B0606020202030204" pitchFamily="34" charset="0"/>
              </a:rPr>
              <a:t> diferente de los riesgos técnico y primario, su tipificación y los mecanismos de administración y distribución de sus efectos, para ser tenidos en cuenta en las obligaciones asumidas por las partes.</a:t>
            </a:r>
          </a:p>
          <a:p>
            <a:pPr algn="just"/>
            <a:endParaRPr lang="es-ES" sz="2400" dirty="0">
              <a:latin typeface="Arial Narrow" panose="020B0606020202030204" pitchFamily="34" charset="0"/>
            </a:endParaRPr>
          </a:p>
          <a:p>
            <a:pPr algn="just"/>
            <a:r>
              <a:rPr lang="es-ES" sz="2400" b="1" dirty="0">
                <a:latin typeface="Arial Narrow" panose="020B0606020202030204" pitchFamily="34" charset="0"/>
              </a:rPr>
              <a:t>Parágrafo: </a:t>
            </a:r>
            <a:r>
              <a:rPr lang="es-ES" sz="2400" dirty="0">
                <a:latin typeface="Arial Narrow" panose="020B0606020202030204" pitchFamily="34" charset="0"/>
              </a:rPr>
              <a:t>Las partes que suscriban el acuerdo de voluntades deberán </a:t>
            </a:r>
            <a:r>
              <a:rPr lang="es-ES" sz="2400" b="1" u="sng" dirty="0">
                <a:latin typeface="Arial Narrow" panose="020B0606020202030204" pitchFamily="34" charset="0"/>
              </a:rPr>
              <a:t>conservar la evidencia del proceso de negociación</a:t>
            </a:r>
            <a:r>
              <a:rPr lang="es-ES" sz="2400" dirty="0">
                <a:latin typeface="Arial Narrow" panose="020B0606020202030204" pitchFamily="34" charset="0"/>
              </a:rPr>
              <a:t>, así como los insumos y soportes respectivos, lo cual hará parte integral del acuerdo de voluntades.</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2199751" y="6309695"/>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6" name="2 Título">
            <a:extLst>
              <a:ext uri="{FF2B5EF4-FFF2-40B4-BE49-F238E27FC236}">
                <a16:creationId xmlns:a16="http://schemas.microsoft.com/office/drawing/2014/main" id="{EDB771DA-ACAC-E6FD-FDCC-8547F02F3E60}"/>
              </a:ext>
            </a:extLst>
          </p:cNvPr>
          <p:cNvSpPr>
            <a:spLocks noGrp="1"/>
          </p:cNvSpPr>
          <p:nvPr>
            <p:ph type="title"/>
          </p:nvPr>
        </p:nvSpPr>
        <p:spPr>
          <a:xfrm>
            <a:off x="838200" y="424471"/>
            <a:ext cx="10515600" cy="903635"/>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Tree>
    <p:extLst>
      <p:ext uri="{BB962C8B-B14F-4D97-AF65-F5344CB8AC3E}">
        <p14:creationId xmlns:p14="http://schemas.microsoft.com/office/powerpoint/2010/main" val="110446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50680" y="1497847"/>
            <a:ext cx="7789736" cy="4893647"/>
          </a:xfrm>
          <a:prstGeom prst="rect">
            <a:avLst/>
          </a:prstGeom>
          <a:noFill/>
          <a:ln>
            <a:solidFill>
              <a:schemeClr val="accent2"/>
            </a:solidFill>
          </a:ln>
        </p:spPr>
        <p:txBody>
          <a:bodyPr wrap="square" rtlCol="0">
            <a:spAutoFit/>
          </a:bodyPr>
          <a:lstStyle/>
          <a:p>
            <a:pPr algn="just"/>
            <a:r>
              <a:rPr lang="es-ES" sz="2400" b="1" u="sng" dirty="0">
                <a:latin typeface="Arial Narrow" panose="020B0606020202030204" pitchFamily="34" charset="0"/>
              </a:rPr>
              <a:t>Contenido mínimo de los acuerdos de voluntades para la prestación de servicios y tecnologías en salud:</a:t>
            </a:r>
            <a:r>
              <a:rPr lang="es-ES" sz="2400" dirty="0">
                <a:latin typeface="Arial Narrow" panose="020B0606020202030204" pitchFamily="34" charset="0"/>
              </a:rPr>
              <a:t> Con independencia de la o las modalidades de pago, los contenidos y elementos esenciales de los acuerdos de voluntades, estos deberán contener como mínimo lo siguiente:</a:t>
            </a:r>
          </a:p>
          <a:p>
            <a:pPr algn="just"/>
            <a:endParaRPr lang="es-ES" sz="2400" dirty="0">
              <a:latin typeface="Arial Narrow" panose="020B0606020202030204" pitchFamily="34" charset="0"/>
            </a:endParaRPr>
          </a:p>
          <a:p>
            <a:pPr marL="457200" indent="-457200" algn="just">
              <a:buAutoNum type="arabicPeriod"/>
            </a:pPr>
            <a:r>
              <a:rPr lang="es-ES" sz="2400" b="1" u="sng" dirty="0">
                <a:latin typeface="Arial Narrow" panose="020B0606020202030204" pitchFamily="34" charset="0"/>
              </a:rPr>
              <a:t>Objeto</a:t>
            </a:r>
            <a:r>
              <a:rPr lang="es-ES" sz="2400" dirty="0">
                <a:latin typeface="Arial Narrow" panose="020B0606020202030204" pitchFamily="34" charset="0"/>
              </a:rPr>
              <a:t> determinado.</a:t>
            </a:r>
          </a:p>
          <a:p>
            <a:pPr marL="457200" indent="-457200" algn="just">
              <a:buAutoNum type="arabicPeriod"/>
            </a:pPr>
            <a:endParaRPr lang="es-ES" sz="2400" dirty="0">
              <a:latin typeface="Arial Narrow" panose="020B0606020202030204" pitchFamily="34" charset="0"/>
            </a:endParaRPr>
          </a:p>
          <a:p>
            <a:pPr algn="just"/>
            <a:r>
              <a:rPr lang="es-ES" sz="2400" dirty="0">
                <a:latin typeface="Arial Narrow" panose="020B0606020202030204" pitchFamily="34" charset="0"/>
              </a:rPr>
              <a:t>2. Plazo de </a:t>
            </a:r>
            <a:r>
              <a:rPr lang="es-ES" sz="2400" b="1" u="sng" dirty="0">
                <a:latin typeface="Arial Narrow" panose="020B0606020202030204" pitchFamily="34" charset="0"/>
              </a:rPr>
              <a:t>duración</a:t>
            </a:r>
            <a:r>
              <a:rPr lang="es-ES" sz="2400" dirty="0">
                <a:latin typeface="Arial Narrow" panose="020B0606020202030204" pitchFamily="34" charset="0"/>
              </a:rPr>
              <a:t> del acuerdo y de ejecución de las obligaciones.</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3. </a:t>
            </a:r>
            <a:r>
              <a:rPr lang="es-ES" sz="2400" b="1" u="sng" dirty="0">
                <a:latin typeface="Arial Narrow" panose="020B0606020202030204" pitchFamily="34" charset="0"/>
              </a:rPr>
              <a:t>Lugar</a:t>
            </a:r>
            <a:r>
              <a:rPr lang="es-ES" sz="2400" dirty="0">
                <a:latin typeface="Arial Narrow" panose="020B0606020202030204" pitchFamily="34" charset="0"/>
              </a:rPr>
              <a:t> donde se prestan los servicios o se proveen las tecnologías en salud.</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2050680" y="6463704"/>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6" name="2 Título">
            <a:extLst>
              <a:ext uri="{FF2B5EF4-FFF2-40B4-BE49-F238E27FC236}">
                <a16:creationId xmlns:a16="http://schemas.microsoft.com/office/drawing/2014/main" id="{4D159894-FD50-86D8-89D5-6897A32A7E2A}"/>
              </a:ext>
            </a:extLst>
          </p:cNvPr>
          <p:cNvSpPr>
            <a:spLocks noGrp="1"/>
          </p:cNvSpPr>
          <p:nvPr>
            <p:ph type="title"/>
          </p:nvPr>
        </p:nvSpPr>
        <p:spPr>
          <a:xfrm>
            <a:off x="838200" y="365125"/>
            <a:ext cx="10515600" cy="1325563"/>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Tree>
    <p:extLst>
      <p:ext uri="{BB962C8B-B14F-4D97-AF65-F5344CB8AC3E}">
        <p14:creationId xmlns:p14="http://schemas.microsoft.com/office/powerpoint/2010/main" val="1486414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25216" y="1628803"/>
            <a:ext cx="7704000" cy="4524315"/>
          </a:xfrm>
          <a:prstGeom prst="rect">
            <a:avLst/>
          </a:prstGeom>
          <a:noFill/>
          <a:ln>
            <a:solidFill>
              <a:schemeClr val="accent2"/>
            </a:solidFill>
          </a:ln>
        </p:spPr>
        <p:txBody>
          <a:bodyPr wrap="square" rtlCol="0">
            <a:spAutoFit/>
          </a:bodyPr>
          <a:lstStyle/>
          <a:p>
            <a:pPr algn="just"/>
            <a:r>
              <a:rPr lang="es-ES" sz="2400" dirty="0">
                <a:latin typeface="Arial Narrow" panose="020B0606020202030204" pitchFamily="34" charset="0"/>
              </a:rPr>
              <a:t>4. </a:t>
            </a:r>
            <a:r>
              <a:rPr lang="es-ES" sz="2400" b="1" u="sng" dirty="0">
                <a:latin typeface="Arial Narrow" panose="020B0606020202030204" pitchFamily="34" charset="0"/>
              </a:rPr>
              <a:t>Base de datos georreferenciada de la población</a:t>
            </a:r>
            <a:r>
              <a:rPr lang="es-ES" sz="2400" dirty="0">
                <a:latin typeface="Arial Narrow" panose="020B0606020202030204" pitchFamily="34" charset="0"/>
              </a:rPr>
              <a:t> objeto de atención para las intervenciones individuales, o las estimaciones poblacionales y sus características epidemiológicas para las intervenciones colectivas y su </a:t>
            </a:r>
            <a:r>
              <a:rPr lang="es-ES" sz="2400" b="1" u="sng" dirty="0">
                <a:latin typeface="Arial Narrow" panose="020B0606020202030204" pitchFamily="34" charset="0"/>
              </a:rPr>
              <a:t>mecanismo de actualización</a:t>
            </a:r>
            <a:r>
              <a:rPr lang="es-ES" sz="2400" dirty="0">
                <a:latin typeface="Arial Narrow" panose="020B0606020202030204" pitchFamily="34" charset="0"/>
              </a:rPr>
              <a:t>, que incluya la periodicidad, según la modalidad de pago.</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5. Relación de los </a:t>
            </a:r>
            <a:r>
              <a:rPr lang="es-ES" sz="2400" b="1" u="sng" dirty="0">
                <a:latin typeface="Arial Narrow" panose="020B0606020202030204" pitchFamily="34" charset="0"/>
              </a:rPr>
              <a:t>servicios de salud</a:t>
            </a:r>
            <a:r>
              <a:rPr lang="es-ES" sz="2400" dirty="0">
                <a:latin typeface="Arial Narrow" panose="020B0606020202030204" pitchFamily="34" charset="0"/>
              </a:rPr>
              <a:t> habilitados sujetos a contratación, en los acuerdos de voluntades celebrados con prestadores de servicios de salud, conforme con lo registrado en el Registro Especial de Prestadores de Servicios de Salud.</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6. Relación de </a:t>
            </a:r>
            <a:r>
              <a:rPr lang="es-ES" sz="2400" b="1" u="sng" dirty="0">
                <a:latin typeface="Arial Narrow" panose="020B0606020202030204" pitchFamily="34" charset="0"/>
              </a:rPr>
              <a:t>tecnologías en salud </a:t>
            </a:r>
            <a:r>
              <a:rPr lang="es-ES" sz="2400" dirty="0">
                <a:latin typeface="Arial Narrow" panose="020B0606020202030204" pitchFamily="34" charset="0"/>
              </a:rPr>
              <a:t>objeto de contratación.</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2050680" y="6463704"/>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6" name="2 Título">
            <a:extLst>
              <a:ext uri="{FF2B5EF4-FFF2-40B4-BE49-F238E27FC236}">
                <a16:creationId xmlns:a16="http://schemas.microsoft.com/office/drawing/2014/main" id="{FDD3453A-3722-5963-E047-3FD66E9FAA0D}"/>
              </a:ext>
            </a:extLst>
          </p:cNvPr>
          <p:cNvSpPr>
            <a:spLocks noGrp="1"/>
          </p:cNvSpPr>
          <p:nvPr>
            <p:ph type="title"/>
          </p:nvPr>
        </p:nvSpPr>
        <p:spPr>
          <a:xfrm>
            <a:off x="838200" y="424471"/>
            <a:ext cx="10515600" cy="903635"/>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Tree>
    <p:extLst>
      <p:ext uri="{BB962C8B-B14F-4D97-AF65-F5344CB8AC3E}">
        <p14:creationId xmlns:p14="http://schemas.microsoft.com/office/powerpoint/2010/main" val="3048866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C3489E13-5B6E-4BC3-9575-7B0B715C8518}"/>
              </a:ext>
            </a:extLst>
          </p:cNvPr>
          <p:cNvSpPr txBox="1"/>
          <p:nvPr/>
        </p:nvSpPr>
        <p:spPr>
          <a:xfrm>
            <a:off x="1399332" y="2276872"/>
            <a:ext cx="9145017" cy="2492990"/>
          </a:xfrm>
          <a:prstGeom prst="rect">
            <a:avLst/>
          </a:prstGeom>
          <a:noFill/>
          <a:ln>
            <a:noFill/>
          </a:ln>
        </p:spPr>
        <p:txBody>
          <a:bodyPr wrap="square">
            <a:spAutoFit/>
          </a:bodyPr>
          <a:lstStyle/>
          <a:p>
            <a:pPr marL="514350" indent="-514350" algn="just">
              <a:buFont typeface="+mj-lt"/>
              <a:buAutoNum type="arabicPeriod"/>
            </a:pPr>
            <a:r>
              <a:rPr lang="es-ES" sz="2600" dirty="0">
                <a:latin typeface="Arial Narrow" panose="020B0606020202030204" pitchFamily="34" charset="0"/>
              </a:rPr>
              <a:t>Enfermedades Huérfanas en el SGSSS Colombiano</a:t>
            </a:r>
          </a:p>
          <a:p>
            <a:pPr marL="514350" indent="-514350" algn="just">
              <a:buFont typeface="+mj-lt"/>
              <a:buAutoNum type="arabicPeriod"/>
            </a:pPr>
            <a:r>
              <a:rPr lang="es-ES" sz="2600" dirty="0">
                <a:latin typeface="Arial Narrow" panose="020B0606020202030204" pitchFamily="34" charset="0"/>
              </a:rPr>
              <a:t>Gestión Integral del Riesgo en Salud - GIRS</a:t>
            </a:r>
          </a:p>
          <a:p>
            <a:pPr marL="514350" indent="-514350" algn="just">
              <a:buFont typeface="+mj-lt"/>
              <a:buAutoNum type="arabicPeriod"/>
            </a:pPr>
            <a:r>
              <a:rPr lang="es-ES" sz="2600" dirty="0">
                <a:latin typeface="Arial Narrow" panose="020B0606020202030204" pitchFamily="34" charset="0"/>
              </a:rPr>
              <a:t>Financiación del Sistema de Salud</a:t>
            </a:r>
          </a:p>
          <a:p>
            <a:pPr marL="514350" indent="-514350" algn="just">
              <a:buFont typeface="+mj-lt"/>
              <a:buAutoNum type="arabicPeriod"/>
            </a:pPr>
            <a:r>
              <a:rPr lang="es-ES" sz="2600" dirty="0">
                <a:latin typeface="Arial Narrow" panose="020B0606020202030204" pitchFamily="34" charset="0"/>
              </a:rPr>
              <a:t>Modelo Integral de Atención en Salud - MIAS</a:t>
            </a:r>
          </a:p>
          <a:p>
            <a:pPr marL="514350" indent="-514350" algn="just">
              <a:buFont typeface="+mj-lt"/>
              <a:buAutoNum type="arabicPeriod"/>
            </a:pPr>
            <a:r>
              <a:rPr lang="es-ES" sz="2600" dirty="0">
                <a:latin typeface="Arial Narrow" panose="020B0606020202030204" pitchFamily="34" charset="0"/>
              </a:rPr>
              <a:t>La Contratación en Salud frente a la Gestión del Riesgo en Salud – Decreto 441 de 2022</a:t>
            </a:r>
          </a:p>
        </p:txBody>
      </p:sp>
      <p:sp>
        <p:nvSpPr>
          <p:cNvPr id="3" name="2 Título">
            <a:extLst>
              <a:ext uri="{FF2B5EF4-FFF2-40B4-BE49-F238E27FC236}">
                <a16:creationId xmlns:a16="http://schemas.microsoft.com/office/drawing/2014/main" id="{E628C0D0-CCB2-2257-1F0C-54FF0C27D0ED}"/>
              </a:ext>
            </a:extLst>
          </p:cNvPr>
          <p:cNvSpPr>
            <a:spLocks noGrp="1"/>
          </p:cNvSpPr>
          <p:nvPr>
            <p:ph type="title"/>
          </p:nvPr>
        </p:nvSpPr>
        <p:spPr>
          <a:xfrm>
            <a:off x="983432" y="459197"/>
            <a:ext cx="9560917" cy="534400"/>
          </a:xfrm>
        </p:spPr>
        <p:txBody>
          <a:bodyPr>
            <a:noAutofit/>
          </a:bodyPr>
          <a:lstStyle/>
          <a:p>
            <a:pPr algn="ctr">
              <a:defRPr/>
            </a:pPr>
            <a:r>
              <a:rPr lang="es-CO" sz="3200" b="1" dirty="0">
                <a:solidFill>
                  <a:schemeClr val="tx1"/>
                </a:solidFill>
                <a:latin typeface="Arial Narrow" panose="020B0606020202030204" pitchFamily="34" charset="0"/>
              </a:rPr>
              <a:t>CONTENIDO</a:t>
            </a:r>
            <a:endParaRPr lang="es-CO" sz="32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262515154"/>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75520" y="1449216"/>
            <a:ext cx="8568952" cy="4893647"/>
          </a:xfrm>
          <a:prstGeom prst="rect">
            <a:avLst/>
          </a:prstGeom>
          <a:noFill/>
          <a:ln>
            <a:solidFill>
              <a:schemeClr val="accent2"/>
            </a:solidFill>
          </a:ln>
        </p:spPr>
        <p:txBody>
          <a:bodyPr wrap="square" rtlCol="0">
            <a:spAutoFit/>
          </a:bodyPr>
          <a:lstStyle/>
          <a:p>
            <a:pPr algn="just"/>
            <a:r>
              <a:rPr lang="es-ES" sz="2400" dirty="0">
                <a:latin typeface="Arial Narrow" panose="020B0606020202030204" pitchFamily="34" charset="0"/>
              </a:rPr>
              <a:t>7. </a:t>
            </a:r>
            <a:r>
              <a:rPr lang="es-ES" sz="2400" b="1" u="sng" dirty="0">
                <a:latin typeface="Arial Narrow" panose="020B0606020202030204" pitchFamily="34" charset="0"/>
              </a:rPr>
              <a:t>Red Integral de Prestación de Servicios de Salud</a:t>
            </a:r>
            <a:r>
              <a:rPr lang="es-ES" sz="2400" dirty="0">
                <a:latin typeface="Arial Narrow" panose="020B0606020202030204" pitchFamily="34" charset="0"/>
              </a:rPr>
              <a:t> a la que pertenecen los prestadores de servicios de salud, habilitada y registrada en el módulo de redes del REPS y </a:t>
            </a:r>
            <a:r>
              <a:rPr lang="es-ES" sz="2400" b="1" u="sng" dirty="0">
                <a:latin typeface="Arial Narrow" panose="020B0606020202030204" pitchFamily="34" charset="0"/>
              </a:rPr>
              <a:t>su articulación</a:t>
            </a:r>
            <a:r>
              <a:rPr lang="es-ES" sz="2400" dirty="0">
                <a:latin typeface="Arial Narrow" panose="020B0606020202030204" pitchFamily="34" charset="0"/>
              </a:rPr>
              <a:t> con los proveedores de tecnologías de salud, así como la complementariedad en servicios y tecnologías en salud, de acuerdo con la población a atender y el lugar de prestación o provisión.</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8. La </a:t>
            </a:r>
            <a:r>
              <a:rPr lang="es-ES" sz="2400" b="1" u="sng" dirty="0">
                <a:latin typeface="Arial Narrow" panose="020B0606020202030204" pitchFamily="34" charset="0"/>
              </a:rPr>
              <a:t>modalidad o modalidades de pago</a:t>
            </a:r>
            <a:r>
              <a:rPr lang="es-ES" sz="2400" dirty="0">
                <a:latin typeface="Arial Narrow" panose="020B0606020202030204" pitchFamily="34" charset="0"/>
              </a:rPr>
              <a:t> y los </a:t>
            </a:r>
            <a:r>
              <a:rPr lang="es-ES" sz="2400" u="sng" dirty="0">
                <a:latin typeface="Arial Narrow" panose="020B0606020202030204" pitchFamily="34" charset="0"/>
              </a:rPr>
              <a:t>mecanismos de ajuste de riesgo frente a las desviaciones de la nota técnica.</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9. El listado de </a:t>
            </a:r>
            <a:r>
              <a:rPr lang="es-ES" sz="2400" b="1" u="sng" dirty="0">
                <a:latin typeface="Arial Narrow" panose="020B0606020202030204" pitchFamily="34" charset="0"/>
              </a:rPr>
              <a:t>guías de práctica clínica y protocolos de atención</a:t>
            </a:r>
            <a:r>
              <a:rPr lang="es-ES" sz="2400" dirty="0">
                <a:latin typeface="Arial Narrow" panose="020B0606020202030204" pitchFamily="34" charset="0"/>
              </a:rPr>
              <a:t>, según el objeto contractual y los mecanismos acordados para su entrega y actualización.</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1684811" y="6463973"/>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6" name="2 Título">
            <a:extLst>
              <a:ext uri="{FF2B5EF4-FFF2-40B4-BE49-F238E27FC236}">
                <a16:creationId xmlns:a16="http://schemas.microsoft.com/office/drawing/2014/main" id="{5484831B-75CF-E232-C781-FA23CAE6D68A}"/>
              </a:ext>
            </a:extLst>
          </p:cNvPr>
          <p:cNvSpPr>
            <a:spLocks noGrp="1"/>
          </p:cNvSpPr>
          <p:nvPr>
            <p:ph type="title"/>
          </p:nvPr>
        </p:nvSpPr>
        <p:spPr>
          <a:xfrm>
            <a:off x="838200" y="424471"/>
            <a:ext cx="10515600" cy="903635"/>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Tree>
    <p:extLst>
      <p:ext uri="{BB962C8B-B14F-4D97-AF65-F5344CB8AC3E}">
        <p14:creationId xmlns:p14="http://schemas.microsoft.com/office/powerpoint/2010/main" val="593511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9529" y="1556792"/>
            <a:ext cx="8136904" cy="4154984"/>
          </a:xfrm>
          <a:prstGeom prst="rect">
            <a:avLst/>
          </a:prstGeom>
          <a:noFill/>
          <a:ln>
            <a:solidFill>
              <a:schemeClr val="accent2"/>
            </a:solidFill>
          </a:ln>
        </p:spPr>
        <p:txBody>
          <a:bodyPr wrap="square" rtlCol="0">
            <a:spAutoFit/>
          </a:bodyPr>
          <a:lstStyle/>
          <a:p>
            <a:pPr algn="just"/>
            <a:r>
              <a:rPr lang="es-ES" sz="2400" dirty="0">
                <a:latin typeface="Arial Narrow" panose="020B0606020202030204" pitchFamily="34" charset="0"/>
              </a:rPr>
              <a:t>10. </a:t>
            </a:r>
            <a:r>
              <a:rPr lang="es-ES" sz="2400" b="1" u="sng" dirty="0">
                <a:latin typeface="Arial Narrow" panose="020B0606020202030204" pitchFamily="34" charset="0"/>
              </a:rPr>
              <a:t>Nota Técnica</a:t>
            </a:r>
            <a:r>
              <a:rPr lang="es-ES" sz="2400" dirty="0">
                <a:latin typeface="Arial Narrow" panose="020B0606020202030204" pitchFamily="34" charset="0"/>
              </a:rPr>
              <a:t>, según la modalidad de pago.</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11. Las </a:t>
            </a:r>
            <a:r>
              <a:rPr lang="es-ES" sz="2400" b="1" u="sng" dirty="0">
                <a:latin typeface="Arial Narrow" panose="020B0606020202030204" pitchFamily="34" charset="0"/>
              </a:rPr>
              <a:t>tarifas</a:t>
            </a:r>
            <a:r>
              <a:rPr lang="es-ES" sz="2400" dirty="0">
                <a:latin typeface="Arial Narrow" panose="020B0606020202030204" pitchFamily="34" charset="0"/>
              </a:rPr>
              <a:t> de acuerdo con la modalidad de pago pactada.</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12. Las </a:t>
            </a:r>
            <a:r>
              <a:rPr lang="es-ES" sz="2400" b="1" u="sng" dirty="0">
                <a:latin typeface="Arial Narrow" panose="020B0606020202030204" pitchFamily="34" charset="0"/>
              </a:rPr>
              <a:t>rutas integrales de atención en salud</a:t>
            </a:r>
            <a:r>
              <a:rPr lang="es-ES" sz="2400" dirty="0">
                <a:latin typeface="Arial Narrow" panose="020B0606020202030204" pitchFamily="34" charset="0"/>
              </a:rPr>
              <a:t> obligatorias y aquellas priorizadas por la entidad responsable de pago, y sus lineamientos técnicos y operativos, según el objeto contractual.</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13. Identificación de los servicios y tecnologías de salud que </a:t>
            </a:r>
            <a:r>
              <a:rPr lang="es-ES" sz="2400" b="1" u="sng" dirty="0">
                <a:latin typeface="Arial Narrow" panose="020B0606020202030204" pitchFamily="34" charset="0"/>
              </a:rPr>
              <a:t>requieren autorización</a:t>
            </a:r>
            <a:r>
              <a:rPr lang="es-ES" sz="2400" dirty="0">
                <a:latin typeface="Arial Narrow" panose="020B0606020202030204" pitchFamily="34" charset="0"/>
              </a:rPr>
              <a:t> para su prestación o provisión y mecanismo expedito para su trámite.</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1919536" y="6188308"/>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6" name="2 Título">
            <a:extLst>
              <a:ext uri="{FF2B5EF4-FFF2-40B4-BE49-F238E27FC236}">
                <a16:creationId xmlns:a16="http://schemas.microsoft.com/office/drawing/2014/main" id="{BBD67BE0-31B7-BB38-8D48-A34BF21FC6A0}"/>
              </a:ext>
            </a:extLst>
          </p:cNvPr>
          <p:cNvSpPr>
            <a:spLocks noGrp="1"/>
          </p:cNvSpPr>
          <p:nvPr>
            <p:ph type="title"/>
          </p:nvPr>
        </p:nvSpPr>
        <p:spPr>
          <a:xfrm>
            <a:off x="838200" y="424471"/>
            <a:ext cx="10515600" cy="903635"/>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Tree>
    <p:extLst>
      <p:ext uri="{BB962C8B-B14F-4D97-AF65-F5344CB8AC3E}">
        <p14:creationId xmlns:p14="http://schemas.microsoft.com/office/powerpoint/2010/main" val="1991939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19536" y="1556792"/>
            <a:ext cx="8136904" cy="4524315"/>
          </a:xfrm>
          <a:prstGeom prst="rect">
            <a:avLst/>
          </a:prstGeom>
          <a:noFill/>
          <a:ln>
            <a:solidFill>
              <a:schemeClr val="accent2"/>
            </a:solidFill>
          </a:ln>
        </p:spPr>
        <p:txBody>
          <a:bodyPr wrap="square" rtlCol="0">
            <a:spAutoFit/>
          </a:bodyPr>
          <a:lstStyle/>
          <a:p>
            <a:pPr algn="just"/>
            <a:r>
              <a:rPr lang="es-ES" sz="2400" dirty="0">
                <a:latin typeface="Arial Narrow" panose="020B0606020202030204" pitchFamily="34" charset="0"/>
              </a:rPr>
              <a:t>14. Mecanismos para la coordinación del proceso de </a:t>
            </a:r>
            <a:r>
              <a:rPr lang="es-ES" sz="2400" b="1" u="sng" dirty="0">
                <a:latin typeface="Arial Narrow" panose="020B0606020202030204" pitchFamily="34" charset="0"/>
              </a:rPr>
              <a:t>referencia y contrarreferencia</a:t>
            </a:r>
            <a:r>
              <a:rPr lang="es-ES" sz="2400" dirty="0">
                <a:latin typeface="Arial Narrow" panose="020B0606020202030204" pitchFamily="34" charset="0"/>
              </a:rPr>
              <a:t>, cuando aplique.</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15. Los </a:t>
            </a:r>
            <a:r>
              <a:rPr lang="es-ES" sz="2400" b="1" u="sng" dirty="0">
                <a:latin typeface="Arial Narrow" panose="020B0606020202030204" pitchFamily="34" charset="0"/>
              </a:rPr>
              <a:t>indicadores pactados</a:t>
            </a:r>
            <a:r>
              <a:rPr lang="es-ES" sz="2400" dirty="0">
                <a:latin typeface="Arial Narrow" panose="020B0606020202030204" pitchFamily="34" charset="0"/>
              </a:rPr>
              <a:t>, estableciendo la periodicidad a su seguimiento, la cual en ningún caso podrá ser superior al plazo del acuerdo.</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16. El proceso periódico de </a:t>
            </a:r>
            <a:r>
              <a:rPr lang="es-ES" sz="2400" b="1" u="sng" dirty="0">
                <a:latin typeface="Arial Narrow" panose="020B0606020202030204" pitchFamily="34" charset="0"/>
              </a:rPr>
              <a:t>seguimiento a la ejecución</a:t>
            </a:r>
            <a:r>
              <a:rPr lang="es-ES" sz="2400" dirty="0">
                <a:latin typeface="Arial Narrow" panose="020B0606020202030204" pitchFamily="34" charset="0"/>
              </a:rPr>
              <a:t> del acuerdo de voluntades.</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17. La especificación de los </a:t>
            </a:r>
            <a:r>
              <a:rPr lang="es-ES" sz="2400" b="1" u="sng" dirty="0">
                <a:latin typeface="Arial Narrow" panose="020B0606020202030204" pitchFamily="34" charset="0"/>
              </a:rPr>
              <a:t>reportes de obligatorio cumplimiento</a:t>
            </a:r>
            <a:r>
              <a:rPr lang="es-ES" sz="2400" dirty="0">
                <a:latin typeface="Arial Narrow" panose="020B0606020202030204" pitchFamily="34" charset="0"/>
              </a:rPr>
              <a:t> que se deben remitir a las ERP.</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1894586" y="6390058"/>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5" name="2 Título">
            <a:extLst>
              <a:ext uri="{FF2B5EF4-FFF2-40B4-BE49-F238E27FC236}">
                <a16:creationId xmlns:a16="http://schemas.microsoft.com/office/drawing/2014/main" id="{4185CE44-B82D-0BB4-6BBA-D5E30B6B2235}"/>
              </a:ext>
            </a:extLst>
          </p:cNvPr>
          <p:cNvSpPr>
            <a:spLocks noGrp="1"/>
          </p:cNvSpPr>
          <p:nvPr>
            <p:ph type="title"/>
          </p:nvPr>
        </p:nvSpPr>
        <p:spPr>
          <a:xfrm>
            <a:off x="838200" y="424471"/>
            <a:ext cx="10515600" cy="903635"/>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Tree>
    <p:extLst>
      <p:ext uri="{BB962C8B-B14F-4D97-AF65-F5344CB8AC3E}">
        <p14:creationId xmlns:p14="http://schemas.microsoft.com/office/powerpoint/2010/main" val="15462698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47528" y="1628800"/>
            <a:ext cx="8208912" cy="4154984"/>
          </a:xfrm>
          <a:prstGeom prst="rect">
            <a:avLst/>
          </a:prstGeom>
          <a:noFill/>
          <a:ln>
            <a:solidFill>
              <a:schemeClr val="accent2"/>
            </a:solidFill>
          </a:ln>
        </p:spPr>
        <p:txBody>
          <a:bodyPr wrap="square" rtlCol="0">
            <a:spAutoFit/>
          </a:bodyPr>
          <a:lstStyle/>
          <a:p>
            <a:pPr algn="just"/>
            <a:r>
              <a:rPr lang="es-ES" sz="2400" dirty="0">
                <a:latin typeface="Arial Narrow" panose="020B0606020202030204" pitchFamily="34" charset="0"/>
              </a:rPr>
              <a:t>18. Los </a:t>
            </a:r>
            <a:r>
              <a:rPr lang="es-ES" sz="2400" b="1" u="sng" dirty="0">
                <a:latin typeface="Arial Narrow" panose="020B0606020202030204" pitchFamily="34" charset="0"/>
              </a:rPr>
              <a:t>plazos de pago</a:t>
            </a:r>
            <a:r>
              <a:rPr lang="es-ES" sz="2400" dirty="0">
                <a:latin typeface="Arial Narrow" panose="020B0606020202030204" pitchFamily="34" charset="0"/>
              </a:rPr>
              <a:t>, los cuales no pueden exceder lo establecido en los artículos 13 de la Ley 1122 de 2007, 57 de la Ley 1438 de 2011 y 3 de la Ley 2024 de 2020, según el caso.</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19. Los mecanismos para la </a:t>
            </a:r>
            <a:r>
              <a:rPr lang="es-ES" sz="2400" b="1" u="sng" dirty="0">
                <a:latin typeface="Arial Narrow" panose="020B0606020202030204" pitchFamily="34" charset="0"/>
              </a:rPr>
              <a:t>solución de conflictos</a:t>
            </a:r>
            <a:r>
              <a:rPr lang="es-ES" sz="2400" dirty="0">
                <a:latin typeface="Arial Narrow" panose="020B0606020202030204" pitchFamily="34" charset="0"/>
              </a:rPr>
              <a:t> que sean acordados.</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20. Los mecanismos y términos para la </a:t>
            </a:r>
            <a:r>
              <a:rPr lang="es-ES" sz="2400" b="1" u="sng" dirty="0">
                <a:latin typeface="Arial Narrow" panose="020B0606020202030204" pitchFamily="34" charset="0"/>
              </a:rPr>
              <a:t>renovación automática, terminación y liquidación</a:t>
            </a:r>
            <a:r>
              <a:rPr lang="es-ES" sz="2400" dirty="0">
                <a:latin typeface="Arial Narrow" panose="020B0606020202030204" pitchFamily="34" charset="0"/>
              </a:rPr>
              <a:t> de los acuerdos de voluntades, teniendo en cuenta los artículos 2.5.3.4.6.1. y 2.5.3.4.6.2 del presente decreto y la normatividad aplicable en cada caso.</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1847528" y="6429135"/>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5" name="2 Título">
            <a:extLst>
              <a:ext uri="{FF2B5EF4-FFF2-40B4-BE49-F238E27FC236}">
                <a16:creationId xmlns:a16="http://schemas.microsoft.com/office/drawing/2014/main" id="{D3DE9AA3-DBF6-92E2-A732-B018F77D0D84}"/>
              </a:ext>
            </a:extLst>
          </p:cNvPr>
          <p:cNvSpPr>
            <a:spLocks noGrp="1"/>
          </p:cNvSpPr>
          <p:nvPr>
            <p:ph type="title"/>
          </p:nvPr>
        </p:nvSpPr>
        <p:spPr>
          <a:xfrm>
            <a:off x="838200" y="424471"/>
            <a:ext cx="10515600" cy="903635"/>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Tree>
    <p:extLst>
      <p:ext uri="{BB962C8B-B14F-4D97-AF65-F5344CB8AC3E}">
        <p14:creationId xmlns:p14="http://schemas.microsoft.com/office/powerpoint/2010/main" val="2013959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03512" y="1453291"/>
            <a:ext cx="8496944" cy="4524315"/>
          </a:xfrm>
          <a:prstGeom prst="rect">
            <a:avLst/>
          </a:prstGeom>
          <a:noFill/>
          <a:ln>
            <a:solidFill>
              <a:schemeClr val="accent2"/>
            </a:solidFill>
          </a:ln>
        </p:spPr>
        <p:txBody>
          <a:bodyPr wrap="square" rtlCol="0">
            <a:spAutoFit/>
          </a:bodyPr>
          <a:lstStyle/>
          <a:p>
            <a:pPr algn="just"/>
            <a:r>
              <a:rPr lang="es-ES" sz="2400" dirty="0">
                <a:latin typeface="Arial Narrow" panose="020B0606020202030204" pitchFamily="34" charset="0"/>
              </a:rPr>
              <a:t>21. Los </a:t>
            </a:r>
            <a:r>
              <a:rPr lang="es-ES" sz="2400" b="1" u="sng" dirty="0">
                <a:latin typeface="Arial Narrow" panose="020B0606020202030204" pitchFamily="34" charset="0"/>
              </a:rPr>
              <a:t>incentivos pactados</a:t>
            </a:r>
            <a:r>
              <a:rPr lang="es-ES" sz="2400" dirty="0">
                <a:latin typeface="Arial Narrow" panose="020B0606020202030204" pitchFamily="34" charset="0"/>
              </a:rPr>
              <a:t>, de acuerdo con el artículo 2.5.3.4.2.5 del decreto 441 de marzo de 2022.</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22. La metodología para determinar el cumplimiento de las </a:t>
            </a:r>
            <a:r>
              <a:rPr lang="es-ES" sz="2400" b="1" u="sng" dirty="0">
                <a:latin typeface="Arial Narrow" panose="020B0606020202030204" pitchFamily="34" charset="0"/>
              </a:rPr>
              <a:t>frecuencias mínimas o periodicidad per cápita</a:t>
            </a:r>
            <a:r>
              <a:rPr lang="es-ES" sz="2400" dirty="0">
                <a:latin typeface="Arial Narrow" panose="020B0606020202030204" pitchFamily="34" charset="0"/>
              </a:rPr>
              <a:t> y el debido proceso para realizar los </a:t>
            </a:r>
            <a:r>
              <a:rPr lang="es-ES" sz="2400" b="1" u="sng" dirty="0">
                <a:latin typeface="Arial Narrow" panose="020B0606020202030204" pitchFamily="34" charset="0"/>
              </a:rPr>
              <a:t>descuentos en caso de incumplimiento</a:t>
            </a:r>
            <a:r>
              <a:rPr lang="es-ES" sz="2400" dirty="0">
                <a:latin typeface="Arial Narrow" panose="020B0606020202030204" pitchFamily="34" charset="0"/>
              </a:rPr>
              <a:t>, de acuerdo con el artículo 2.5.3.4.5.5 del presente decreto.</a:t>
            </a:r>
          </a:p>
          <a:p>
            <a:pPr algn="just"/>
            <a:endParaRPr lang="es-ES" sz="2400" dirty="0">
              <a:latin typeface="Arial Narrow" panose="020B0606020202030204" pitchFamily="34" charset="0"/>
            </a:endParaRPr>
          </a:p>
          <a:p>
            <a:pPr algn="just"/>
            <a:r>
              <a:rPr lang="es-ES" sz="2400" b="1" u="sng" dirty="0">
                <a:latin typeface="Arial Narrow" panose="020B0606020202030204" pitchFamily="34" charset="0"/>
              </a:rPr>
              <a:t>Parágrafo</a:t>
            </a:r>
            <a:r>
              <a:rPr lang="es-ES" sz="2400" b="1" dirty="0">
                <a:latin typeface="Arial Narrow" panose="020B0606020202030204" pitchFamily="34" charset="0"/>
              </a:rPr>
              <a:t>:  </a:t>
            </a:r>
            <a:r>
              <a:rPr lang="es-ES" sz="2400" dirty="0">
                <a:latin typeface="Arial Narrow" panose="020B0606020202030204" pitchFamily="34" charset="0"/>
              </a:rPr>
              <a:t>Las entidades responsables de pago garantizarán el acceso oportuno a la información de la población a ser atendida, la cual deberá corresponder con lo registrado en BDUA y cumplir con las disposiciones de la factura electrónica de venta.</a:t>
            </a:r>
          </a:p>
        </p:txBody>
      </p:sp>
      <p:sp>
        <p:nvSpPr>
          <p:cNvPr id="10" name="CuadroTexto 9">
            <a:extLst>
              <a:ext uri="{FF2B5EF4-FFF2-40B4-BE49-F238E27FC236}">
                <a16:creationId xmlns:a16="http://schemas.microsoft.com/office/drawing/2014/main" id="{53E58AF2-7D5E-48CF-A929-B69AB1825E4A}"/>
              </a:ext>
            </a:extLst>
          </p:cNvPr>
          <p:cNvSpPr txBox="1"/>
          <p:nvPr/>
        </p:nvSpPr>
        <p:spPr>
          <a:xfrm>
            <a:off x="1666110" y="6279640"/>
            <a:ext cx="8822378" cy="307777"/>
          </a:xfrm>
          <a:prstGeom prst="rect">
            <a:avLst/>
          </a:prstGeom>
          <a:noFill/>
        </p:spPr>
        <p:txBody>
          <a:bodyPr wrap="square" rtlCol="0">
            <a:spAutoFit/>
          </a:bodyPr>
          <a:lstStyle/>
          <a:p>
            <a:pPr algn="just"/>
            <a:r>
              <a:rPr lang="es-ES" sz="1400" dirty="0"/>
              <a:t>Fuente: MSPS - Decreto 441 de 28 de marzo de 2022 </a:t>
            </a:r>
          </a:p>
        </p:txBody>
      </p:sp>
      <p:sp>
        <p:nvSpPr>
          <p:cNvPr id="5" name="2 Título">
            <a:extLst>
              <a:ext uri="{FF2B5EF4-FFF2-40B4-BE49-F238E27FC236}">
                <a16:creationId xmlns:a16="http://schemas.microsoft.com/office/drawing/2014/main" id="{C21E050A-CC4C-19E5-FF62-5024F322B1A0}"/>
              </a:ext>
            </a:extLst>
          </p:cNvPr>
          <p:cNvSpPr>
            <a:spLocks noGrp="1"/>
          </p:cNvSpPr>
          <p:nvPr>
            <p:ph type="title"/>
          </p:nvPr>
        </p:nvSpPr>
        <p:spPr>
          <a:xfrm>
            <a:off x="838200" y="424471"/>
            <a:ext cx="10515600" cy="903635"/>
          </a:xfrm>
        </p:spPr>
        <p:txBody>
          <a:bodyPr>
            <a:normAutofit/>
          </a:bodyPr>
          <a:lstStyle/>
          <a:p>
            <a:pPr algn="ctr">
              <a:defRPr/>
            </a:pPr>
            <a:r>
              <a:rPr lang="es-ES" sz="2800" b="1" dirty="0">
                <a:solidFill>
                  <a:schemeClr val="tx1"/>
                </a:solidFill>
                <a:latin typeface="Arial Narrow" panose="020B0606020202030204" pitchFamily="34" charset="0"/>
              </a:rPr>
              <a:t>MODELOS DE CONTRATACIÓN EN SALUD </a:t>
            </a:r>
            <a:br>
              <a:rPr lang="es-ES" sz="2800" b="1" dirty="0">
                <a:solidFill>
                  <a:schemeClr val="tx1"/>
                </a:solidFill>
                <a:latin typeface="Arial Narrow" panose="020B0606020202030204" pitchFamily="34" charset="0"/>
              </a:rPr>
            </a:br>
            <a:r>
              <a:rPr lang="es-ES" sz="2800" b="1" dirty="0">
                <a:solidFill>
                  <a:schemeClr val="tx1"/>
                </a:solidFill>
                <a:latin typeface="Arial Narrow" panose="020B0606020202030204" pitchFamily="34" charset="0"/>
              </a:rPr>
              <a:t>DECRETO 441 DE 2022</a:t>
            </a:r>
          </a:p>
        </p:txBody>
      </p:sp>
    </p:spTree>
    <p:extLst>
      <p:ext uri="{BB962C8B-B14F-4D97-AF65-F5344CB8AC3E}">
        <p14:creationId xmlns:p14="http://schemas.microsoft.com/office/powerpoint/2010/main" val="2245574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wgHBgkIBwgKCgkLDRYPDQwMDRsUFRAWIB0iIiAdHx8kKDQsJCYxJx8fLT0tMTU3Ojo6Iys/RD84QzQ5OjcBCgoKDQwNGg8PGjclHyU3Nzc3Nzc3Nzc3Nzc3Nzc3Nzc3Nzc3Nzc3Nzc3Nzc3Nzc3Nzc3Nzc3Nzc3Nzc3Nzc3N//AABEIAHIAqwMBIgACEQEDEQH/xAAcAAABBQEBAQAAAAAAAAAAAAAFAAMEBgcCAQj/xABAEAACAQMDAgQDBQcCAgsAAAABAgMABBEFEiEGMRNBUWEicYEUMpGhsQcVI0JSYsEz8CSCFhc0Q1RjcnWS0eH/xAAZAQEAAwEBAAAAAAAAAAAAAAADAAECBAX/xAAkEQADAQACAgIBBQEAAAAAAAAAAQIRAyESMRNBIgQyUVKRYf/aAAwDAQACEQMRAD8AztYVHG3v6cVIiaWNQsUrqB2APb8c07KiwnEpCn+7ivVjzyO3lQbojkdg1C7hJO9Hz33xg/piod9I11cGV1RSVCkICBxn1J9aleHxUeVCDyanRWHPjC3e2mZdw2lTgA+3Y8edcXU0V1MGhjaMbQMEDvj2rq5XdaQt6OV/zTAmjgK7slmBwAM9hVNv6LUL2yTa2DO6sX7HtRFNMAYt48gyc4GMD8qj6VfR3MQK/C/8ynuKLRuCK57u0x544a9Ddjbbb+BSSQXwc1a47ZVXPtmq/bsBeW5/8xas27EZ+VZVN+zfjM+g8fhQluwGTQtZ/H1F41YGA2yyIRwcknmpersRbw4yMyjOP/S1DNNb/il/9vj/AFNdSr6Ca6Oeno86DATyTK3Pr3ovFGKG9P8AOhW4H9bc/U0ViNa94YOjGMcVl/UemG4166mYkI0m0ceQGK1PvVcS0iuWkDAOSxzu+dPxdMDk7Rnc0MNjBJNM22JgwiwBmRhjt7c8mjf7P9atZN9je+GySliV24Zc+Y/qXA+YqJrXQ/Ud5cvMjQXigYRYzs2j0Abj86r46W6hW6EK6NficHIKwnA9w/b65pqtsFQka6+jeDMuwB4iNySqeGH0orpNj4Nx4hGMKcUC6Gt+rreIWut20RtO6tLMvixn5DIP41dIoFRiQSab5G47B+NKiLqBZLSZl+9tO35+VMi2VAECjCjFSrxd5hi/rlX8viP5A15NKiyMDgY96EXDFbuB7kA7yr7s7q7ggMcSITnaAM+tSVWlcvDa2b3MsnCd0AOa83T0GdWlk13OIUkhjY9jLIFFQNZs7iwuDDcx7Xxkc5BHqD5imLeSHW9Xggt4t8kaM8fxYLHgnH0H5GpnUN7HJLHbSO4miU/A/lnHH6VT8lWG1Mvj8vsHE7rB/ZwaBXr7r5Af5VG3580di5tJQfT9Krt0XfUSEUkggAD5UkdsO10EtMlWGWM7hyefkeP1FW23DFQcGn7ifTdU6Fult7O2jks4Q0cqJhkKkZGR8+c+o70H02e8mhBG8kdyJj3/ABob/JaL4+DwMxqy3NucEfxU/UVZbh0hgZpmEa+rHHNU+OW8jnQh5VG9dwEp5GfnU6y6ltri9NkjXA8QFC284bJ24Gc+tHMvvDerUmHb7qS0vbaL7HFdyMrhubZ1BGCO+MedDrPV54rmMiwuGBt1hbKMMEe+KjdIa3YwTXOlrLIFjd2jLkkOoJywP4GjX/SbSQoL3Ddu/hN/9V2TNb0jmprPY/ot34iG0hsJ7aKEkgy7uTz2yOaLePDb7RczRRFjhfEcLk/Whq67phiikN0oWUEplTnj28vrVU6ntbbX9TEun3o8Q7IyRyD34wfTOa1TaxtEifLUmaQM+hqp2JuYpXM1vccuTjYR5+9E+n9Z079yWSvqsUrxwpG8rNjcwGCefepI6n0QXa2p1GASsMqd3wn23ds+2aadXYFd9DlvfEKPhkX2ZaIQ6gDj4R9cf5rhdU0//wAdbfWVefzoDr/W0WnTCCyeKQqAWfOc+w8vStXfgtaMxxvkrJZcoZo25IjB93FSQoPIxz6GqF/1j2i6Bc3ot91zGQsceeGY57+gGMmsv1Dr/qG8uzO2qXMQJ4jgcxovyA/zU+VYU+Jpn0Bcr/xsAz9xWc/kB+prL+qOrTZa9d2wb/TYDg/2il+z7ri61DUDpupTGaSWIiGZz8WVBbGfPjP4VQNYKXuq3lzIxJkmY59s8flU3V0VmFsSg/Ussv2fwY2TYSu8fze1H7LT9RvYvFsrC7nj8njiOD8j2qde9G2yadJeaxJcRxSDdM/2RkktwvICkjDZ5/KvPilp31Lwznp554eoLLwI1aQTjCMwUMp+8MnjsT3qydf6Pf8A79muLKyle2KRy+KqfCp2gEFv+Xzp2yn6T0jUIJLP986gVcEeO6RRr5cqFyw+oq06n1vYafb/AAxRJO6lQrkybc+f3xg8+lK+T+qJPA0vy6KtZaJfNpCXzRq0MyHmJt23jPxDuPPv5igMlk08nh29pNNcMhwYYmdvyqxS/tL128lVbWW1UxAhFjifkefDNjP0NBP+k+r2cr6pBcTw3F0CfEjcpkd8fDjA49apRS7RTqPTZcelOhdSvumLq3muZLM3kmWhmtHU/eX+oqOdgNRbnprU9G6jTTbGxmljuCAhJCg4HxH4m47Z5Pniqof2hdT+D4X7zmZc5y0jswPzJzXek61q2r6rGlxIXzHsyihfujgZx6CpUVjLm+PVrLtd9MaoLu3gu0S1iuJPDecTxSGP4SR8KuTzjGccd6Gan0PfadJaNpt3pxeHcWmluliLtvypwSfI4wPShev6jqekRxTW800UjORuEmeMH2qtt1DqsrI7XBkZMkEoCeTk+VZ4ppL8S+R8TeVpatI6E6zS5ju4dKbYyHa/jwkMCD/f2NFtO6X1S/ZWezmW1D4kdQGKj2xkH6VUOn9VkuLw/aZVjAQtuEefyB9xRK86iE2mtZTzsYFlEgMDtGysAQCMg+tIq5FZWcPg0mWXV+l9XtLtbfT7CW5WOPAZv4e458y+FHl2Jqt3Wn6podzMl7JDBJJ/CJS4AG9geC2cdi31oj0p+0HWrKyaxjnvrvEm4SG4VnRcY2/GDxUzr3qC91vpm7iltINkbxSSyKg8RPiAG5gPU/nV3beTTKiHjqUVm4iUww232sLJKwVVj+IL+B/OoFiySi4mmnOIpQNwXO4AHkHPfj86j9HRXc3UlhBYQQ3Fw8hEcM6gozbT3BZR5eoq19U3F1YRyRavpegJgbYzbSuJM+y+IynHnxjmnlzmM5srXSB0t+lrBMJ3V2jzt5xu48s1Eg1OXVI1yoM6jw9ucDAzjGT6d6A3U8lxje/wqcAema9jBWErFjdkkk98Yxj9fxqr5Hcqa9IuMi3UhmK7S6EtrHsAUZO1vvHzI/AUJubMhFeME8ZPNMQq0cqseCPSjyWot7Bry5I2E7ERDzI3+PU0NJrtDRU2mqOehh9m1d9QmOxLW2mdC3G5zGwCj17549KjC13DtnHGflxXltcqsolnJ4+6qDAT5CjcepabsHiW0bseSxByaaKX2c3JP9TZJzfbd8tzI7ntmQjFVzU7azu5j+8CQ7DY0wY5wf8AFO3PVMYcRsgOO+09qCXV9HMxdZNy5yDXix5M9ynM/RSep9Av9P1L7NDLG9tKheCRePEUYyD781VMEMwYEMM5z3zWj6+1xLHCmnrJLdoS0UUa7z6NgfKs6YMZmLkls5JbvmvU4ukeXzva0NdKac9xeCdlICAlMjhz2P4ZH407HqcY0+KznUJJaXCNsbtgOcj6V3a9TS2623h2FuDbhlBQlQwYc8eXIBoJezG5vZrkIE8Vy5UHOCTk1pa32Y2UuiZrMSWV/dCJFeG5XdGcZ25IPB+hHyNWHQb+3srbSbVAVkW5MsjFcAlo3B5+oH0qqXksl7MZWGN2OM8DAxxXqI+F3FuORUabRFWPTUNX1K1S3ge6CGJZlLBueMEH9aqPStzY6Vrt54qRyW0kf8JGIbaCwIBJ8wOKBvA7hS6NjuuRwfcVyLQZyS2T2XHf6/hUmcXZKt09wtPSZ0+PUEzbq6zm5xvwdg3Jtz9AR9as2t6ZpR0O+nSziDJbOyMMjB21W+mej9V1JY5rNY4YjnDsxLd+fhHPl7Vodn+z24ks5ba6mvJxKhR8YjCg+n/7SeH3pFvpoxzTYCmuWRWORVeNXBTn+XBb5bgT8qMa2Z18Vz92U4z9c/4rRbz9nN7p1ojWrqyRpsG/lgvfkj5mqZ1Dpt9CiM9vKETlnUZA98iuTl8vLcO79NMqWt9jaaLZx6Zp0q2IW+Q7pPCZhJJu5AweAQP0qnanI8txmVmJx2Y5PyrSpvtd80cEkxu9r5upQjZgX4RjJOCTzyM1m2sQG31O6jOPglZeDkcH86Sa05+WPFEQKcjnFepwcEV4rjHlmvSfOtAdDqsZF8Pb8gO5pu5lZiFYnCDaBnt5V0MEgjv7VHc5PY1pPTIlcqeCa78T3pnNe5FTCFna8lmcgEsWAIqbFvt4QZHO8g4Vs03bxQWiKDEzufYjH1qNeXMt1gKqg8hcEc1zQlvS6Ou6eB6ytp5Vh1WKYKkU3hgJnex25OPyFBNS0m2bWJ4oE2KR4qgvk4IBx8+fOpOkx3dlJ4d2222I3I5f4FY45OKmI2lxdR2f7wvVa2iB8aS1iZlyM7UxjJHIBOKvX2hXMangBn0iGAReIWIkG4bSKOaB0FqOv2bXenwxm3WQpumk2biO+PWrZe22i9VSQ2WiWkpvMqv2pUMUUEYwWJXjccZ7juRzWh6allp9tDp1i6LHagRBAwJB9/c96z5V/JHEZ+0y23/ZRrRk+KGwiiJ+6LksQP8A4/5oL1F06entR+w3fgPIUEg8Jt2FJPfgYPFb4ZFjQyySbUUbmY+QFfPes6pJrWr3Woyk5nkLAH+Veyj6AAVKdfyb4plv9qLLJZWt5pdtbuZrhoFUwxrBjaCAMHHJzx78VYehf3Npt8mmajpcP2uQbhNJFypyRtKsOBgA596HdP6/aaLpRnuLe3uncqU2y4deAMduMc8ivb97/V+ootR0G1e4zCv8SKJgoPoXbAJo6b9o1Mppy/8ATYY1ihXbFGka+iKFH5U4HHYVnVwvXptTPLf2sOBzHCqlvqSpA+dF+nvB1O1LzX+pSXMeBPBPclGjPyTaCD5Hsa2qbOeuHFulhn1jTbfxvH1G1j8D/V3zKNmfXniqrrWp6Bfwu1jJL4pyPHtkAGf+bg/PFWVLW0jV1W2hAf7/AMA+P5+v1qidUdBE77rp2QxP95rUOVBP9jZ4+R49xS8fJ4vWZ8F9AwCOJ98IKP8A1q3J/wB+tZt1TDEDdSEgzGbduPc57j/NWZJr6OY24uQbhTh7W6XY4PoM4z+Ofaq31BHcSvIJ4PCzJuZcHIOOxB7U3Nc3jkkS51UVM8GvQacmiKnIGabEbn+U/Xiouzkaw7D4IponmnZIGSJZMqwJx8Jzim9jYztOKshzSpEEdxilUKCIgvH4llwM9nlNTbS3jiwX8F+cYANNwxl23SHjORU2LG9TgY5IFC6a9HRMJ9kyR4prXwUhERPdoyQCB7V7Y29tby7pYBOBztc4HPriuEwFz5hafDjJH9wFFTbHnoM6brT2csgEUUMEqkE24KOvlncDziifS95ZW8xgjvZEklf4GmyOT7j/AHzVRM+1fTINMTXA2nHcEYwaP41QvzNaHOrhrGnalcWVxqGoPaycqr3kjowPkQW9fI0Dt1DOFxUAmRiZwS3iHcXzk5Pr51LsLlRMuSDg0lw/aK4+ZPpl16c1Sw0TX/sWtWVu8J2hZZYtzQlgGDcj7vxc1r4cKBtxsx8JHIIrIeutWg1Sz0zwm2yQQ7JFGME+vzol+znrBYzHomqS/wAInbazN/Kf6CfT0/D0opo3cNrTTSxU7u49TQ260wPcJe2JMN0h4xxkeY9wfT9Kky3NtbMRPcxhv6Act+FANU6106xYxxsGk7bR8Tfh5fU0moJJv0WW1uvtKESrslXhkz+lD9T6l0jSA327UIUYf92nxv8AgMmq51JrNiOkjf3WpQw3dzwlvvUuVPltHOcVj096CxECED1fj8quZqn0ithLaZeuuOqdJ19AlrpreOhAF5IQrY9MDuOfM1Uo5FnhnZnUxxqNxJ8z2FCLiG8u0UISq5yx7DFPLaiGARKcKvfPOTSvJD8nXr0NXctvKAtvbYI7v2JNQHgH87fTNTWQcjex/Koz/CTtQfOqVB1J7aN4LAqfh880TjuUZdhw6Y5BFBiTnLnPtiukkx24FbTYbQ5qEf2f+NanERPKEZC1D+2A8tbwE+Z2CpMreJE6eooZSJmGG0lXjAPan0lGOB2GKiK2M4+VOhyQfc0DQ6ZNEnH4V6Zue/8ANmoYf8zXBlwO/rVeJvyJDy4QZbsKg3d0W3BTjNMzTNgAelRd25stwPPFJMg1ehK0uDHEvkPuj39alePF3wR9KErKGcM/CqMKPQUmuc4Cg48hV+JSrA3DfhVKTMWRBlT3wKS3kclvLcRxlo4sbzkD8u9R9Njhijme83EzIU2DuF/2BQWdRHMyDkA8Gj+GW9Oif1XJMJB865MbW5ks5HjYsokQsS0gPmcf75qHc3wRAoaRpMDcN2AD74xQnNdIjMw2gk+3nSKJkKufkt9sPaNEyJd3d7ERb26ZKldu5z90cc1Lha2Zg8cXhEqCEd9xHyotrKxHp+3hWaNpGdHkEbBiD6HHyqr3FurtvhmOfNWoFbv/AIPyTMJJdhlycEjB9OaYZhjnih6XTBdrffFctcMayoKfIh+UioshFcPMTTTuTSqQqo6Ye9cmmixrzea0kHo/GFeRVZwik4LEE7R68c1BlAWV1Q5UMQCPMVID4yfMdqjEMSSQcn2pJ9GH7Cg7H504v3frSpUbFR5/T86abt+NKlURGRXpmlSraCYj5VJsQNzHHlSpVbKJi/c+tC7r/tD0qVRGmcCjFoAOQMEUqVY5DceyfISISR345+lBpyRPwSKVKjgTk+hKfjpHtSpVthnBrzypUqso4rylSqzLOo/9QVPHYUqVLxmWf//Z"/>
          <p:cNvSpPr>
            <a:spLocks noChangeAspect="1" noChangeArrowheads="1"/>
          </p:cNvSpPr>
          <p:nvPr/>
        </p:nvSpPr>
        <p:spPr bwMode="auto">
          <a:xfrm>
            <a:off x="1679576" y="-517525"/>
            <a:ext cx="1628775" cy="1085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cxnSp>
        <p:nvCxnSpPr>
          <p:cNvPr id="22" name="AutoShape 26"/>
          <p:cNvCxnSpPr>
            <a:cxnSpLocks noChangeShapeType="1"/>
          </p:cNvCxnSpPr>
          <p:nvPr/>
        </p:nvCxnSpPr>
        <p:spPr bwMode="auto">
          <a:xfrm>
            <a:off x="6492874" y="2133600"/>
            <a:ext cx="2232026" cy="304800"/>
          </a:xfrm>
          <a:prstGeom prst="bentConnector2">
            <a:avLst/>
          </a:prstGeom>
          <a:noFill/>
          <a:ln w="9525">
            <a:solidFill>
              <a:srgbClr val="FFFFFF"/>
            </a:solidFill>
            <a:miter lim="800000"/>
            <a:headEnd/>
            <a:tailEnd type="triangle" w="med" len="med"/>
          </a:ln>
          <a:extLst>
            <a:ext uri="{909E8E84-426E-40DD-AFC4-6F175D3DCCD1}">
              <a14:hiddenFill xmlns:a14="http://schemas.microsoft.com/office/drawing/2010/main">
                <a:noFill/>
              </a14:hiddenFill>
            </a:ext>
          </a:extLst>
        </p:spPr>
      </p:cxnSp>
      <p:pic>
        <p:nvPicPr>
          <p:cNvPr id="9" name="Picture 12" descr="Resultado de imagen para gracias por su atencion para diapositivas"/>
          <p:cNvPicPr>
            <a:picLocks noChangeAspect="1" noChangeArrowheads="1"/>
          </p:cNvPicPr>
          <p:nvPr/>
        </p:nvPicPr>
        <p:blipFill>
          <a:blip r:embed="rId2" cstate="print"/>
          <a:srcRect/>
          <a:stretch>
            <a:fillRect/>
          </a:stretch>
        </p:blipFill>
        <p:spPr bwMode="auto">
          <a:xfrm>
            <a:off x="3791746" y="1700811"/>
            <a:ext cx="3986213" cy="2614613"/>
          </a:xfrm>
          <a:prstGeom prst="rect">
            <a:avLst/>
          </a:prstGeom>
          <a:noFill/>
          <a:ln w="9525">
            <a:noFill/>
            <a:miter lim="800000"/>
            <a:headEnd/>
            <a:tailEnd/>
          </a:ln>
        </p:spPr>
      </p:pic>
    </p:spTree>
    <p:extLst>
      <p:ext uri="{BB962C8B-B14F-4D97-AF65-F5344CB8AC3E}">
        <p14:creationId xmlns:p14="http://schemas.microsoft.com/office/powerpoint/2010/main" val="27945468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99456" y="6339171"/>
            <a:ext cx="8393509" cy="307777"/>
          </a:xfrm>
          <a:prstGeom prst="rect">
            <a:avLst/>
          </a:prstGeom>
        </p:spPr>
        <p:txBody>
          <a:bodyPr wrap="square">
            <a:spAutoFit/>
          </a:bodyPr>
          <a:lstStyle/>
          <a:p>
            <a:pPr algn="just"/>
            <a:r>
              <a:rPr lang="es-CO" sz="1400" dirty="0">
                <a:latin typeface="Arial Narrow" panose="020B0606020202030204" pitchFamily="34" charset="0"/>
              </a:rPr>
              <a:t>Fuente: Defensoría del Pueblo – </a:t>
            </a:r>
            <a:r>
              <a:rPr lang="es-ES" sz="1400" dirty="0">
                <a:latin typeface="Arial Narrow" panose="020B0606020202030204" pitchFamily="34" charset="0"/>
              </a:rPr>
              <a:t>Derechos de los Pacientes con Enfermedades Huérfanas en Materia de Salud_2016</a:t>
            </a:r>
            <a:endParaRPr lang="es-CO" sz="1400" dirty="0">
              <a:latin typeface="Arial Narrow" panose="020B0606020202030204" pitchFamily="34" charset="0"/>
            </a:endParaRPr>
          </a:p>
        </p:txBody>
      </p:sp>
      <p:sp>
        <p:nvSpPr>
          <p:cNvPr id="8" name="CuadroTexto 7">
            <a:extLst>
              <a:ext uri="{FF2B5EF4-FFF2-40B4-BE49-F238E27FC236}">
                <a16:creationId xmlns:a16="http://schemas.microsoft.com/office/drawing/2014/main" id="{C3489E13-5B6E-4BC3-9575-7B0B715C8518}"/>
              </a:ext>
            </a:extLst>
          </p:cNvPr>
          <p:cNvSpPr txBox="1"/>
          <p:nvPr/>
        </p:nvSpPr>
        <p:spPr>
          <a:xfrm>
            <a:off x="1423553" y="1782395"/>
            <a:ext cx="9344893" cy="3293209"/>
          </a:xfrm>
          <a:prstGeom prst="rect">
            <a:avLst/>
          </a:prstGeom>
          <a:noFill/>
          <a:ln>
            <a:solidFill>
              <a:schemeClr val="accent1">
                <a:lumMod val="60000"/>
                <a:lumOff val="40000"/>
              </a:schemeClr>
            </a:solidFill>
          </a:ln>
        </p:spPr>
        <p:txBody>
          <a:bodyPr wrap="square">
            <a:spAutoFit/>
          </a:bodyPr>
          <a:lstStyle/>
          <a:p>
            <a:pPr algn="just"/>
            <a:r>
              <a:rPr lang="es-ES" sz="2600" b="1" dirty="0">
                <a:latin typeface="Arial Narrow" panose="020B0606020202030204" pitchFamily="34" charset="0"/>
              </a:rPr>
              <a:t>¿Qué son las Enfermedades Huérfanas?</a:t>
            </a:r>
          </a:p>
          <a:p>
            <a:pPr algn="just"/>
            <a:r>
              <a:rPr lang="es-ES" sz="2600" dirty="0">
                <a:latin typeface="Arial Narrow" panose="020B0606020202030204" pitchFamily="34" charset="0"/>
              </a:rPr>
              <a:t>Las enfermedades huérfanas, son definidas en la ley 1392 de 2010 y en el artículo 140 de la Ley 1438 de 2011 como aquellas crónicamente debilitantes, graves, que amenazan la vida con una </a:t>
            </a:r>
            <a:r>
              <a:rPr lang="es-ES" sz="2600" b="1" u="sng" dirty="0">
                <a:latin typeface="Arial Narrow" panose="020B0606020202030204" pitchFamily="34" charset="0"/>
              </a:rPr>
              <a:t>prevalencia menor de 1 por cada 5.000 personas.</a:t>
            </a:r>
            <a:r>
              <a:rPr lang="es-ES" sz="2600" dirty="0">
                <a:latin typeface="Arial Narrow" panose="020B0606020202030204" pitchFamily="34" charset="0"/>
              </a:rPr>
              <a:t> Comprenden, las enfermedades raras, las ultra-huérfanas y olvidadas. En el país se cuenta con 74.274 personas en el Registro Nacional de Enfermedades Huérfanas (mediados 2022), concentradas principalmente en Bogotá, Valle y Medellín.</a:t>
            </a:r>
          </a:p>
        </p:txBody>
      </p:sp>
      <p:sp>
        <p:nvSpPr>
          <p:cNvPr id="3" name="2 Título">
            <a:extLst>
              <a:ext uri="{FF2B5EF4-FFF2-40B4-BE49-F238E27FC236}">
                <a16:creationId xmlns:a16="http://schemas.microsoft.com/office/drawing/2014/main" id="{E628C0D0-CCB2-2257-1F0C-54FF0C27D0ED}"/>
              </a:ext>
            </a:extLst>
          </p:cNvPr>
          <p:cNvSpPr>
            <a:spLocks noGrp="1"/>
          </p:cNvSpPr>
          <p:nvPr>
            <p:ph type="title"/>
          </p:nvPr>
        </p:nvSpPr>
        <p:spPr>
          <a:xfrm>
            <a:off x="983432" y="459197"/>
            <a:ext cx="9560917" cy="534400"/>
          </a:xfrm>
        </p:spPr>
        <p:txBody>
          <a:bodyPr>
            <a:noAutofit/>
          </a:bodyPr>
          <a:lstStyle/>
          <a:p>
            <a:pPr algn="ctr">
              <a:defRPr/>
            </a:pPr>
            <a:r>
              <a:rPr lang="es-CO" sz="2800" b="1" dirty="0">
                <a:solidFill>
                  <a:schemeClr val="tx1"/>
                </a:solidFill>
                <a:latin typeface="Arial Narrow" panose="020B0606020202030204" pitchFamily="34" charset="0"/>
              </a:rPr>
              <a:t>ENFERMEDADES HUERFANAS EN EL SISTEMA DE SALUD COLOMBIANO</a:t>
            </a:r>
            <a:endParaRPr lang="es-CO"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58051092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99456" y="6339171"/>
            <a:ext cx="8393509" cy="307777"/>
          </a:xfrm>
          <a:prstGeom prst="rect">
            <a:avLst/>
          </a:prstGeom>
        </p:spPr>
        <p:txBody>
          <a:bodyPr wrap="square">
            <a:spAutoFit/>
          </a:bodyPr>
          <a:lstStyle/>
          <a:p>
            <a:pPr algn="just"/>
            <a:r>
              <a:rPr lang="es-CO" sz="1400" dirty="0">
                <a:latin typeface="Arial Narrow" panose="020B0606020202030204" pitchFamily="34" charset="0"/>
              </a:rPr>
              <a:t>Fuente: Defensoría del Pueblo – </a:t>
            </a:r>
            <a:r>
              <a:rPr lang="es-ES" sz="1400" dirty="0">
                <a:latin typeface="Arial Narrow" panose="020B0606020202030204" pitchFamily="34" charset="0"/>
              </a:rPr>
              <a:t>Derechos de los Pacientes con Enfermedades Huérfanas en Materia de Salud_2016</a:t>
            </a:r>
            <a:endParaRPr lang="es-CO" sz="1400" dirty="0">
              <a:latin typeface="Arial Narrow" panose="020B0606020202030204" pitchFamily="34" charset="0"/>
            </a:endParaRPr>
          </a:p>
        </p:txBody>
      </p:sp>
      <p:sp>
        <p:nvSpPr>
          <p:cNvPr id="8" name="CuadroTexto 7">
            <a:extLst>
              <a:ext uri="{FF2B5EF4-FFF2-40B4-BE49-F238E27FC236}">
                <a16:creationId xmlns:a16="http://schemas.microsoft.com/office/drawing/2014/main" id="{C3489E13-5B6E-4BC3-9575-7B0B715C8518}"/>
              </a:ext>
            </a:extLst>
          </p:cNvPr>
          <p:cNvSpPr txBox="1"/>
          <p:nvPr/>
        </p:nvSpPr>
        <p:spPr>
          <a:xfrm>
            <a:off x="1199455" y="1455742"/>
            <a:ext cx="9217025" cy="4893647"/>
          </a:xfrm>
          <a:prstGeom prst="rect">
            <a:avLst/>
          </a:prstGeom>
          <a:noFill/>
          <a:ln>
            <a:solidFill>
              <a:schemeClr val="accent1">
                <a:lumMod val="60000"/>
                <a:lumOff val="40000"/>
              </a:schemeClr>
            </a:solidFill>
          </a:ln>
        </p:spPr>
        <p:txBody>
          <a:bodyPr wrap="square">
            <a:spAutoFit/>
          </a:bodyPr>
          <a:lstStyle/>
          <a:p>
            <a:pPr algn="just"/>
            <a:r>
              <a:rPr lang="es-ES" sz="2600" b="1" dirty="0">
                <a:latin typeface="Arial Narrow" panose="020B0606020202030204" pitchFamily="34" charset="0"/>
              </a:rPr>
              <a:t>¿Qué es una enfermedad Ultra-huérfana?</a:t>
            </a:r>
          </a:p>
          <a:p>
            <a:pPr algn="just"/>
            <a:r>
              <a:rPr lang="es-ES" sz="2600" dirty="0">
                <a:latin typeface="Arial Narrow" panose="020B0606020202030204" pitchFamily="34" charset="0"/>
              </a:rPr>
              <a:t>Es aquella que refiere condiciones extremadamente raras. Se cree que hay una prevalencia de 0,1 - 9 por 100.000.</a:t>
            </a:r>
          </a:p>
          <a:p>
            <a:pPr algn="just"/>
            <a:endParaRPr lang="es-ES" sz="2600" dirty="0">
              <a:latin typeface="Arial Narrow" panose="020B0606020202030204" pitchFamily="34" charset="0"/>
            </a:endParaRPr>
          </a:p>
          <a:p>
            <a:pPr algn="just"/>
            <a:r>
              <a:rPr lang="es-ES" sz="2600" b="1" dirty="0">
                <a:latin typeface="Arial Narrow" panose="020B0606020202030204" pitchFamily="34" charset="0"/>
              </a:rPr>
              <a:t>¿Qué son enfermedades olvidadas?</a:t>
            </a:r>
          </a:p>
          <a:p>
            <a:pPr algn="just"/>
            <a:r>
              <a:rPr lang="es-ES" sz="2600" dirty="0">
                <a:latin typeface="Arial Narrow" panose="020B0606020202030204" pitchFamily="34" charset="0"/>
              </a:rPr>
              <a:t>Son propias de los países en desarrollo y afectan ordinariamente a la población más pobre, tampoco cuentan con tratamientos eficaces, adecuados ni accesibles a toda la población afectada. Por lo general son enfermedades infecciosas, muchas de ellas parasitarias (</a:t>
            </a:r>
            <a:r>
              <a:rPr lang="es-ES" sz="2600" b="1" dirty="0">
                <a:latin typeface="Arial Narrow" panose="020B0606020202030204" pitchFamily="34" charset="0"/>
              </a:rPr>
              <a:t>desde la malaria hasta la úlcera de </a:t>
            </a:r>
            <a:r>
              <a:rPr lang="es-ES" sz="2600" b="1" dirty="0" err="1">
                <a:latin typeface="Arial Narrow" panose="020B0606020202030204" pitchFamily="34" charset="0"/>
              </a:rPr>
              <a:t>Buruli</a:t>
            </a:r>
            <a:r>
              <a:rPr lang="es-ES" sz="2600" b="1" dirty="0">
                <a:latin typeface="Arial Narrow" panose="020B0606020202030204" pitchFamily="34" charset="0"/>
              </a:rPr>
              <a:t>)</a:t>
            </a:r>
            <a:r>
              <a:rPr lang="es-ES" sz="2600" dirty="0">
                <a:latin typeface="Arial Narrow" panose="020B0606020202030204" pitchFamily="34" charset="0"/>
              </a:rPr>
              <a:t>, que afectan a poblaciones con limitado acceso a los servicios de salud y que habitan en áreas rurales remotas y en barrios marginales. </a:t>
            </a:r>
          </a:p>
        </p:txBody>
      </p:sp>
      <p:sp>
        <p:nvSpPr>
          <p:cNvPr id="3" name="2 Título">
            <a:extLst>
              <a:ext uri="{FF2B5EF4-FFF2-40B4-BE49-F238E27FC236}">
                <a16:creationId xmlns:a16="http://schemas.microsoft.com/office/drawing/2014/main" id="{E628C0D0-CCB2-2257-1F0C-54FF0C27D0ED}"/>
              </a:ext>
            </a:extLst>
          </p:cNvPr>
          <p:cNvSpPr>
            <a:spLocks noGrp="1"/>
          </p:cNvSpPr>
          <p:nvPr>
            <p:ph type="title"/>
          </p:nvPr>
        </p:nvSpPr>
        <p:spPr>
          <a:xfrm>
            <a:off x="983432" y="459197"/>
            <a:ext cx="9560917" cy="534400"/>
          </a:xfrm>
        </p:spPr>
        <p:txBody>
          <a:bodyPr>
            <a:noAutofit/>
          </a:bodyPr>
          <a:lstStyle/>
          <a:p>
            <a:pPr algn="ctr">
              <a:defRPr/>
            </a:pPr>
            <a:r>
              <a:rPr lang="es-CO" sz="2800" b="1" dirty="0">
                <a:solidFill>
                  <a:schemeClr val="tx1"/>
                </a:solidFill>
                <a:latin typeface="Arial Narrow" panose="020B0606020202030204" pitchFamily="34" charset="0"/>
              </a:rPr>
              <a:t>ENFERMEDADES HUERFANAS EN EL SISTEMA DE SALUD COLOMBIANO</a:t>
            </a:r>
            <a:endParaRPr lang="es-CO"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3171731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99456" y="6339171"/>
            <a:ext cx="8393509" cy="307777"/>
          </a:xfrm>
          <a:prstGeom prst="rect">
            <a:avLst/>
          </a:prstGeom>
        </p:spPr>
        <p:txBody>
          <a:bodyPr wrap="square">
            <a:spAutoFit/>
          </a:bodyPr>
          <a:lstStyle/>
          <a:p>
            <a:pPr algn="just"/>
            <a:r>
              <a:rPr lang="es-CO" sz="1400" dirty="0">
                <a:latin typeface="Arial Narrow" panose="020B0606020202030204" pitchFamily="34" charset="0"/>
              </a:rPr>
              <a:t>Fuente: Defensoría del Pueblo – </a:t>
            </a:r>
            <a:r>
              <a:rPr lang="es-ES" sz="1400" dirty="0">
                <a:latin typeface="Arial Narrow" panose="020B0606020202030204" pitchFamily="34" charset="0"/>
              </a:rPr>
              <a:t>Derechos de los Pacientes con Enfermedades Huérfanas en Materia de Salud_2016</a:t>
            </a:r>
            <a:endParaRPr lang="es-CO" sz="1400" dirty="0">
              <a:latin typeface="Arial Narrow" panose="020B0606020202030204" pitchFamily="34" charset="0"/>
            </a:endParaRPr>
          </a:p>
        </p:txBody>
      </p:sp>
      <p:sp>
        <p:nvSpPr>
          <p:cNvPr id="6" name="2 Título">
            <a:extLst>
              <a:ext uri="{FF2B5EF4-FFF2-40B4-BE49-F238E27FC236}">
                <a16:creationId xmlns:a16="http://schemas.microsoft.com/office/drawing/2014/main" id="{8656641A-2573-BA52-3FF1-399E3F827341}"/>
              </a:ext>
            </a:extLst>
          </p:cNvPr>
          <p:cNvSpPr>
            <a:spLocks noGrp="1"/>
          </p:cNvSpPr>
          <p:nvPr>
            <p:ph type="title"/>
          </p:nvPr>
        </p:nvSpPr>
        <p:spPr>
          <a:xfrm>
            <a:off x="1055440" y="327187"/>
            <a:ext cx="9560917" cy="534400"/>
          </a:xfrm>
        </p:spPr>
        <p:txBody>
          <a:bodyPr>
            <a:noAutofit/>
          </a:bodyPr>
          <a:lstStyle/>
          <a:p>
            <a:pPr algn="ctr">
              <a:defRPr/>
            </a:pPr>
            <a:r>
              <a:rPr lang="es-CO" sz="2800" b="1" dirty="0">
                <a:solidFill>
                  <a:schemeClr val="tx1"/>
                </a:solidFill>
                <a:latin typeface="Arial Narrow" panose="020B0606020202030204" pitchFamily="34" charset="0"/>
              </a:rPr>
              <a:t>ENFERMEDADES HUERFANAS EN EL SISTEMA DE SALUD COLOMBIANO</a:t>
            </a:r>
            <a:endParaRPr lang="es-CO" sz="2800" dirty="0">
              <a:solidFill>
                <a:schemeClr val="tx1"/>
              </a:solidFill>
              <a:latin typeface="Arial Narrow" panose="020B0606020202030204" pitchFamily="34" charset="0"/>
            </a:endParaRPr>
          </a:p>
        </p:txBody>
      </p:sp>
      <p:graphicFrame>
        <p:nvGraphicFramePr>
          <p:cNvPr id="4" name="Diagrama 3">
            <a:extLst>
              <a:ext uri="{FF2B5EF4-FFF2-40B4-BE49-F238E27FC236}">
                <a16:creationId xmlns:a16="http://schemas.microsoft.com/office/drawing/2014/main" id="{1AEC5419-F0E3-A0E8-63B6-31CA53919DA4}"/>
              </a:ext>
            </a:extLst>
          </p:cNvPr>
          <p:cNvGraphicFramePr/>
          <p:nvPr/>
        </p:nvGraphicFramePr>
        <p:xfrm>
          <a:off x="1055440" y="1113144"/>
          <a:ext cx="9937104" cy="5226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60106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19225" y="6436750"/>
            <a:ext cx="8393509" cy="307777"/>
          </a:xfrm>
          <a:prstGeom prst="rect">
            <a:avLst/>
          </a:prstGeom>
        </p:spPr>
        <p:txBody>
          <a:bodyPr wrap="square">
            <a:spAutoFit/>
          </a:bodyPr>
          <a:lstStyle/>
          <a:p>
            <a:pPr algn="just"/>
            <a:r>
              <a:rPr lang="es-CO" sz="1400" dirty="0">
                <a:latin typeface="Arial Narrow" panose="020B0606020202030204" pitchFamily="34" charset="0"/>
              </a:rPr>
              <a:t>Fuente: Defensoría del Pueblo – </a:t>
            </a:r>
            <a:r>
              <a:rPr lang="es-ES" sz="1400" dirty="0">
                <a:latin typeface="Arial Narrow" panose="020B0606020202030204" pitchFamily="34" charset="0"/>
              </a:rPr>
              <a:t>Derechos de los Pacientes con Enfermedades Huérfanas en Materia de Salud_2016</a:t>
            </a:r>
            <a:endParaRPr lang="es-CO" sz="1400" dirty="0">
              <a:latin typeface="Arial Narrow" panose="020B0606020202030204" pitchFamily="34" charset="0"/>
            </a:endParaRPr>
          </a:p>
        </p:txBody>
      </p:sp>
      <p:sp>
        <p:nvSpPr>
          <p:cNvPr id="3" name="2 Título">
            <a:extLst>
              <a:ext uri="{FF2B5EF4-FFF2-40B4-BE49-F238E27FC236}">
                <a16:creationId xmlns:a16="http://schemas.microsoft.com/office/drawing/2014/main" id="{E628C0D0-CCB2-2257-1F0C-54FF0C27D0ED}"/>
              </a:ext>
            </a:extLst>
          </p:cNvPr>
          <p:cNvSpPr>
            <a:spLocks noGrp="1"/>
          </p:cNvSpPr>
          <p:nvPr>
            <p:ph type="title"/>
          </p:nvPr>
        </p:nvSpPr>
        <p:spPr>
          <a:xfrm>
            <a:off x="1127448" y="377820"/>
            <a:ext cx="9560917" cy="534400"/>
          </a:xfrm>
        </p:spPr>
        <p:txBody>
          <a:bodyPr>
            <a:noAutofit/>
          </a:bodyPr>
          <a:lstStyle/>
          <a:p>
            <a:pPr algn="ctr">
              <a:defRPr/>
            </a:pPr>
            <a:r>
              <a:rPr lang="es-CO" sz="2800" b="1" dirty="0">
                <a:solidFill>
                  <a:schemeClr val="tx1"/>
                </a:solidFill>
                <a:latin typeface="Arial Narrow" panose="020B0606020202030204" pitchFamily="34" charset="0"/>
              </a:rPr>
              <a:t>DIFICULTADES DE LOS PACIENTES CON EH EN EL SISTEMA DE SALUD COLOMBIANO</a:t>
            </a:r>
            <a:endParaRPr lang="es-CO" sz="2800" dirty="0">
              <a:solidFill>
                <a:schemeClr val="tx1"/>
              </a:solidFill>
              <a:latin typeface="Arial Narrow" panose="020B0606020202030204" pitchFamily="34" charset="0"/>
            </a:endParaRPr>
          </a:p>
        </p:txBody>
      </p:sp>
      <p:graphicFrame>
        <p:nvGraphicFramePr>
          <p:cNvPr id="4" name="Diagrama 3">
            <a:extLst>
              <a:ext uri="{FF2B5EF4-FFF2-40B4-BE49-F238E27FC236}">
                <a16:creationId xmlns:a16="http://schemas.microsoft.com/office/drawing/2014/main" id="{E875C75C-E17C-9A2D-B44B-99CDFC0AB9C8}"/>
              </a:ext>
            </a:extLst>
          </p:cNvPr>
          <p:cNvGraphicFramePr/>
          <p:nvPr/>
        </p:nvGraphicFramePr>
        <p:xfrm>
          <a:off x="1343472" y="1042096"/>
          <a:ext cx="914501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0073081"/>
      </p:ext>
    </p:extLst>
  </p:cSld>
  <p:clrMapOvr>
    <a:masterClrMapping/>
  </p:clrMapOvr>
  <p:transition spd="slow">
    <p:push dir="u"/>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INFORME PATOLOGIA 2014</Template>
  <TotalTime>19648</TotalTime>
  <Words>5391</Words>
  <Application>Microsoft Office PowerPoint</Application>
  <PresentationFormat>Panorámica</PresentationFormat>
  <Paragraphs>312</Paragraphs>
  <Slides>55</Slides>
  <Notes>17</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55</vt:i4>
      </vt:variant>
    </vt:vector>
  </HeadingPairs>
  <TitlesOfParts>
    <vt:vector size="63" baseType="lpstr">
      <vt:lpstr>Arial</vt:lpstr>
      <vt:lpstr>Arial Narrow</vt:lpstr>
      <vt:lpstr>Calibri</vt:lpstr>
      <vt:lpstr>Calibri Light</vt:lpstr>
      <vt:lpstr>Tema de Office</vt:lpstr>
      <vt:lpstr>2_Office Theme</vt:lpstr>
      <vt:lpstr>3_Office Theme</vt:lpstr>
      <vt:lpstr>4_Office Theme</vt:lpstr>
      <vt:lpstr>IMPACTO DE LA CONTRATACIÓN EN LA GESTION DEL RIESGO PARA ENFERMEDADES HUÉRFANAS</vt:lpstr>
      <vt:lpstr>Presentación de PowerPoint</vt:lpstr>
      <vt:lpstr>Presentación de PowerPoint</vt:lpstr>
      <vt:lpstr>Presentación de PowerPoint</vt:lpstr>
      <vt:lpstr>CONTENIDO</vt:lpstr>
      <vt:lpstr>ENFERMEDADES HUERFANAS EN EL SISTEMA DE SALUD COLOMBIANO</vt:lpstr>
      <vt:lpstr>ENFERMEDADES HUERFANAS EN EL SISTEMA DE SALUD COLOMBIANO</vt:lpstr>
      <vt:lpstr>ENFERMEDADES HUERFANAS EN EL SISTEMA DE SALUD COLOMBIANO</vt:lpstr>
      <vt:lpstr>DIFICULTADES DE LOS PACIENTES CON EH EN EL SISTEMA DE SALUD COLOMBIANO</vt:lpstr>
      <vt:lpstr>GESTION INTEGRAL DEL RIESGO DE ENF. HUERFANAS EN EL SGSSS</vt:lpstr>
      <vt:lpstr>¿QUE ES LA GESTION INTEGRAL DEL RIESGO EN SALUD?</vt:lpstr>
      <vt:lpstr>COMPONENTES DE LA GESTION INTEGRAL DEL RIESGO EN SALUD</vt:lpstr>
      <vt:lpstr>ARTICULACIÓN DE LOS COMPONENTES DE LA GIRS</vt:lpstr>
      <vt:lpstr>FINANCIACIÓN DEL SISTEMA DE SALUD COLOMBIANO</vt:lpstr>
      <vt:lpstr>Presentación de PowerPoint</vt:lpstr>
      <vt:lpstr>Presentación de PowerPoint</vt:lpstr>
      <vt:lpstr>Presentación de PowerPoint</vt:lpstr>
      <vt:lpstr>Presentación de PowerPoint</vt:lpstr>
      <vt:lpstr>Presentación de PowerPoint</vt:lpstr>
      <vt:lpstr>CONTRATACIÓN EN SALUD Y DISTRIBUCIÓN DEL RIESGO</vt:lpstr>
      <vt:lpstr>Presentación de PowerPoint</vt:lpstr>
      <vt:lpstr>CONTRATACIÓN EN SALUD Y DISTRIBUCIÓN DEL RIESGO</vt:lpstr>
      <vt:lpstr>CONTRATACIÓN EN SALUD Y DISTRIBUCIÓN DEL RIESGO</vt:lpstr>
      <vt:lpstr>LA CONTRATACIÓN EN SALUD Y NORMAS APLICABLES  EN EL SGSSS COLOMBIANO</vt:lpstr>
      <vt:lpstr>LA CONTRATACIÓN EN SALUD Y NORMAS APLICABLES  EN EL SGSSS COLOMBIANO</vt:lpstr>
      <vt:lpstr>LA CONTRATACIÓN EN SALUD Y NORMAS APLICABLES  EN EL SGSSS COLOMBIANO</vt:lpstr>
      <vt:lpstr>LA CONTRATACIÓN EN SALUD Y NORMAS APLICABLES  EN EL SGSSS COLOMBIANO</vt:lpstr>
      <vt:lpstr>CAMBIA LA CONTRATACIÓN DE SERVICIOS DE SALUD EN COLOMBIA  SE DEROGA LA RESOLUCIÓN 3047 DE 2008</vt:lpstr>
      <vt:lpstr>CAMBIA LA CONTRATACIÓN DE SERVICIOS DE SALUD EN COLOMBIA  SE DEROGA LA RESOLUCIÓN 3047 DE 2008</vt:lpstr>
      <vt:lpstr>CAMBIA LA CONTRATACIÓN DE SERVICIOS DE SALUD EN COLOMBIA  SE DEROGA LA RESOLUCIÓN 3047 DE 2008</vt:lpstr>
      <vt:lpstr>Presentación de PowerPoint</vt:lpstr>
      <vt:lpstr>LA CONTRATACIÓN EN SALUD Y NORMAS APLICABLES  EN EL SGSSS COLOMBIANO</vt:lpstr>
      <vt:lpstr>LA CONTRATACIÓN EN SALUD Y NORMAS APLICABLES  EN EL SGSSS COLOMBIANO</vt:lpstr>
      <vt:lpstr>LA CONTRATACIÓN EN SALUD Y NORMAS APLICABLES  EN EL SGSSS COLOMBIANO</vt:lpstr>
      <vt:lpstr>LA CONTRATACIÓN EN SALUD Y NORMAS APLICABLES  EN EL SGSSS COLOMBIANO</vt:lpstr>
      <vt:lpstr>LA CONTRATACIÓN EN SALUD Y NORMAS APLICABLES  EN EL SGSSS COLOMBIANO</vt:lpstr>
      <vt:lpstr>MODELOS DE CONTRATACIÓN EN SALUD  DECRETO 441 DE 2022</vt:lpstr>
      <vt:lpstr>MODELOS DE CONTRATACIÓN EN SALUD  DECRETO 441 DE 2022</vt:lpstr>
      <vt:lpstr>MODELOS DE CONTRATACIÓN EN SALUD  DECRETO 441 DE 2022</vt:lpstr>
      <vt:lpstr>Presentación de PowerPoint</vt:lpstr>
      <vt:lpstr>SPP – OTROS PGP CON TRANSFERENCIA DE RIESGO</vt:lpstr>
      <vt:lpstr>MODELOS DE CONTRATACIÓN EN SALUD  DECRETO 441 DE 2022</vt:lpstr>
      <vt:lpstr>MODELOS DE CONTRATACIÓN EN SALUD  DECRETO 441 DE 2022</vt:lpstr>
      <vt:lpstr>MODELOS DE CONTRATACIÓN EN SALUD  DECRETO 441 DE 2022</vt:lpstr>
      <vt:lpstr>MODELOS DE CONTRATACIÓN EN SALUD  DECRETO 441 DE 2022</vt:lpstr>
      <vt:lpstr>MODELOS DE CONTRATACIÓN EN SALUD  DECRETO 441 DE 2022</vt:lpstr>
      <vt:lpstr>MODELOS DE CONTRATACIÓN EN SALUD  DECRETO 441 DE 2022</vt:lpstr>
      <vt:lpstr>MODELOS DE CONTRATACIÓN EN SALUD  DECRETO 441 DE 2022</vt:lpstr>
      <vt:lpstr>MODELOS DE CONTRATACIÓN EN SALUD  DECRETO 441 DE 2022</vt:lpstr>
      <vt:lpstr>MODELOS DE CONTRATACIÓN EN SALUD  DECRETO 441 DE 2022</vt:lpstr>
      <vt:lpstr>MODELOS DE CONTRATACIÓN EN SALUD  DECRETO 441 DE 2022</vt:lpstr>
      <vt:lpstr>MODELOS DE CONTRATACIÓN EN SALUD  DECRETO 441 DE 2022</vt:lpstr>
      <vt:lpstr>MODELOS DE CONTRATACIÓN EN SALUD  DECRETO 441 DE 2022</vt:lpstr>
      <vt:lpstr>MODELOS DE CONTRATACIÓN EN SALUD  DECRETO 441 DE 2022</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Riesgo Prestación de Servicios</dc:title>
  <dc:creator>aumalb01</dc:creator>
  <cp:lastModifiedBy>PUJ</cp:lastModifiedBy>
  <cp:revision>2108</cp:revision>
  <cp:lastPrinted>2014-07-25T21:12:34Z</cp:lastPrinted>
  <dcterms:created xsi:type="dcterms:W3CDTF">2013-08-01T13:33:25Z</dcterms:created>
  <dcterms:modified xsi:type="dcterms:W3CDTF">2023-07-25T20:26:16Z</dcterms:modified>
</cp:coreProperties>
</file>