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7" r:id="rId2"/>
    <p:sldMasterId id="2147483679" r:id="rId3"/>
  </p:sldMasterIdLst>
  <p:notesMasterIdLst>
    <p:notesMasterId r:id="rId56"/>
  </p:notesMasterIdLst>
  <p:sldIdLst>
    <p:sldId id="268" r:id="rId4"/>
    <p:sldId id="265" r:id="rId5"/>
    <p:sldId id="520" r:id="rId6"/>
    <p:sldId id="521" r:id="rId7"/>
    <p:sldId id="522" r:id="rId8"/>
    <p:sldId id="523" r:id="rId9"/>
    <p:sldId id="524" r:id="rId10"/>
    <p:sldId id="525" r:id="rId11"/>
    <p:sldId id="527" r:id="rId12"/>
    <p:sldId id="528" r:id="rId13"/>
    <p:sldId id="530" r:id="rId14"/>
    <p:sldId id="531" r:id="rId15"/>
    <p:sldId id="532" r:id="rId16"/>
    <p:sldId id="533" r:id="rId17"/>
    <p:sldId id="504" r:id="rId18"/>
    <p:sldId id="505" r:id="rId19"/>
    <p:sldId id="534" r:id="rId20"/>
    <p:sldId id="535" r:id="rId21"/>
    <p:sldId id="538" r:id="rId22"/>
    <p:sldId id="536" r:id="rId23"/>
    <p:sldId id="537" r:id="rId24"/>
    <p:sldId id="539" r:id="rId25"/>
    <p:sldId id="540" r:id="rId26"/>
    <p:sldId id="541" r:id="rId27"/>
    <p:sldId id="506" r:id="rId28"/>
    <p:sldId id="542" r:id="rId29"/>
    <p:sldId id="543" r:id="rId30"/>
    <p:sldId id="509" r:id="rId31"/>
    <p:sldId id="510" r:id="rId32"/>
    <p:sldId id="511" r:id="rId33"/>
    <p:sldId id="513" r:id="rId34"/>
    <p:sldId id="512" r:id="rId35"/>
    <p:sldId id="514" r:id="rId36"/>
    <p:sldId id="515" r:id="rId37"/>
    <p:sldId id="516" r:id="rId38"/>
    <p:sldId id="544" r:id="rId39"/>
    <p:sldId id="545" r:id="rId40"/>
    <p:sldId id="546" r:id="rId41"/>
    <p:sldId id="517" r:id="rId42"/>
    <p:sldId id="518" r:id="rId43"/>
    <p:sldId id="547" r:id="rId44"/>
    <p:sldId id="548" r:id="rId45"/>
    <p:sldId id="549" r:id="rId46"/>
    <p:sldId id="550" r:id="rId47"/>
    <p:sldId id="526" r:id="rId48"/>
    <p:sldId id="551" r:id="rId49"/>
    <p:sldId id="552" r:id="rId50"/>
    <p:sldId id="553" r:id="rId51"/>
    <p:sldId id="555" r:id="rId52"/>
    <p:sldId id="556" r:id="rId53"/>
    <p:sldId id="558" r:id="rId54"/>
    <p:sldId id="481" r:id="rId55"/>
  </p:sldIdLst>
  <p:sldSz cx="12192000" cy="6858000"/>
  <p:notesSz cx="7010400" cy="9236075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68C2FC-862C-4386-8119-2615E68BC591}" v="1" dt="2023-08-23T03:06:44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9" autoAdjust="0"/>
    <p:restoredTop sz="86924" autoAdjust="0"/>
  </p:normalViewPr>
  <p:slideViewPr>
    <p:cSldViewPr snapToGrid="0" snapToObjects="1">
      <p:cViewPr varScale="1">
        <p:scale>
          <a:sx n="56" d="100"/>
          <a:sy n="56" d="100"/>
        </p:scale>
        <p:origin x="4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microsoft.com/office/2015/10/relationships/revisionInfo" Target="revisionInfo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E:\A&#209;O%202022\INFORMES%20MENSUALESS\MAYO\ACTIVIDAD%2074%20JHULY%20VELEZ\INDICADORES%20HUERFANAS%202021_REFERENTE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7.bin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8.bin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43968511064428"/>
          <c:y val="2.9943668719525859E-2"/>
          <c:w val="0.86587870237506681"/>
          <c:h val="0.76885990912089741"/>
        </c:manualLayout>
      </c:layout>
      <c:barChart>
        <c:barDir val="col"/>
        <c:grouping val="clustered"/>
        <c:varyColors val="0"/>
        <c:ser>
          <c:idx val="0"/>
          <c:order val="0"/>
          <c:tx>
            <c:v>Tasa</c:v>
          </c:tx>
          <c:spPr>
            <a:solidFill>
              <a:srgbClr val="006600"/>
            </a:solidFill>
            <a:ln w="12700">
              <a:solidFill>
                <a:srgbClr val="00FF00"/>
              </a:solidFill>
            </a:ln>
            <a:scene3d>
              <a:camera prst="orthographicFront"/>
              <a:lightRig rig="threePt" dir="t"/>
            </a:scene3d>
          </c:spPr>
          <c:invertIfNegative val="0"/>
          <c:cat>
            <c:strRef>
              <c:f>'INDICADORES HUERFANAS 2022'!$A$29:$A$42</c:f>
              <c:strCache>
                <c:ptCount val="14"/>
                <c:pt idx="0">
                  <c:v>0 a 4</c:v>
                </c:pt>
                <c:pt idx="1">
                  <c:v>5 a 9</c:v>
                </c:pt>
                <c:pt idx="2">
                  <c:v>10 a 14</c:v>
                </c:pt>
                <c:pt idx="3">
                  <c:v>15 a 19</c:v>
                </c:pt>
                <c:pt idx="4">
                  <c:v>20 a 24</c:v>
                </c:pt>
                <c:pt idx="5">
                  <c:v>25 a 29</c:v>
                </c:pt>
                <c:pt idx="6">
                  <c:v>30 a 34</c:v>
                </c:pt>
                <c:pt idx="7">
                  <c:v>35 a 39</c:v>
                </c:pt>
                <c:pt idx="8">
                  <c:v>40 a 44</c:v>
                </c:pt>
                <c:pt idx="9">
                  <c:v>45 a 49</c:v>
                </c:pt>
                <c:pt idx="10">
                  <c:v>50 a 54</c:v>
                </c:pt>
                <c:pt idx="11">
                  <c:v>55 a 59</c:v>
                </c:pt>
                <c:pt idx="12">
                  <c:v>60 a 64</c:v>
                </c:pt>
                <c:pt idx="13">
                  <c:v>65 y más</c:v>
                </c:pt>
              </c:strCache>
            </c:strRef>
          </c:cat>
          <c:val>
            <c:numRef>
              <c:f>'INDICADORES HUERFANAS 2022'!$C$29:$C$42</c:f>
              <c:numCache>
                <c:formatCode>0.0</c:formatCode>
                <c:ptCount val="14"/>
                <c:pt idx="0">
                  <c:v>83.240183604062125</c:v>
                </c:pt>
                <c:pt idx="1">
                  <c:v>61.411747706090601</c:v>
                </c:pt>
                <c:pt idx="2">
                  <c:v>55.802177117775905</c:v>
                </c:pt>
                <c:pt idx="3">
                  <c:v>46.130441183687495</c:v>
                </c:pt>
                <c:pt idx="4">
                  <c:v>30.430511659690787</c:v>
                </c:pt>
                <c:pt idx="5">
                  <c:v>37.90680628447884</c:v>
                </c:pt>
                <c:pt idx="6">
                  <c:v>40.804050857324768</c:v>
                </c:pt>
                <c:pt idx="7">
                  <c:v>42.406193240568982</c:v>
                </c:pt>
                <c:pt idx="8">
                  <c:v>57.643557100336217</c:v>
                </c:pt>
                <c:pt idx="9">
                  <c:v>59.810886088139959</c:v>
                </c:pt>
                <c:pt idx="10">
                  <c:v>76.884624851242208</c:v>
                </c:pt>
                <c:pt idx="11">
                  <c:v>95.067341468273483</c:v>
                </c:pt>
                <c:pt idx="12">
                  <c:v>106.23780246225184</c:v>
                </c:pt>
                <c:pt idx="13">
                  <c:v>115.54490676129822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96-49CF-9CEB-5B56A98D22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687296"/>
        <c:axId val="186721408"/>
      </c:barChart>
      <c:catAx>
        <c:axId val="197687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900" b="0">
                <a:latin typeface="Arial" pitchFamily="34" charset="0"/>
                <a:cs typeface="Arial" pitchFamily="34" charset="0"/>
              </a:defRPr>
            </a:pPr>
            <a:endParaRPr lang="es-ES"/>
          </a:p>
        </c:txPr>
        <c:crossAx val="186721408"/>
        <c:crosses val="autoZero"/>
        <c:auto val="1"/>
        <c:lblAlgn val="ctr"/>
        <c:lblOffset val="100"/>
        <c:noMultiLvlLbl val="0"/>
      </c:catAx>
      <c:valAx>
        <c:axId val="186721408"/>
        <c:scaling>
          <c:orientation val="minMax"/>
          <c:max val="14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TASA POR 100.000 HBTES</a:t>
                </a:r>
              </a:p>
            </c:rich>
          </c:tx>
          <c:layout>
            <c:manualLayout>
              <c:xMode val="edge"/>
              <c:yMode val="edge"/>
              <c:x val="1.0557853315808722E-2"/>
              <c:y val="0.18007181393992416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197687296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solidFill>
          <a:sysClr val="window" lastClr="FFFFFF"/>
        </a:solidFill>
        <a:scene3d>
          <a:camera prst="orthographicFront"/>
          <a:lightRig rig="threePt" dir="t"/>
        </a:scene3d>
        <a:sp3d>
          <a:bevelT/>
        </a:sp3d>
      </c:spPr>
    </c:plotArea>
    <c:plotVisOnly val="1"/>
    <c:dispBlanksAs val="gap"/>
    <c:showDLblsOverMax val="0"/>
  </c:chart>
  <c:spPr>
    <a:solidFill>
      <a:schemeClr val="bg1"/>
    </a:solidFill>
    <a:ln w="19050">
      <a:noFill/>
    </a:ln>
    <a:scene3d>
      <a:camera prst="orthographicFront"/>
      <a:lightRig rig="threePt" dir="t"/>
    </a:scene3d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076613194825524"/>
          <c:y val="4.2108387993658604E-2"/>
          <c:w val="0.85906915606375778"/>
          <c:h val="0.72303623505395154"/>
        </c:manualLayout>
      </c:layout>
      <c:barChart>
        <c:barDir val="col"/>
        <c:grouping val="stacked"/>
        <c:varyColors val="0"/>
        <c:ser>
          <c:idx val="0"/>
          <c:order val="0"/>
          <c:tx>
            <c:v>MUJER</c:v>
          </c:tx>
          <c:spPr>
            <a:gradFill flip="none" rotWithShape="1">
              <a:gsLst>
                <a:gs pos="0">
                  <a:srgbClr val="008000">
                    <a:shade val="30000"/>
                    <a:satMod val="115000"/>
                  </a:srgbClr>
                </a:gs>
                <a:gs pos="50000">
                  <a:srgbClr val="008000">
                    <a:shade val="67500"/>
                    <a:satMod val="115000"/>
                  </a:srgbClr>
                </a:gs>
                <a:gs pos="100000">
                  <a:srgbClr val="008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00FF00"/>
              </a:solidFill>
            </a:ln>
          </c:spPr>
          <c:invertIfNegative val="0"/>
          <c:cat>
            <c:strRef>
              <c:f>'INDICADORES HUERFANAS 2022'!$A$70:$A$83</c:f>
              <c:strCache>
                <c:ptCount val="14"/>
                <c:pt idx="0">
                  <c:v>0 a 4</c:v>
                </c:pt>
                <c:pt idx="1">
                  <c:v>5 a 9</c:v>
                </c:pt>
                <c:pt idx="2">
                  <c:v>10 a 14</c:v>
                </c:pt>
                <c:pt idx="3">
                  <c:v>15 a 19</c:v>
                </c:pt>
                <c:pt idx="4">
                  <c:v>20 a 24</c:v>
                </c:pt>
                <c:pt idx="5">
                  <c:v>25 a 29</c:v>
                </c:pt>
                <c:pt idx="6">
                  <c:v>30 a 34</c:v>
                </c:pt>
                <c:pt idx="7">
                  <c:v>35 a 39</c:v>
                </c:pt>
                <c:pt idx="8">
                  <c:v>40 a 44</c:v>
                </c:pt>
                <c:pt idx="9">
                  <c:v>45 a 49</c:v>
                </c:pt>
                <c:pt idx="10">
                  <c:v>50 a 54</c:v>
                </c:pt>
                <c:pt idx="11">
                  <c:v>55 a 59</c:v>
                </c:pt>
                <c:pt idx="12">
                  <c:v>60 a 64</c:v>
                </c:pt>
                <c:pt idx="13">
                  <c:v>65 y más</c:v>
                </c:pt>
              </c:strCache>
            </c:strRef>
          </c:cat>
          <c:val>
            <c:numRef>
              <c:f>'INDICADORES HUERFANAS 2022'!$B$70:$B$83</c:f>
              <c:numCache>
                <c:formatCode>0.0</c:formatCode>
                <c:ptCount val="14"/>
                <c:pt idx="0">
                  <c:v>74.401137274526917</c:v>
                </c:pt>
                <c:pt idx="1">
                  <c:v>59.625620737529758</c:v>
                </c:pt>
                <c:pt idx="2">
                  <c:v>53.682811275094586</c:v>
                </c:pt>
                <c:pt idx="3">
                  <c:v>53.597212944926859</c:v>
                </c:pt>
                <c:pt idx="4">
                  <c:v>42.172800346033235</c:v>
                </c:pt>
                <c:pt idx="5">
                  <c:v>49.201321021769893</c:v>
                </c:pt>
                <c:pt idx="6">
                  <c:v>56.976471863060723</c:v>
                </c:pt>
                <c:pt idx="7">
                  <c:v>53.910811775336178</c:v>
                </c:pt>
                <c:pt idx="8">
                  <c:v>73.268215178045878</c:v>
                </c:pt>
                <c:pt idx="9">
                  <c:v>81.16844588532939</c:v>
                </c:pt>
                <c:pt idx="10">
                  <c:v>99.963564682031787</c:v>
                </c:pt>
                <c:pt idx="11">
                  <c:v>122.10012210012211</c:v>
                </c:pt>
                <c:pt idx="12">
                  <c:v>130.55037288780596</c:v>
                </c:pt>
                <c:pt idx="13">
                  <c:v>143.6300891892667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DB-437D-BAC1-22A2D5B48E91}"/>
            </c:ext>
          </c:extLst>
        </c:ser>
        <c:ser>
          <c:idx val="1"/>
          <c:order val="1"/>
          <c:tx>
            <c:v>HOMBRE</c:v>
          </c:tx>
          <c:spPr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FFC000"/>
              </a:solidFill>
            </a:ln>
          </c:spPr>
          <c:invertIfNegative val="0"/>
          <c:cat>
            <c:strRef>
              <c:f>'INDICADORES HUERFANAS 2022'!$A$70:$A$83</c:f>
              <c:strCache>
                <c:ptCount val="14"/>
                <c:pt idx="0">
                  <c:v>0 a 4</c:v>
                </c:pt>
                <c:pt idx="1">
                  <c:v>5 a 9</c:v>
                </c:pt>
                <c:pt idx="2">
                  <c:v>10 a 14</c:v>
                </c:pt>
                <c:pt idx="3">
                  <c:v>15 a 19</c:v>
                </c:pt>
                <c:pt idx="4">
                  <c:v>20 a 24</c:v>
                </c:pt>
                <c:pt idx="5">
                  <c:v>25 a 29</c:v>
                </c:pt>
                <c:pt idx="6">
                  <c:v>30 a 34</c:v>
                </c:pt>
                <c:pt idx="7">
                  <c:v>35 a 39</c:v>
                </c:pt>
                <c:pt idx="8">
                  <c:v>40 a 44</c:v>
                </c:pt>
                <c:pt idx="9">
                  <c:v>45 a 49</c:v>
                </c:pt>
                <c:pt idx="10">
                  <c:v>50 a 54</c:v>
                </c:pt>
                <c:pt idx="11">
                  <c:v>55 a 59</c:v>
                </c:pt>
                <c:pt idx="12">
                  <c:v>60 a 64</c:v>
                </c:pt>
                <c:pt idx="13">
                  <c:v>65 y más</c:v>
                </c:pt>
              </c:strCache>
            </c:strRef>
          </c:cat>
          <c:val>
            <c:numRef>
              <c:f>'INDICADORES HUERFANAS 2022'!$C$70:$C$83</c:f>
              <c:numCache>
                <c:formatCode>0.0</c:formatCode>
                <c:ptCount val="14"/>
                <c:pt idx="0">
                  <c:v>91.671806483773665</c:v>
                </c:pt>
                <c:pt idx="1">
                  <c:v>63.115846645102089</c:v>
                </c:pt>
                <c:pt idx="2">
                  <c:v>57.827949632670347</c:v>
                </c:pt>
                <c:pt idx="3">
                  <c:v>38.93420504834009</c:v>
                </c:pt>
                <c:pt idx="4">
                  <c:v>18.98026755147519</c:v>
                </c:pt>
                <c:pt idx="5">
                  <c:v>26.71484243251998</c:v>
                </c:pt>
                <c:pt idx="6">
                  <c:v>24.42581631786129</c:v>
                </c:pt>
                <c:pt idx="7">
                  <c:v>30.430452583822067</c:v>
                </c:pt>
                <c:pt idx="8">
                  <c:v>40.676208440983736</c:v>
                </c:pt>
                <c:pt idx="9">
                  <c:v>35.344527579606748</c:v>
                </c:pt>
                <c:pt idx="10">
                  <c:v>49.439225859492616</c:v>
                </c:pt>
                <c:pt idx="11">
                  <c:v>62.112843928889191</c:v>
                </c:pt>
                <c:pt idx="12">
                  <c:v>75.884549905639204</c:v>
                </c:pt>
                <c:pt idx="13">
                  <c:v>77.67052870747861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DB-437D-BAC1-22A2D5B48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7688832"/>
        <c:axId val="186723136"/>
      </c:barChart>
      <c:catAx>
        <c:axId val="197688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s-ES"/>
          </a:p>
        </c:txPr>
        <c:crossAx val="186723136"/>
        <c:crosses val="autoZero"/>
        <c:auto val="1"/>
        <c:lblAlgn val="ctr"/>
        <c:lblOffset val="100"/>
        <c:noMultiLvlLbl val="0"/>
      </c:catAx>
      <c:valAx>
        <c:axId val="1867231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TASA POR 100.000 HBTES</a:t>
                </a:r>
              </a:p>
            </c:rich>
          </c:tx>
          <c:layout>
            <c:manualLayout>
              <c:xMode val="edge"/>
              <c:yMode val="edge"/>
              <c:x val="1.4086832895888014E-2"/>
              <c:y val="0.16571704578594343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197688832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scene3d>
          <a:camera prst="orthographicFront"/>
          <a:lightRig rig="threePt" dir="t"/>
        </a:scene3d>
        <a:sp3d>
          <a:bevelT prst="angle"/>
        </a:sp3d>
      </c:spPr>
    </c:plotArea>
    <c:plotVisOnly val="1"/>
    <c:dispBlanksAs val="gap"/>
    <c:showDLblsOverMax val="0"/>
  </c:chart>
  <c:spPr>
    <a:solidFill>
      <a:schemeClr val="bg1"/>
    </a:solidFill>
    <a:ln w="19050">
      <a:noFill/>
    </a:ln>
    <a:scene3d>
      <a:camera prst="orthographicFront"/>
      <a:lightRig rig="threePt" dir="t"/>
    </a:scene3d>
    <a:sp3d/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508341518659861"/>
          <c:y val="0.11422208527591941"/>
          <c:w val="0.44302894653505742"/>
          <c:h val="0.7419214964507617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flip="none" rotWithShape="1">
                <a:gsLst>
                  <a:gs pos="0">
                    <a:srgbClr val="008000">
                      <a:shade val="30000"/>
                      <a:satMod val="115000"/>
                    </a:srgbClr>
                  </a:gs>
                  <a:gs pos="50000">
                    <a:srgbClr val="008000">
                      <a:shade val="67500"/>
                      <a:satMod val="115000"/>
                    </a:srgbClr>
                  </a:gs>
                  <a:gs pos="100000">
                    <a:srgbClr val="008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solidFill>
                  <a:srgbClr val="00FF00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58A-4D0E-8D3B-361D00016465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prst="slop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58A-4D0E-8D3B-361D00016465}"/>
              </c:ext>
            </c:extLst>
          </c:dPt>
          <c:dLbls>
            <c:dLbl>
              <c:idx val="0"/>
              <c:layout>
                <c:manualLayout>
                  <c:x val="0.18707845568383716"/>
                  <c:y val="7.8726106954982583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3.673
</a:t>
                    </a:r>
                    <a:fld id="{FA454F5A-2FBF-4BB6-A163-35FF42F2F31B}" type="CATEGORYNAME">
                      <a:rPr lang="en-US" baseline="0"/>
                      <a:pPr/>
                      <a:t>[NOMBRE DE CATEGORÍA]</a:t>
                    </a:fld>
                    <a:r>
                      <a:rPr lang="en-US" baseline="0" dirty="0"/>
                      <a:t>
83%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858A-4D0E-8D3B-361D00016465}"/>
                </c:ext>
              </c:extLst>
            </c:dLbl>
            <c:dLbl>
              <c:idx val="1"/>
              <c:layout>
                <c:manualLayout>
                  <c:x val="-0.15630550621669628"/>
                  <c:y val="-0.11292073832790445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741 </a:t>
                    </a:r>
                  </a:p>
                  <a:p>
                    <a:r>
                      <a:rPr lang="en-US" baseline="0" dirty="0"/>
                      <a:t>RURAL</a:t>
                    </a:r>
                  </a:p>
                  <a:p>
                    <a:r>
                      <a:rPr lang="en-US" baseline="0" dirty="0"/>
                      <a:t>17% </a:t>
                    </a:r>
                  </a:p>
                  <a:p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58A-4D0E-8D3B-361D0001646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65000"/>
                    <a:lumOff val="35000"/>
                  </a:sysClr>
                </a:solidFill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DataLabelsRange val="1"/>
              </c:ext>
            </c:extLst>
          </c:dLbls>
          <c:cat>
            <c:strLit>
              <c:ptCount val="2"/>
              <c:pt idx="0">
                <c:v>URBANA</c:v>
              </c:pt>
              <c:pt idx="1">
                <c:v>RURAL</c:v>
              </c:pt>
            </c:strLit>
          </c:cat>
          <c:val>
            <c:numRef>
              <c:f>'INDICADORES HUERFANAS 2021'!$C$164:$C$165</c:f>
              <c:numCache>
                <c:formatCode>0.0%</c:formatCode>
                <c:ptCount val="2"/>
                <c:pt idx="0">
                  <c:v>0.87811309698212714</c:v>
                </c:pt>
                <c:pt idx="1">
                  <c:v>0.12188690301787283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'INDICADORES HUERFANAS 2021'!$B$164:$B$165</c15:f>
                <c15:dlblRangeCache>
                  <c:ptCount val="2"/>
                  <c:pt idx="0">
                    <c:v>2997</c:v>
                  </c:pt>
                  <c:pt idx="1">
                    <c:v>416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858A-4D0E-8D3B-361D000164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spPr>
    <a:solidFill>
      <a:schemeClr val="bg1"/>
    </a:solidFill>
    <a:ln w="19050">
      <a:noFill/>
    </a:ln>
    <a:scene3d>
      <a:camera prst="orthographicFront"/>
      <a:lightRig rig="threePt" dir="t"/>
    </a:scene3d>
    <a:sp3d>
      <a:bevelT prst="angle"/>
    </a:sp3d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385316135094008"/>
          <c:y val="1.4342742727679337E-2"/>
          <c:w val="0.72628372183289347"/>
          <c:h val="0.88499028871689189"/>
        </c:manualLayout>
      </c:layout>
      <c:pie3DChart>
        <c:varyColors val="1"/>
        <c:ser>
          <c:idx val="0"/>
          <c:order val="0"/>
          <c:spPr>
            <a:gradFill flip="none" rotWithShape="1">
              <a:gsLst>
                <a:gs pos="0">
                  <a:schemeClr val="accent3">
                    <a:lumMod val="75000"/>
                    <a:shade val="30000"/>
                    <a:satMod val="115000"/>
                  </a:schemeClr>
                </a:gs>
                <a:gs pos="50000">
                  <a:schemeClr val="accent3">
                    <a:lumMod val="75000"/>
                    <a:shade val="67500"/>
                    <a:satMod val="115000"/>
                  </a:schemeClr>
                </a:gs>
                <a:gs pos="100000">
                  <a:schemeClr val="accent3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c:spPr>
          <c:explosion val="40"/>
          <c:dPt>
            <c:idx val="0"/>
            <c:bubble3D val="0"/>
            <c:spPr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>
              <c:ext xmlns:c16="http://schemas.microsoft.com/office/drawing/2014/chart" uri="{C3380CC4-5D6E-409C-BE32-E72D297353CC}">
                <c16:uniqueId val="{00000001-B3E3-43F6-8383-F27952EDF0B5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00FFFF">
                      <a:shade val="30000"/>
                      <a:satMod val="115000"/>
                    </a:srgbClr>
                  </a:gs>
                  <a:gs pos="50000">
                    <a:srgbClr val="00FFFF">
                      <a:shade val="67500"/>
                      <a:satMod val="115000"/>
                    </a:srgbClr>
                  </a:gs>
                  <a:gs pos="100000">
                    <a:srgbClr val="00FFFF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solidFill>
                  <a:srgbClr val="00FFFF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>
              <c:ext xmlns:c16="http://schemas.microsoft.com/office/drawing/2014/chart" uri="{C3380CC4-5D6E-409C-BE32-E72D297353CC}">
                <c16:uniqueId val="{00000003-B3E3-43F6-8383-F27952EDF0B5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>
              <c:ext xmlns:c16="http://schemas.microsoft.com/office/drawing/2014/chart" uri="{C3380CC4-5D6E-409C-BE32-E72D297353CC}">
                <c16:uniqueId val="{00000005-B3E3-43F6-8383-F27952EDF0B5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>
              <c:ext xmlns:c16="http://schemas.microsoft.com/office/drawing/2014/chart" uri="{C3380CC4-5D6E-409C-BE32-E72D297353CC}">
                <c16:uniqueId val="{00000007-B3E3-43F6-8383-F27952EDF0B5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2857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>
              <c:ext xmlns:c16="http://schemas.microsoft.com/office/drawing/2014/chart" uri="{C3380CC4-5D6E-409C-BE32-E72D297353CC}">
                <c16:uniqueId val="{00000009-B3E3-43F6-8383-F27952EDF0B5}"/>
              </c:ext>
            </c:extLst>
          </c:dPt>
          <c:dLbls>
            <c:dLbl>
              <c:idx val="0"/>
              <c:layout>
                <c:manualLayout>
                  <c:x val="-9.408580736746433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E3-43F6-8383-F27952EDF0B5}"/>
                </c:ext>
              </c:extLst>
            </c:dLbl>
            <c:dLbl>
              <c:idx val="1"/>
              <c:layout>
                <c:manualLayout>
                  <c:x val="1.5020885035284891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E3-43F6-8383-F27952EDF0B5}"/>
                </c:ext>
              </c:extLst>
            </c:dLbl>
            <c:dLbl>
              <c:idx val="2"/>
              <c:layout>
                <c:manualLayout>
                  <c:x val="-3.9817804875557868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E3-43F6-8383-F27952EDF0B5}"/>
                </c:ext>
              </c:extLst>
            </c:dLbl>
            <c:dLbl>
              <c:idx val="3"/>
              <c:layout>
                <c:manualLayout>
                  <c:x val="6.6817406579041436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3E3-43F6-8383-F27952EDF0B5}"/>
                </c:ext>
              </c:extLst>
            </c:dLbl>
            <c:dLbl>
              <c:idx val="4"/>
              <c:layout>
                <c:manualLayout>
                  <c:x val="2.6576386122940859E-2"/>
                  <c:y val="0.1130331188944484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3E3-43F6-8383-F27952EDF0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'INDICADORES HUERFANAS 2022'!$E$155:$E$160</c:f>
              <c:strCache>
                <c:ptCount val="6"/>
                <c:pt idx="0">
                  <c:v>Indígena</c:v>
                </c:pt>
                <c:pt idx="1">
                  <c:v>Rom</c:v>
                </c:pt>
                <c:pt idx="2">
                  <c:v>Raizal</c:v>
                </c:pt>
                <c:pt idx="3">
                  <c:v>Palenquero</c:v>
                </c:pt>
                <c:pt idx="4">
                  <c:v>Afrocolombiano</c:v>
                </c:pt>
                <c:pt idx="5">
                  <c:v>Otro</c:v>
                </c:pt>
              </c:strCache>
            </c:strRef>
          </c:cat>
          <c:val>
            <c:numRef>
              <c:f>'INDICADORES HUERFANAS 2022'!$G$155:$G$160</c:f>
              <c:numCache>
                <c:formatCode>0.0%</c:formatCode>
                <c:ptCount val="6"/>
                <c:pt idx="0">
                  <c:v>1.8124150430448573E-3</c:v>
                </c:pt>
                <c:pt idx="1">
                  <c:v>1.1327594019030357E-3</c:v>
                </c:pt>
                <c:pt idx="2">
                  <c:v>4.5310376076121433E-4</c:v>
                </c:pt>
                <c:pt idx="3">
                  <c:v>6.7965564114182153E-4</c:v>
                </c:pt>
                <c:pt idx="4">
                  <c:v>1.1780697779791573E-2</c:v>
                </c:pt>
                <c:pt idx="5">
                  <c:v>0.98414136837335753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3E3-43F6-8383-F27952EDF0B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</c:legend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  <a:sp3d>
      <a:bevelT prst="angle"/>
    </a:sp3d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068488448513311"/>
          <c:y val="2.4653465790316593E-2"/>
          <c:w val="0.64325124431216429"/>
          <c:h val="0.82159306035419577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flip="none" rotWithShape="1">
                <a:gsLst>
                  <a:gs pos="0">
                    <a:schemeClr val="accent3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FF00"/>
                </a:solidFill>
              </a:ln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FAE-4716-8403-C6B35AF8E89E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FAE-4716-8403-C6B35AF8E89E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00FFFF">
                      <a:shade val="30000"/>
                      <a:satMod val="115000"/>
                    </a:srgbClr>
                  </a:gs>
                  <a:gs pos="50000">
                    <a:srgbClr val="00FFFF">
                      <a:shade val="67500"/>
                      <a:satMod val="115000"/>
                    </a:srgbClr>
                  </a:gs>
                  <a:gs pos="100000">
                    <a:srgbClr val="00FFFF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28575">
                <a:solidFill>
                  <a:srgbClr val="00FFFF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FAE-4716-8403-C6B35AF8E89E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CC00FF">
                      <a:shade val="30000"/>
                      <a:satMod val="115000"/>
                    </a:srgbClr>
                  </a:gs>
                  <a:gs pos="50000">
                    <a:srgbClr val="CC00FF">
                      <a:shade val="67500"/>
                      <a:satMod val="115000"/>
                    </a:srgbClr>
                  </a:gs>
                  <a:gs pos="100000">
                    <a:srgbClr val="CC00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CC00FF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FAE-4716-8403-C6B35AF8E89E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FAE-4716-8403-C6B35AF8E89E}"/>
              </c:ext>
            </c:extLst>
          </c:dPt>
          <c:dPt>
            <c:idx val="5"/>
            <c:bubble3D val="0"/>
            <c:spPr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FFAE-4716-8403-C6B35AF8E89E}"/>
              </c:ext>
            </c:extLst>
          </c:dPt>
          <c:dLbls>
            <c:dLbl>
              <c:idx val="2"/>
              <c:layout>
                <c:manualLayout>
                  <c:x val="4.976779816398548E-2"/>
                  <c:y val="-2.561544548739170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AE-4716-8403-C6B35AF8E89E}"/>
                </c:ext>
              </c:extLst>
            </c:dLbl>
            <c:dLbl>
              <c:idx val="3"/>
              <c:layout>
                <c:manualLayout>
                  <c:x val="8.8941717213577964E-2"/>
                  <c:y val="-2.561544548739170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AE-4716-8403-C6B35AF8E89E}"/>
                </c:ext>
              </c:extLst>
            </c:dLbl>
            <c:dLbl>
              <c:idx val="4"/>
              <c:layout>
                <c:manualLayout>
                  <c:x val="5.0750857099800324E-2"/>
                  <c:y val="6.54873314224726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AE-4716-8403-C6B35AF8E89E}"/>
                </c:ext>
              </c:extLst>
            </c:dLbl>
            <c:dLbl>
              <c:idx val="5"/>
              <c:layout>
                <c:manualLayout>
                  <c:x val="-8.0296374436449033E-2"/>
                  <c:y val="1.691510199461569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FAE-4716-8403-C6B35AF8E8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'INDICADORES HUERFANAS 2022'!$A$155:$A$159</c:f>
              <c:strCache>
                <c:ptCount val="5"/>
                <c:pt idx="0">
                  <c:v>Contributivo</c:v>
                </c:pt>
                <c:pt idx="1">
                  <c:v>Subsidiado</c:v>
                </c:pt>
                <c:pt idx="2">
                  <c:v>No afiliado</c:v>
                </c:pt>
                <c:pt idx="3">
                  <c:v>Excepción</c:v>
                </c:pt>
                <c:pt idx="4">
                  <c:v>Indeterminado</c:v>
                </c:pt>
              </c:strCache>
            </c:strRef>
          </c:cat>
          <c:val>
            <c:numRef>
              <c:f>'INDICADORES HUERFANAS 2022'!$C$155:$C$159</c:f>
              <c:numCache>
                <c:formatCode>0.0%</c:formatCode>
                <c:ptCount val="5"/>
                <c:pt idx="0">
                  <c:v>0.84821024014499324</c:v>
                </c:pt>
                <c:pt idx="1">
                  <c:v>0.12618939737199819</c:v>
                </c:pt>
                <c:pt idx="2">
                  <c:v>4.3044857272315357E-3</c:v>
                </c:pt>
                <c:pt idx="3">
                  <c:v>1.3140009062075216E-2</c:v>
                </c:pt>
                <c:pt idx="4">
                  <c:v>8.155867693701857E-3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FAE-4716-8403-C6B35AF8E89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19050">
      <a:noFill/>
    </a:ln>
    <a:scene3d>
      <a:camera prst="orthographicFront"/>
      <a:lightRig rig="threePt" dir="t"/>
    </a:scene3d>
    <a:sp3d>
      <a:bevelT prst="angle"/>
    </a:sp3d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008000">
                    <a:shade val="30000"/>
                    <a:satMod val="115000"/>
                  </a:srgbClr>
                </a:gs>
                <a:gs pos="50000">
                  <a:srgbClr val="008000">
                    <a:shade val="67500"/>
                    <a:satMod val="115000"/>
                  </a:srgbClr>
                </a:gs>
                <a:gs pos="100000">
                  <a:srgbClr val="008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00FF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'INDICADORES HUERFANAS 2022'!$A$366:$A$380</c:f>
              <c:strCache>
                <c:ptCount val="15"/>
                <c:pt idx="0">
                  <c:v>SURA EPS</c:v>
                </c:pt>
                <c:pt idx="1">
                  <c:v>NUEVA EPS</c:v>
                </c:pt>
                <c:pt idx="2">
                  <c:v>SAVIA SALUD</c:v>
                </c:pt>
                <c:pt idx="3">
                  <c:v>SALUD TOTAL SA EPS</c:v>
                </c:pt>
                <c:pt idx="4">
                  <c:v>SANITAS EPS SA</c:v>
                </c:pt>
                <c:pt idx="5">
                  <c:v>COOSALUD ESS EPS</c:v>
                </c:pt>
                <c:pt idx="6">
                  <c:v>SIN EPS</c:v>
                </c:pt>
                <c:pt idx="7">
                  <c:v>FIDUPREVISORA SA RES</c:v>
                </c:pt>
                <c:pt idx="8">
                  <c:v>LAS DEMAS</c:v>
                </c:pt>
                <c:pt idx="9">
                  <c:v>COOMEVA EPS</c:v>
                </c:pt>
                <c:pt idx="10">
                  <c:v>FUERZAS MILITARES</c:v>
                </c:pt>
                <c:pt idx="11">
                  <c:v>AIC EPSI</c:v>
                </c:pt>
                <c:pt idx="12">
                  <c:v>POLICIA NACIONAL</c:v>
                </c:pt>
                <c:pt idx="13">
                  <c:v>EMPRESAS PUBLICAS DE MEDELLIN DEPARTAMENTO MEDICO</c:v>
                </c:pt>
                <c:pt idx="14">
                  <c:v>COLSANITAS</c:v>
                </c:pt>
              </c:strCache>
            </c:strRef>
          </c:cat>
          <c:val>
            <c:numRef>
              <c:f>'INDICADORES HUERFANAS 2022'!$B$366:$B$380</c:f>
              <c:numCache>
                <c:formatCode>General</c:formatCode>
                <c:ptCount val="15"/>
                <c:pt idx="0">
                  <c:v>2816</c:v>
                </c:pt>
                <c:pt idx="1">
                  <c:v>655</c:v>
                </c:pt>
                <c:pt idx="2">
                  <c:v>338</c:v>
                </c:pt>
                <c:pt idx="3">
                  <c:v>171</c:v>
                </c:pt>
                <c:pt idx="4">
                  <c:v>130</c:v>
                </c:pt>
                <c:pt idx="5">
                  <c:v>125</c:v>
                </c:pt>
                <c:pt idx="6">
                  <c:v>55</c:v>
                </c:pt>
                <c:pt idx="7">
                  <c:v>35</c:v>
                </c:pt>
                <c:pt idx="8">
                  <c:v>35</c:v>
                </c:pt>
                <c:pt idx="9">
                  <c:v>18</c:v>
                </c:pt>
                <c:pt idx="10">
                  <c:v>11</c:v>
                </c:pt>
                <c:pt idx="11">
                  <c:v>8</c:v>
                </c:pt>
                <c:pt idx="12">
                  <c:v>6</c:v>
                </c:pt>
                <c:pt idx="13">
                  <c:v>6</c:v>
                </c:pt>
                <c:pt idx="1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AA-4640-AC64-C2FA66DFDD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3"/>
        <c:axId val="200744960"/>
        <c:axId val="200630848"/>
      </c:barChart>
      <c:catAx>
        <c:axId val="2007449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00630848"/>
        <c:crosses val="autoZero"/>
        <c:auto val="1"/>
        <c:lblAlgn val="ctr"/>
        <c:lblOffset val="100"/>
        <c:noMultiLvlLbl val="0"/>
      </c:catAx>
      <c:valAx>
        <c:axId val="200630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NÚMERO DE CASOS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074496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428568792697047"/>
          <c:y val="3.2407407407407406E-2"/>
          <c:w val="0.69553430821147355"/>
          <c:h val="0.8425925925925925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6600"/>
              </a:solidFill>
              <a:ln>
                <a:solidFill>
                  <a:srgbClr val="009999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>
              <c:ext xmlns:c16="http://schemas.microsoft.com/office/drawing/2014/chart" uri="{C3380CC4-5D6E-409C-BE32-E72D297353CC}">
                <c16:uniqueId val="{00000001-4AAA-4E7E-8FB9-408006EE80A2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AAA-4E7E-8FB9-408006EE80A2}"/>
              </c:ext>
            </c:extLst>
          </c:dPt>
          <c:dLbls>
            <c:dLbl>
              <c:idx val="0"/>
              <c:layout>
                <c:manualLayout>
                  <c:x val="0.17515051997810618"/>
                  <c:y val="-0.11011364210389812"/>
                </c:manualLayout>
              </c:layout>
              <c:tx>
                <c:rich>
                  <a:bodyPr/>
                  <a:lstStyle/>
                  <a:p>
                    <a:fld id="{332E9FAF-7AAA-400A-A71F-EE56B540B1CA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3F204022-DED3-452E-9900-8366A457033B}" type="CATEGORYNAME">
                      <a:rPr lang="en-US" baseline="0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39D1F03C-99A7-4254-B11C-9E90B3B7739D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AAA-4E7E-8FB9-408006EE80A2}"/>
                </c:ext>
              </c:extLst>
            </c:dLbl>
            <c:dLbl>
              <c:idx val="1"/>
              <c:layout>
                <c:manualLayout>
                  <c:x val="-0.13355227148330595"/>
                  <c:y val="0"/>
                </c:manualLayout>
              </c:layout>
              <c:tx>
                <c:rich>
                  <a:bodyPr/>
                  <a:lstStyle/>
                  <a:p>
                    <a:fld id="{28985BB2-D163-4477-A217-F21CC96AB035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E6110C75-39D8-4EB6-8EE9-EBB1E5323AB2}" type="CATEGORYNAME">
                      <a:rPr lang="en-US" baseline="0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78553064-80EB-4BCD-96F1-832D6845629A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AAA-4E7E-8FB9-408006EE80A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65000"/>
                    <a:lumOff val="35000"/>
                  </a:sysClr>
                </a:solidFill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DataLabelsRange val="1"/>
              </c:ext>
            </c:extLst>
          </c:dLbls>
          <c:cat>
            <c:strRef>
              <c:f>'INDICADORES HUERFANAS 2022'!$A$215:$A$216</c:f>
              <c:strCache>
                <c:ptCount val="2"/>
                <c:pt idx="0">
                  <c:v>Laboratorio</c:v>
                </c:pt>
                <c:pt idx="1">
                  <c:v>Clínica</c:v>
                </c:pt>
              </c:strCache>
            </c:strRef>
          </c:cat>
          <c:val>
            <c:numRef>
              <c:f>'INDICADORES HUERFANAS 2022'!$C$215:$C$216</c:f>
              <c:numCache>
                <c:formatCode>0.0%</c:formatCode>
                <c:ptCount val="2"/>
                <c:pt idx="0">
                  <c:v>0.23833257816039874</c:v>
                </c:pt>
                <c:pt idx="1">
                  <c:v>0.76166742183960123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'INDICADORES HUERFANAS 2022'!$B$215:$B$216</c15:f>
                <c15:dlblRangeCache>
                  <c:ptCount val="2"/>
                  <c:pt idx="0">
                    <c:v>1052</c:v>
                  </c:pt>
                  <c:pt idx="1">
                    <c:v>3362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4AAA-4E7E-8FB9-408006EE80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spPr>
    <a:solidFill>
      <a:schemeClr val="bg1"/>
    </a:solidFill>
    <a:ln w="28575">
      <a:noFill/>
    </a:ln>
    <a:scene3d>
      <a:camera prst="orthographicFront"/>
      <a:lightRig rig="threePt" dir="t"/>
    </a:scene3d>
    <a:sp3d>
      <a:bevelT prst="angle"/>
    </a:sp3d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965850265996813"/>
          <c:y val="9.989631014134491E-2"/>
          <c:w val="0.70818883378827657"/>
          <c:h val="0.7224000241171814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solidFill>
                  <a:srgbClr val="FFFF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8D2-42FF-9CA7-C49765E99C9A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009900">
                      <a:shade val="30000"/>
                      <a:satMod val="115000"/>
                    </a:srgbClr>
                  </a:gs>
                  <a:gs pos="50000">
                    <a:srgbClr val="009900">
                      <a:shade val="67500"/>
                      <a:satMod val="115000"/>
                    </a:srgbClr>
                  </a:gs>
                  <a:gs pos="100000">
                    <a:srgbClr val="0099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8D2-42FF-9CA7-C49765E99C9A}"/>
              </c:ext>
            </c:extLst>
          </c:dPt>
          <c:dLbls>
            <c:dLbl>
              <c:idx val="0"/>
              <c:layout>
                <c:manualLayout>
                  <c:x val="6.1749582303423291E-2"/>
                  <c:y val="-0.1558152203251753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D2-42FF-9CA7-C49765E99C9A}"/>
                </c:ext>
              </c:extLst>
            </c:dLbl>
            <c:dLbl>
              <c:idx val="1"/>
              <c:layout>
                <c:manualLayout>
                  <c:x val="-0.13722129400760733"/>
                  <c:y val="0.1202003128222779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D2-42FF-9CA7-C49765E99C9A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65000"/>
                    <a:lumOff val="35000"/>
                  </a:sysClr>
                </a:solidFill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'INDICADORES HUERFANAS 2022'!$A$233:$A$234</c:f>
              <c:strCache>
                <c:ptCount val="2"/>
                <c:pt idx="0">
                  <c:v>Hospitalizado SI</c:v>
                </c:pt>
                <c:pt idx="1">
                  <c:v>NO</c:v>
                </c:pt>
              </c:strCache>
            </c:strRef>
          </c:cat>
          <c:val>
            <c:numRef>
              <c:f>'INDICADORES HUERFANAS 2022'!$C$233:$C$234</c:f>
              <c:numCache>
                <c:formatCode>0.0%</c:formatCode>
                <c:ptCount val="2"/>
                <c:pt idx="0">
                  <c:v>0.17195287720888083</c:v>
                </c:pt>
                <c:pt idx="1">
                  <c:v>0.82804712279111914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D2-42FF-9CA7-C49765E99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  <a:sp3d/>
  </c:sp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doughnut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3570-4111-BEF0-34B622BE6422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009900">
                      <a:shade val="30000"/>
                      <a:satMod val="115000"/>
                    </a:srgbClr>
                  </a:gs>
                  <a:gs pos="50000">
                    <a:srgbClr val="009900">
                      <a:shade val="67500"/>
                      <a:satMod val="115000"/>
                    </a:srgbClr>
                  </a:gs>
                  <a:gs pos="100000">
                    <a:srgbClr val="0099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solidFill>
                  <a:srgbClr val="00FF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3570-4111-BEF0-34B622BE6422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3570-4111-BEF0-34B622BE6422}"/>
              </c:ext>
            </c:extLst>
          </c:dPt>
          <c:dLbls>
            <c:dLbl>
              <c:idx val="0"/>
              <c:layout>
                <c:manualLayout>
                  <c:x val="-0.26504394861392833"/>
                  <c:y val="4.020099795548214E-2"/>
                </c:manualLayout>
              </c:layout>
              <c:tx>
                <c:rich>
                  <a:bodyPr/>
                  <a:lstStyle/>
                  <a:p>
                    <a:fld id="{70666018-A1D0-4726-B3DB-C25B63FFA174}" type="CELLRANGE">
                      <a:rPr lang="en-US" baseline="0"/>
                      <a:pPr/>
                      <a:t>[CELLRANGE]</a:t>
                    </a:fld>
                    <a:r>
                      <a:rPr lang="en-US" baseline="0" dirty="0"/>
                      <a:t>
</a:t>
                    </a:r>
                    <a:fld id="{AB58D968-1446-4150-9D38-C38B5B537ADC}" type="CATEGORYNAME">
                      <a:rPr lang="en-US" baseline="0"/>
                      <a:pPr/>
                      <a:t>[NOMBRE DE CATEGORÍA]</a:t>
                    </a:fld>
                    <a:r>
                      <a:rPr lang="en-US" baseline="0" dirty="0"/>
                      <a:t>
99,7%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570-4111-BEF0-34B622BE6422}"/>
                </c:ext>
              </c:extLst>
            </c:dLbl>
            <c:dLbl>
              <c:idx val="1"/>
              <c:layout>
                <c:manualLayout>
                  <c:x val="0.18931710615280586"/>
                  <c:y val="-9.8269106113400576E-2"/>
                </c:manualLayout>
              </c:layout>
              <c:tx>
                <c:rich>
                  <a:bodyPr/>
                  <a:lstStyle/>
                  <a:p>
                    <a:fld id="{8A952FA8-6BFA-479E-908D-E77BD8BE5E8A}" type="CELLRANGE">
                      <a:rPr lang="en-US" baseline="0"/>
                      <a:pPr/>
                      <a:t>[CELLRANGE]</a:t>
                    </a:fld>
                    <a:r>
                      <a:rPr lang="en-US" baseline="0" dirty="0"/>
                      <a:t>
</a:t>
                    </a:r>
                    <a:fld id="{427FD222-6324-4242-BC48-A1E48B1F6D0C}" type="CATEGORYNAME">
                      <a:rPr lang="en-US" baseline="0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fld id="{A3EC5DB3-F2B9-4B22-AD65-C72CEF99924B}" type="VALUE">
                      <a:rPr lang="en-US" baseline="0" smtClean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570-4111-BEF0-34B622BE642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65000"/>
                    <a:lumOff val="35000"/>
                  </a:sysClr>
                </a:solidFill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DataLabelsRange val="1"/>
              </c:ext>
            </c:extLst>
          </c:dLbls>
          <c:cat>
            <c:strRef>
              <c:f>'INDICADORES HUERFANAS 2022'!$A$261:$A$262</c:f>
              <c:strCache>
                <c:ptCount val="2"/>
                <c:pt idx="0">
                  <c:v>Vivo</c:v>
                </c:pt>
                <c:pt idx="1">
                  <c:v>Muerto</c:v>
                </c:pt>
              </c:strCache>
            </c:strRef>
          </c:cat>
          <c:val>
            <c:numRef>
              <c:f>'INDICADORES HUERFANAS 2022'!$C$261:$C$262</c:f>
              <c:numCache>
                <c:formatCode>0.0%</c:formatCode>
                <c:ptCount val="2"/>
                <c:pt idx="0">
                  <c:v>0.99682827367467153</c:v>
                </c:pt>
                <c:pt idx="1">
                  <c:v>3.1717263253285004E-3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'INDICADORES HUERFANAS 2022'!$B$261:$B$262</c15:f>
                <c15:dlblRangeCache>
                  <c:ptCount val="2"/>
                  <c:pt idx="0">
                    <c:v>4400</c:v>
                  </c:pt>
                  <c:pt idx="1">
                    <c:v>14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3570-4111-BEF0-34B622BE6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b="1"/>
          </a:pPr>
          <a:endParaRPr lang="es-ES"/>
        </a:p>
      </c:txPr>
    </c:legend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  <a:sp3d>
      <a:bevelT/>
    </a:sp3d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63712697-8001-4FEF-A884-306E389A5FC5}" type="datetimeFigureOut">
              <a:rPr lang="es-CO" smtClean="0"/>
              <a:t>13/10/2023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DD872DC4-2EF4-47E6-BB3F-C7B6D3B084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961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61" y="2125980"/>
            <a:ext cx="1036842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22" y="3840480"/>
            <a:ext cx="85387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559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119F3-8BF8-85BF-22F0-87610BA33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4650BA-128A-27BA-50DB-A42D8864D8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07AE95-BF0B-ABEE-5174-51AEA5499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5244AB2-EAEE-3993-509A-62336612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4049-6E86-49F0-ABA0-7572C481C869}" type="datetimeFigureOut">
              <a:rPr lang="es-CO" smtClean="0"/>
              <a:t>13/10/2023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A3961E-4A45-D2D3-FCEA-A173B4248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E02F90-F857-987C-3DD4-35801FC4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0C26-7292-43C7-85C1-85F34FB368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823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F4C6D5-2C87-05E2-852A-9322A16C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BDDFDD-6E8E-B31B-820D-554147983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932570-21B2-5951-20B8-A9D4B47E2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BF1C2A-F9C9-D3B4-B242-063F9B9D45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C6BE98-208E-0501-E96E-78257BC3D3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B89B912-AB07-1419-D79E-1F2E77829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4049-6E86-49F0-ABA0-7572C481C869}" type="datetimeFigureOut">
              <a:rPr lang="es-CO" smtClean="0"/>
              <a:t>13/10/2023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7F5C39-DAB7-A1DB-B08F-58C4C947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9BE3BC9-8B40-7403-A181-BD45E13E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0C26-7292-43C7-85C1-85F34FB368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4985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D0C8C5-3EAA-AD30-BBE6-47D9C0A9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CE1AF0-BE1B-5BA8-BE2C-3B10616B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4049-6E86-49F0-ABA0-7572C481C869}" type="datetimeFigureOut">
              <a:rPr lang="es-CO" smtClean="0"/>
              <a:t>13/10/2023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A022F3-F93B-0AE8-F1B7-7D8C47BC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FC79E1-1911-A7D1-9B57-31F944E4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0C26-7292-43C7-85C1-85F34FB368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3224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BF8661F-D62D-D2EF-3929-9C027A00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4049-6E86-49F0-ABA0-7572C481C869}" type="datetimeFigureOut">
              <a:rPr lang="es-CO" smtClean="0"/>
              <a:t>13/10/2023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F4E1055-9702-DEE2-8809-5AAEDC03C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B2999F-B66A-0C32-D24F-9003733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0C26-7292-43C7-85C1-85F34FB368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211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93B035-2CC6-2FAA-3479-A43CD31D2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7459B4-5E98-1E08-C521-BD7A01DAC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FD27A9-F032-D688-347A-5F557C228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DC99CB-2022-5ADE-D579-443B52A21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4049-6E86-49F0-ABA0-7572C481C869}" type="datetimeFigureOut">
              <a:rPr lang="es-CO" smtClean="0"/>
              <a:t>13/10/2023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693D86-655D-7E1A-27BF-B74A06D9D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282B77-564F-B7E0-7491-5B976CB5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0C26-7292-43C7-85C1-85F34FB368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7978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91CDF-2739-92FB-A23B-121C26854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08EFCEF-9775-2330-60FE-2257A58B2A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831FC0-5C1A-9054-B4FB-45C3C61E7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19D005-AE95-870E-5161-8EC3C86A6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4049-6E86-49F0-ABA0-7572C481C869}" type="datetimeFigureOut">
              <a:rPr lang="es-CO" smtClean="0"/>
              <a:t>13/10/2023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881D5D-18CD-69C3-7934-70B2A162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E32ED8-93E0-7719-E0CF-6BFE6F23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0C26-7292-43C7-85C1-85F34FB368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0541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6CA36-A6D2-DA9E-5614-22CD86C42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D57909-888E-0516-FA36-67EABD8BE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884389-F95C-1D3B-5C96-69F7AE4F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4049-6E86-49F0-ABA0-7572C481C869}" type="datetimeFigureOut">
              <a:rPr lang="es-CO" smtClean="0"/>
              <a:t>13/10/2023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B07F33-D407-7A40-DF04-7F4230A1F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477D07-0832-D408-4C5F-5EDBE890A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0C26-7292-43C7-85C1-85F34FB368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8593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E995DAB-EBF4-079F-CA81-279358A1A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C0EF46-BF34-EDE3-7B89-6D6F963F7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0FB0D9-8684-272F-323B-B03BC7194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4049-6E86-49F0-ABA0-7572C481C869}" type="datetimeFigureOut">
              <a:rPr lang="es-CO" smtClean="0"/>
              <a:t>13/10/2023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859071-34D7-DF96-158F-432BBDBF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791302-884C-E6AD-0E0E-76E8D442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0C26-7292-43C7-85C1-85F34FB368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0207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9AFA-0085-DA4C-BB2E-44C9FE997620}" type="datetimeFigureOut">
              <a:rPr lang="es-ES_tradnl" smtClean="0"/>
              <a:t>13/10/2023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2213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6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915" y="447160"/>
            <a:ext cx="11754316" cy="410433"/>
          </a:xfrm>
        </p:spPr>
        <p:txBody>
          <a:bodyPr lIns="0" tIns="0" rIns="0" bIns="0"/>
          <a:lstStyle>
            <a:lvl1pPr>
              <a:defRPr sz="2667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911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097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851F76BE-1EAD-D8D1-37DF-D0255EE177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618134"/>
            <a:ext cx="2309513" cy="1020137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89CF0839-E82A-E765-CCAE-DD538FE107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76" y="5793959"/>
            <a:ext cx="2031023" cy="72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05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097" cy="685800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58E5889C-7DD0-88C5-0EBF-F8E51F132F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618134"/>
            <a:ext cx="2309513" cy="1020137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11147539-6238-4A5A-FF73-6A66929670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76" y="5793959"/>
            <a:ext cx="2031023" cy="72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86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41993E8F-AA88-0614-81BE-84B4395A78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618134"/>
            <a:ext cx="2309513" cy="1020137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7D65A63-9011-41E7-5581-6D3E6C83C6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76" y="5793959"/>
            <a:ext cx="2031023" cy="72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7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9AFA-0085-DA4C-BB2E-44C9FE997620}" type="datetimeFigureOut">
              <a:rPr lang="es-ES_tradnl" smtClean="0"/>
              <a:t>13/10/2023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4337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9AFA-0085-DA4C-BB2E-44C9FE997620}" type="datetimeFigureOut">
              <a:rPr lang="es-ES_tradnl" smtClean="0"/>
              <a:t>13/10/2023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49270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9AFA-0085-DA4C-BB2E-44C9FE997620}" type="datetimeFigureOut">
              <a:rPr lang="es-ES_tradnl" smtClean="0"/>
              <a:t>13/10/2023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0550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9AFA-0085-DA4C-BB2E-44C9FE997620}" type="datetimeFigureOut">
              <a:rPr lang="es-ES_tradnl" smtClean="0"/>
              <a:t>13/10/2023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7991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9AFA-0085-DA4C-BB2E-44C9FE997620}" type="datetimeFigureOut">
              <a:rPr lang="es-ES_tradnl" smtClean="0"/>
              <a:t>13/10/2023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5102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9AFA-0085-DA4C-BB2E-44C9FE997620}" type="datetimeFigureOut">
              <a:rPr lang="es-ES_tradnl" smtClean="0"/>
              <a:t>13/10/2023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3499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915" y="447160"/>
            <a:ext cx="11754316" cy="410433"/>
          </a:xfrm>
        </p:spPr>
        <p:txBody>
          <a:bodyPr lIns="0" tIns="0" rIns="0" bIns="0"/>
          <a:lstStyle>
            <a:lvl1pPr>
              <a:defRPr sz="2667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07" y="1577340"/>
            <a:ext cx="530619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044" y="1577340"/>
            <a:ext cx="530619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6850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915" y="447160"/>
            <a:ext cx="11754316" cy="410433"/>
          </a:xfrm>
        </p:spPr>
        <p:txBody>
          <a:bodyPr lIns="0" tIns="0" rIns="0" bIns="0"/>
          <a:lstStyle>
            <a:lvl1pPr>
              <a:defRPr sz="2667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88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93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2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4754A3-1120-18AD-43F9-B35650F71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CDBF28-6A31-2D1B-B7F0-0B34BA1A7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F14898-41D0-7467-64B4-7F56C7288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4049-6E86-49F0-ABA0-7572C481C869}" type="datetimeFigureOut">
              <a:rPr lang="es-CO" smtClean="0"/>
              <a:t>13/10/2023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C131A0-1DB2-A08A-4685-A08E9126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A4DD99-2455-45BE-5D98-93871F3D7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0C26-7292-43C7-85C1-85F34FB368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775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325A2-B52F-4FC8-A4D0-E3851774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BDBB74-792B-6079-3E03-EEC27454E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5F70DC-FC8F-B4C5-F908-85D8C2E3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4049-6E86-49F0-ABA0-7572C481C869}" type="datetimeFigureOut">
              <a:rPr lang="es-CO" smtClean="0"/>
              <a:t>13/10/2023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313A5C-478C-8B18-D201-4D8D6A3C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13C38E-1F3B-39DA-698A-67EFF31E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0C26-7292-43C7-85C1-85F34FB368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5401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327CEF-4662-9596-AF2E-38AD108E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42E1CC-1F9E-EC4B-39C3-0F29FBA30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09848D-C9A2-432D-BD6C-711AD1E07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4049-6E86-49F0-ABA0-7572C481C869}" type="datetimeFigureOut">
              <a:rPr lang="es-CO" smtClean="0"/>
              <a:t>13/10/2023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B48E47-31BC-10BC-20DA-B4DA85AC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25B469-4EDC-4E35-67B2-A00BA192D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0C26-7292-43C7-85C1-85F34FB368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625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915" y="447160"/>
            <a:ext cx="11754316" cy="430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07" y="1577340"/>
            <a:ext cx="109783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370" y="6377940"/>
            <a:ext cx="390340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07" y="6377940"/>
            <a:ext cx="28055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664" y="6377940"/>
            <a:ext cx="28055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49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35437">
        <a:defRPr>
          <a:latin typeface="+mn-lt"/>
          <a:ea typeface="+mn-ea"/>
          <a:cs typeface="+mn-cs"/>
        </a:defRPr>
      </a:lvl2pPr>
      <a:lvl3pPr marL="870875">
        <a:defRPr>
          <a:latin typeface="+mn-lt"/>
          <a:ea typeface="+mn-ea"/>
          <a:cs typeface="+mn-cs"/>
        </a:defRPr>
      </a:lvl3pPr>
      <a:lvl4pPr marL="1306312">
        <a:defRPr>
          <a:latin typeface="+mn-lt"/>
          <a:ea typeface="+mn-ea"/>
          <a:cs typeface="+mn-cs"/>
        </a:defRPr>
      </a:lvl4pPr>
      <a:lvl5pPr marL="1741749">
        <a:defRPr>
          <a:latin typeface="+mn-lt"/>
          <a:ea typeface="+mn-ea"/>
          <a:cs typeface="+mn-cs"/>
        </a:defRPr>
      </a:lvl5pPr>
      <a:lvl6pPr marL="2177186">
        <a:defRPr>
          <a:latin typeface="+mn-lt"/>
          <a:ea typeface="+mn-ea"/>
          <a:cs typeface="+mn-cs"/>
        </a:defRPr>
      </a:lvl6pPr>
      <a:lvl7pPr marL="2612624">
        <a:defRPr>
          <a:latin typeface="+mn-lt"/>
          <a:ea typeface="+mn-ea"/>
          <a:cs typeface="+mn-cs"/>
        </a:defRPr>
      </a:lvl7pPr>
      <a:lvl8pPr marL="3048061">
        <a:defRPr>
          <a:latin typeface="+mn-lt"/>
          <a:ea typeface="+mn-ea"/>
          <a:cs typeface="+mn-cs"/>
        </a:defRPr>
      </a:lvl8pPr>
      <a:lvl9pPr marL="348349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35437">
        <a:defRPr>
          <a:latin typeface="+mn-lt"/>
          <a:ea typeface="+mn-ea"/>
          <a:cs typeface="+mn-cs"/>
        </a:defRPr>
      </a:lvl2pPr>
      <a:lvl3pPr marL="870875">
        <a:defRPr>
          <a:latin typeface="+mn-lt"/>
          <a:ea typeface="+mn-ea"/>
          <a:cs typeface="+mn-cs"/>
        </a:defRPr>
      </a:lvl3pPr>
      <a:lvl4pPr marL="1306312">
        <a:defRPr>
          <a:latin typeface="+mn-lt"/>
          <a:ea typeface="+mn-ea"/>
          <a:cs typeface="+mn-cs"/>
        </a:defRPr>
      </a:lvl4pPr>
      <a:lvl5pPr marL="1741749">
        <a:defRPr>
          <a:latin typeface="+mn-lt"/>
          <a:ea typeface="+mn-ea"/>
          <a:cs typeface="+mn-cs"/>
        </a:defRPr>
      </a:lvl5pPr>
      <a:lvl6pPr marL="2177186">
        <a:defRPr>
          <a:latin typeface="+mn-lt"/>
          <a:ea typeface="+mn-ea"/>
          <a:cs typeface="+mn-cs"/>
        </a:defRPr>
      </a:lvl6pPr>
      <a:lvl7pPr marL="2612624">
        <a:defRPr>
          <a:latin typeface="+mn-lt"/>
          <a:ea typeface="+mn-ea"/>
          <a:cs typeface="+mn-cs"/>
        </a:defRPr>
      </a:lvl7pPr>
      <a:lvl8pPr marL="3048061">
        <a:defRPr>
          <a:latin typeface="+mn-lt"/>
          <a:ea typeface="+mn-ea"/>
          <a:cs typeface="+mn-cs"/>
        </a:defRPr>
      </a:lvl8pPr>
      <a:lvl9pPr marL="3483498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7D14D8A-AAEB-8B54-69B1-7D38CCA11A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401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2836599-A059-5DEF-3B4B-A7A1D0370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E32E64-F867-D6C5-0145-3D1653FA7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CE384C-E144-2E3B-41AA-58353AF5A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44049-6E86-49F0-ABA0-7572C481C869}" type="datetimeFigureOut">
              <a:rPr lang="es-CO" smtClean="0"/>
              <a:t>13/10/2023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E18722-1269-7F38-A663-81C59A65F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1D90C4-AF93-C966-7871-122B33A83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20C26-7292-43C7-85C1-85F34FB368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999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99AFA-0085-DA4C-BB2E-44C9FE997620}" type="datetimeFigureOut">
              <a:rPr lang="es-ES_tradnl" smtClean="0"/>
              <a:t>13/10/2023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9BD26-96BC-B841-B144-4A4510E793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358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Luisfernando.gallego@antioquia.gov.co" TargetMode="External"/><Relationship Id="rId2" Type="http://schemas.openxmlformats.org/officeDocument/2006/relationships/hyperlink" Target="mailto:cronicas@antioquia.gov.co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dssa.gov.co/index.php/enfermedades-huerfana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BD28582-E4CB-E190-0739-C38DCD763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8" y="0"/>
            <a:ext cx="12189970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2CF595B-E5DA-DEF2-8EF4-520B03E3046E}"/>
              </a:ext>
            </a:extLst>
          </p:cNvPr>
          <p:cNvSpPr txBox="1"/>
          <p:nvPr/>
        </p:nvSpPr>
        <p:spPr>
          <a:xfrm>
            <a:off x="757458" y="1395623"/>
            <a:ext cx="1031672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ENFERMEDADES HUÉRFANAS/RARAS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DCA15A51-C96A-E2A1-8D68-38EBAA042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345791"/>
            <a:ext cx="2926080" cy="129248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2402D271-A0EB-4A55-92BF-71B3A08FE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76" y="5600897"/>
            <a:ext cx="2573242" cy="9162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2A5FDD-AE72-4C9F-B6E0-CCC4B9697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331" y="2054233"/>
            <a:ext cx="3621338" cy="274953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920EF59-8549-481B-8FF7-37BA152D2DD7}"/>
              </a:ext>
            </a:extLst>
          </p:cNvPr>
          <p:cNvSpPr/>
          <p:nvPr/>
        </p:nvSpPr>
        <p:spPr>
          <a:xfrm>
            <a:off x="418805" y="4919346"/>
            <a:ext cx="11354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 de febrero de cada año (29 cuando es bisiesto): Día Mundial de las Enfermedades Huérfanas/Raras</a:t>
            </a:r>
          </a:p>
        </p:txBody>
      </p:sp>
    </p:spTree>
    <p:extLst>
      <p:ext uri="{BB962C8B-B14F-4D97-AF65-F5344CB8AC3E}">
        <p14:creationId xmlns:p14="http://schemas.microsoft.com/office/powerpoint/2010/main" val="3389515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656823" y="489849"/>
            <a:ext cx="1087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Signos de Sospecha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/>
          <p:nvPr/>
        </p:nvCxnSpPr>
        <p:spPr>
          <a:xfrm>
            <a:off x="656823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2038C781-E170-4CAE-BF45-3E56E877326A}"/>
              </a:ext>
            </a:extLst>
          </p:cNvPr>
          <p:cNvSpPr/>
          <p:nvPr/>
        </p:nvSpPr>
        <p:spPr>
          <a:xfrm>
            <a:off x="822385" y="1702826"/>
            <a:ext cx="996063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Baja talla o peso con nutrición normal (desarrollo debajo del percentil)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Patologías que inician a una edad poco frecuente o con síntomas muy graves o raros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Asociadas a malformaciones congénitas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Retardo en el desarrollo psicomotor inexplicado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Patologías crónicas multisistémicas que no responden a tratamientos convencionales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Historia Familiar positiva</a:t>
            </a: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	</a:t>
            </a: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41685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656823" y="489849"/>
            <a:ext cx="1087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Signos de Sospecha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/>
          <p:nvPr/>
        </p:nvCxnSpPr>
        <p:spPr>
          <a:xfrm>
            <a:off x="656823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2038C781-E170-4CAE-BF45-3E56E877326A}"/>
              </a:ext>
            </a:extLst>
          </p:cNvPr>
          <p:cNvSpPr/>
          <p:nvPr/>
        </p:nvSpPr>
        <p:spPr>
          <a:xfrm>
            <a:off x="822385" y="1702826"/>
            <a:ext cx="996063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s-MX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Consanguinidad (Endogamia)</a:t>
            </a:r>
          </a:p>
          <a:p>
            <a:pPr lvl="0" algn="just">
              <a:defRPr/>
            </a:pPr>
            <a:r>
              <a:rPr lang="es-MX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			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s-MX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Hermanos con muerte inexplicable </a:t>
            </a:r>
          </a:p>
          <a:p>
            <a:pPr lvl="0" algn="just">
              <a:defRPr/>
            </a:pPr>
            <a:r>
              <a:rPr lang="es-MX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	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s-MX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Acidosis metabólica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endParaRPr lang="es-MX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s-MX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Neutropenia y trombocitopenia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endParaRPr lang="es-MX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s-MX" sz="200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Hepato</a:t>
            </a:r>
            <a:r>
              <a:rPr lang="es-MX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y Esplenomegalia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endParaRPr lang="es-MX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s-MX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Olor inusual en la orina o el sudor y/o fluidos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endParaRPr lang="es-MX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s-MX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Color en la orina</a:t>
            </a:r>
          </a:p>
          <a:p>
            <a:pPr lvl="0" algn="just">
              <a:defRPr/>
            </a:pP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	</a:t>
            </a: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1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656823" y="489849"/>
            <a:ext cx="1087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MX" sz="32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Manifestaciones Clínicas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/>
          <p:nvPr/>
        </p:nvCxnSpPr>
        <p:spPr>
          <a:xfrm>
            <a:off x="656823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1FDAEE16-C317-4ABF-9D4E-6C7C7C2AF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92" y="1500748"/>
            <a:ext cx="8870513" cy="385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1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656823" y="489849"/>
            <a:ext cx="1087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Manifestaciones Clínicas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/>
          <p:nvPr/>
        </p:nvCxnSpPr>
        <p:spPr>
          <a:xfrm>
            <a:off x="656823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E5F9277E-4CC9-47C8-974A-BE156302E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056" y="1454783"/>
            <a:ext cx="7196578" cy="40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73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293298" y="489849"/>
            <a:ext cx="1169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MX" sz="32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Panorama en Colombia (Notificaciones SIVIGILA 2018-2022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/>
          <p:nvPr/>
        </p:nvCxnSpPr>
        <p:spPr>
          <a:xfrm>
            <a:off x="448574" y="1129824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855989B7-4C12-4293-B0A8-E6B7618BD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09" y="1484036"/>
            <a:ext cx="6788996" cy="4554722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2343E1DD-BE18-4F9B-8ECB-5A3CDECE1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481756"/>
              </p:ext>
            </p:extLst>
          </p:nvPr>
        </p:nvGraphicFramePr>
        <p:xfrm>
          <a:off x="7817211" y="2383080"/>
          <a:ext cx="2947460" cy="2442037"/>
        </p:xfrm>
        <a:graphic>
          <a:graphicData uri="http://schemas.openxmlformats.org/drawingml/2006/table">
            <a:tbl>
              <a:tblPr/>
              <a:tblGrid>
                <a:gridCol w="1328186">
                  <a:extLst>
                    <a:ext uri="{9D8B030D-6E8A-4147-A177-3AD203B41FA5}">
                      <a16:colId xmlns:a16="http://schemas.microsoft.com/office/drawing/2014/main" val="395911599"/>
                    </a:ext>
                  </a:extLst>
                </a:gridCol>
                <a:gridCol w="1619274">
                  <a:extLst>
                    <a:ext uri="{9D8B030D-6E8A-4147-A177-3AD203B41FA5}">
                      <a16:colId xmlns:a16="http://schemas.microsoft.com/office/drawing/2014/main" val="606734761"/>
                    </a:ext>
                  </a:extLst>
                </a:gridCol>
              </a:tblGrid>
              <a:tr h="3725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 </a:t>
                      </a:r>
                    </a:p>
                  </a:txBody>
                  <a:tcPr marL="2264" marR="2264" marT="22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CASOS</a:t>
                      </a:r>
                    </a:p>
                  </a:txBody>
                  <a:tcPr marL="2264" marR="2264" marT="22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6728111"/>
                  </a:ext>
                </a:extLst>
              </a:tr>
              <a:tr h="4272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2264" marR="2264" marT="22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8.986</a:t>
                      </a:r>
                    </a:p>
                  </a:txBody>
                  <a:tcPr marL="2264" marR="2264" marT="2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174194"/>
                  </a:ext>
                </a:extLst>
              </a:tr>
              <a:tr h="4068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2264" marR="2264" marT="22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17.304</a:t>
                      </a:r>
                    </a:p>
                  </a:txBody>
                  <a:tcPr marL="2264" marR="2264" marT="2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896528"/>
                  </a:ext>
                </a:extLst>
              </a:tr>
              <a:tr h="406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2264" marR="2264" marT="22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11.745</a:t>
                      </a:r>
                    </a:p>
                  </a:txBody>
                  <a:tcPr marL="2264" marR="2264" marT="2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629253"/>
                  </a:ext>
                </a:extLst>
              </a:tr>
              <a:tr h="4272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2264" marR="2264" marT="22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12.732</a:t>
                      </a:r>
                    </a:p>
                  </a:txBody>
                  <a:tcPr marL="2264" marR="2264" marT="2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425726"/>
                  </a:ext>
                </a:extLst>
              </a:tr>
              <a:tr h="401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2264" marR="2264" marT="226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14.159</a:t>
                      </a:r>
                    </a:p>
                  </a:txBody>
                  <a:tcPr marL="2264" marR="2264" marT="2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314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650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Panorama en Colombia (Tendencia 2019 2022) (Proporción 2016-2022)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/>
          <p:nvPr/>
        </p:nvCxnSpPr>
        <p:spPr>
          <a:xfrm>
            <a:off x="443946" y="16420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AC69A233-4062-401C-9769-8FF6C6C83FB1}"/>
              </a:ext>
            </a:extLst>
          </p:cNvPr>
          <p:cNvSpPr/>
          <p:nvPr/>
        </p:nvSpPr>
        <p:spPr>
          <a:xfrm>
            <a:off x="1983260" y="5131256"/>
            <a:ext cx="7391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Pacientes con Enfermedades Huérfanas en Colombia, concentrados principalmente en Antioquia, Bogotá y Cali/Valle del Cauca. Fuente: Instituto Nacional de Salud (datos preliminares)</a:t>
            </a:r>
            <a:endParaRPr kumimoji="0" lang="es-C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63DD00B-1C6F-49FF-9A43-76A7CADA6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452" y="1997210"/>
            <a:ext cx="3145809" cy="292783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4AAAAFD-6574-49A5-BF76-E046050CE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498" y="1894067"/>
            <a:ext cx="3145809" cy="30698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857C8C4-C515-4BB5-B924-755C4B542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406" y="1997210"/>
            <a:ext cx="3188181" cy="29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69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Diagnósticos Mas Frecuentes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000D5718-8B72-42F8-87F1-2F872A9B6CA2}"/>
              </a:ext>
            </a:extLst>
          </p:cNvPr>
          <p:cNvSpPr/>
          <p:nvPr/>
        </p:nvSpPr>
        <p:spPr>
          <a:xfrm>
            <a:off x="883357" y="482015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Distribución de enfermedades huérfanas-raras.  Antioquia 2017-2022  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Fuente: SIVIGILA</a:t>
            </a: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8D0CAC2D-7636-45F2-AED3-8329FECDB8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9205" y="1616304"/>
          <a:ext cx="4420225" cy="322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52914" imgH="3686291" progId="Excel.Sheet.12">
                  <p:embed/>
                </p:oleObj>
              </mc:Choice>
              <mc:Fallback>
                <p:oleObj name="Worksheet" r:id="rId2" imgW="4552914" imgH="3686291" progId="Excel.Sheet.12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8D0CAC2D-7636-45F2-AED3-8329FECDB8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69205" y="1616304"/>
                        <a:ext cx="4420225" cy="3228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9096C61E-9BC1-479C-8DB2-66030E0D7AA8}"/>
              </a:ext>
            </a:extLst>
          </p:cNvPr>
          <p:cNvSpPr/>
          <p:nvPr/>
        </p:nvSpPr>
        <p:spPr>
          <a:xfrm>
            <a:off x="5408623" y="484524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Entre 2016 y 2022 (datos preliminares) se notificaron al SIVIGILA 69.136 casos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6617FFC0-C882-413B-8B07-7D98EA50820F}"/>
              </a:ext>
            </a:extLst>
          </p:cNvPr>
          <p:cNvGraphicFramePr>
            <a:graphicFrameLocks noGrp="1"/>
          </p:cNvGraphicFramePr>
          <p:nvPr/>
        </p:nvGraphicFramePr>
        <p:xfrm>
          <a:off x="1420944" y="1616304"/>
          <a:ext cx="3611948" cy="3203849"/>
        </p:xfrm>
        <a:graphic>
          <a:graphicData uri="http://schemas.openxmlformats.org/drawingml/2006/table">
            <a:tbl>
              <a:tblPr/>
              <a:tblGrid>
                <a:gridCol w="2822945">
                  <a:extLst>
                    <a:ext uri="{9D8B030D-6E8A-4147-A177-3AD203B41FA5}">
                      <a16:colId xmlns:a16="http://schemas.microsoft.com/office/drawing/2014/main" val="1734592647"/>
                    </a:ext>
                  </a:extLst>
                </a:gridCol>
                <a:gridCol w="789003">
                  <a:extLst>
                    <a:ext uri="{9D8B030D-6E8A-4147-A177-3AD203B41FA5}">
                      <a16:colId xmlns:a16="http://schemas.microsoft.com/office/drawing/2014/main" val="1011230182"/>
                    </a:ext>
                  </a:extLst>
                </a:gridCol>
              </a:tblGrid>
              <a:tr h="19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ENFERMEDAD </a:t>
                      </a:r>
                    </a:p>
                  </a:txBody>
                  <a:tcPr marL="820" marR="820" marT="8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CASOS</a:t>
                      </a:r>
                    </a:p>
                  </a:txBody>
                  <a:tcPr marL="820" marR="820" marT="8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3711445"/>
                  </a:ext>
                </a:extLst>
              </a:tr>
              <a:tr h="19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Reumatismo psoriásico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1.140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0084136"/>
                  </a:ext>
                </a:extLst>
              </a:tr>
              <a:tr h="19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 Esclerosis Múltiple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880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924865"/>
                  </a:ext>
                </a:extLst>
              </a:tr>
              <a:tr h="19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Esclerosis sistémica cutánea limitada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7085314"/>
                  </a:ext>
                </a:extLst>
              </a:tr>
              <a:tr h="19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Enfermedad de Crohn 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671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5417645"/>
                  </a:ext>
                </a:extLst>
              </a:tr>
              <a:tr h="19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 Síndrome de Guillain-Barre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561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229254"/>
                  </a:ext>
                </a:extLst>
              </a:tr>
              <a:tr h="19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 Enfermedad de Von Willebrand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438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918792"/>
                  </a:ext>
                </a:extLst>
              </a:tr>
              <a:tr h="2327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 Artritis juvenil idiopática de inicio sistémico 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806466"/>
                  </a:ext>
                </a:extLst>
              </a:tr>
              <a:tr h="19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 Displasia broncopulmonar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9339547"/>
                  </a:ext>
                </a:extLst>
              </a:tr>
              <a:tr h="19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 Dermatomiositis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247040"/>
                  </a:ext>
                </a:extLst>
              </a:tr>
              <a:tr h="19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 Esclerosis lateral amiotrófica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8891645"/>
                  </a:ext>
                </a:extLst>
              </a:tr>
              <a:tr h="19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 Esclerosis sistémica cutánea difusa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419064"/>
                  </a:ext>
                </a:extLst>
              </a:tr>
              <a:tr h="19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 Déficit congénito del factor VIII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156494"/>
                  </a:ext>
                </a:extLst>
              </a:tr>
              <a:tr h="19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 Hipertensión Pulmonar tromboembólica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752024"/>
                  </a:ext>
                </a:extLst>
              </a:tr>
              <a:tr h="2418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 Hipertensión Pulmonar idiopática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634341"/>
                  </a:ext>
                </a:extLst>
              </a:tr>
              <a:tr h="19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 Distonía no especificada</a:t>
                      </a:r>
                    </a:p>
                  </a:txBody>
                  <a:tcPr marL="820" marR="820" marT="8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820" marR="820" marT="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23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2599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Enfermedades más Frecuentes en Antioquia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1F99054B-37F4-46AA-99AD-61416A8ABC2E}"/>
              </a:ext>
            </a:extLst>
          </p:cNvPr>
          <p:cNvSpPr txBox="1"/>
          <p:nvPr/>
        </p:nvSpPr>
        <p:spPr>
          <a:xfrm>
            <a:off x="707365" y="1821907"/>
            <a:ext cx="8264107" cy="334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Reumatismo psoriásico: 1.140 casos en Antioquia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Es una enfermedad de las articulaciones que se presentan en aproximadamente un 10% de los pacientes que padecen psoriasis en la piel.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Síntomas: La lesión articular es inflamatoria, es decir dolor, hinchazón, calor, dificultad de movimiento de la articulación. 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 el tiempo posibilidad de deformación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tratamiento debe coordinarse entre el reumatólogo, el médico de atención primaria y otros especialistas (como el dermatólogo). </a:t>
            </a:r>
            <a:endParaRPr lang="es-CO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9719DB0-DC95-4980-81F9-5463755F6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801" y="2278603"/>
            <a:ext cx="1469263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04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Enfermedades más Frecuentes en Antioquia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6C5F68EE-BF8F-4028-A8C1-5F6A71CBC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745" y="1954233"/>
            <a:ext cx="1937288" cy="288342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3DBA141-FBDB-4086-8E19-C564B2E0361B}"/>
              </a:ext>
            </a:extLst>
          </p:cNvPr>
          <p:cNvSpPr txBox="1"/>
          <p:nvPr/>
        </p:nvSpPr>
        <p:spPr>
          <a:xfrm>
            <a:off x="697216" y="1821907"/>
            <a:ext cx="7967758" cy="334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Esclerosis Múltiple: 880 casos en Antioquia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esclerosis múltiple es una enfermedad auto inmunitaria que afecta al celebro y a la médula espinal, es neurodegenerativa, afecta más a las mujeres que a los hombres.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Síntomas: Fatiga, espasmos musculares, perdidas del equilibrio, déficit motor y sensitivo, problemas de la visión y audición, pérdida de memoria, entre otros.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se conoce ninguna cura definitiva. Es incapacitante con una esperanza de vida más corta que una persona sana</a:t>
            </a:r>
            <a:endParaRPr lang="es-CO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8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Enfermedades más Frecuentes en Antioquia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B3DBA141-FBDB-4086-8E19-C564B2E0361B}"/>
              </a:ext>
            </a:extLst>
          </p:cNvPr>
          <p:cNvSpPr txBox="1"/>
          <p:nvPr/>
        </p:nvSpPr>
        <p:spPr>
          <a:xfrm>
            <a:off x="697216" y="1476851"/>
            <a:ext cx="7967758" cy="4657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CO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Esclerosis Sistémica Cutánea Limitada: 803 casos en Antioquia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esclerosis sistémica cutánea limitada es un subtipo de esclerosis sistémica, caracterizada por la asociación del fenómeno de Raynaud con una fibrosis cutánea limitada a manos, cara, pies y antebrazos. El fenómeno de Raynaud es una afección por la cual las temperaturas frías o las emociones fuertes causan espasmos vasculares. Estos bloquean el flujo sanguíneo a los dedos de las manos y de los pies, las orejas y la nariz.</a:t>
            </a:r>
            <a:endParaRPr lang="es-CO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enfermedad afecta con mayor frecuencia a mujeres, con una relación mujer/hombre de 4:1, y suele manifestarse entre los 40 y los 50 años. El fenómeno de Raynaud es el signo clínico inicial y más frecuente de la enfermedad.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manejo es fundamentalmente sintomático.</a:t>
            </a:r>
            <a:endParaRPr lang="es-CO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627D09-41C5-40E8-A05D-7E3D9CE7D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169" y="1864164"/>
            <a:ext cx="2385492" cy="15648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BA037D6-7896-4813-AD1C-B7D06338E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169" y="3852944"/>
            <a:ext cx="2385492" cy="13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7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656823" y="489849"/>
            <a:ext cx="5125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Definición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/>
          <p:nvPr/>
        </p:nvCxnSpPr>
        <p:spPr>
          <a:xfrm>
            <a:off x="656823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7039ABB-DF2F-6D74-CE12-9F2F042BD972}"/>
              </a:ext>
            </a:extLst>
          </p:cNvPr>
          <p:cNvSpPr txBox="1"/>
          <p:nvPr/>
        </p:nvSpPr>
        <p:spPr>
          <a:xfrm>
            <a:off x="577309" y="1557181"/>
            <a:ext cx="106837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 Colombia una enfermedad huérfana es aquella  crónicamente debilitante y grave, que amenaza la vida  con una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prevalencia menor de 1 por cada 5.000 personas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; comprenden las enfermedades raras, las ultra huérfanas y olvidadas (Ley 1438/11). El 80% son genéticas; otras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son cánceres poco frecuentes, enfermedades autoinmunitarias, malformaciones congénitas, o enfermedades tóxicas e infecciosas, entre otras categorías. 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 OMS plantea que existe aproximadamente 9.000 EH-R en el mundo, que afectan al  4,5 % de la población mundial.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 Colombia según la Resolución 023 de 2023 hay 2.236 EH-R  que se reportan.</a:t>
            </a:r>
          </a:p>
        </p:txBody>
      </p:sp>
    </p:spTree>
    <p:extLst>
      <p:ext uri="{BB962C8B-B14F-4D97-AF65-F5344CB8AC3E}">
        <p14:creationId xmlns:p14="http://schemas.microsoft.com/office/powerpoint/2010/main" val="1495850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Enfermedades más Frecuentes en Antioquia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B3DBA141-FBDB-4086-8E19-C564B2E0361B}"/>
              </a:ext>
            </a:extLst>
          </p:cNvPr>
          <p:cNvSpPr txBox="1"/>
          <p:nvPr/>
        </p:nvSpPr>
        <p:spPr>
          <a:xfrm>
            <a:off x="697216" y="1821907"/>
            <a:ext cx="7967758" cy="334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CO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Enfermedad de Crohn: 671 casos en Antioquia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enfermedad de Crohn es un proceso inflamatorio crónico del tracto intestinal; </a:t>
            </a:r>
            <a:r>
              <a:rPr lang="es-CO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puede afectar cualquier parte del tracto digestivo desde la boca hasta el ano.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Síntomas: </a:t>
            </a:r>
            <a:r>
              <a:rPr lang="es-CO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Cólicos (dolor abdominal), diarrea, fiebre, pérdida de peso, dolor o secreción anal, absceso rectal, fisura, anemia, entre otros</a:t>
            </a:r>
            <a:endParaRPr lang="es-CO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Tratamiento: </a:t>
            </a:r>
            <a:r>
              <a:rPr lang="es-CO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puede utilizar corticoides, 5- ASA, antibióticos o inmunosupresores, dietas especiales.</a:t>
            </a:r>
            <a:endParaRPr lang="es-CO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0FA8097-38E2-4704-BC61-E0866AC2B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593" y="1952574"/>
            <a:ext cx="145707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58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Enfermedades más Frecuentes en Antioquia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B3DBA141-FBDB-4086-8E19-C564B2E0361B}"/>
              </a:ext>
            </a:extLst>
          </p:cNvPr>
          <p:cNvSpPr txBox="1"/>
          <p:nvPr/>
        </p:nvSpPr>
        <p:spPr>
          <a:xfrm>
            <a:off x="697216" y="1821907"/>
            <a:ext cx="7967758" cy="3442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Síndrome de Guillain – Barré: 561 casos en Antioquia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síndrome puede afectar a los nervios que controlan los movimientos musculares, así como a los que transmiten sensaciones dolorosas, térmicas y táctiles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Síntomas: Debilidad u hormigueo, parálisis en las piernas, los brazos o los músculos faciales, se puede afectar el habla y la deglución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aparición del síndrome es precedida a menudo por infecciones bacterianas o virus (como el Zika)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tratamiento es medicamentoso.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3881E98-B62D-4520-825F-4BA99EEC6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709" y="2008953"/>
            <a:ext cx="1324801" cy="20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67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Enfermedades más Frecuentes en Antioquia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8BCCF540-5CD5-4A3E-8813-01FC36E97E69}"/>
              </a:ext>
            </a:extLst>
          </p:cNvPr>
          <p:cNvSpPr/>
          <p:nvPr/>
        </p:nvSpPr>
        <p:spPr>
          <a:xfrm>
            <a:off x="787879" y="1671693"/>
            <a:ext cx="100468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s-CO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Otras enfermedades menos frecuentes pero si muy conocidas:</a:t>
            </a:r>
          </a:p>
          <a:p>
            <a:pPr lvl="0" algn="just">
              <a:defRPr/>
            </a:pPr>
            <a:endParaRPr lang="es-CO" sz="20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Displasias óseas que generan talla baja (La más común: Acondroplasia)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Porfirias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Mucopolisacaridosis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(Síndrome de </a:t>
            </a:r>
            <a:r>
              <a:rPr lang="es-CO" sz="2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Morquio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entre otros)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Fibrosis quística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Ictiosis (piel de pescado)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Angioedema hereditario</a:t>
            </a:r>
          </a:p>
        </p:txBody>
      </p:sp>
    </p:spTree>
    <p:extLst>
      <p:ext uri="{BB962C8B-B14F-4D97-AF65-F5344CB8AC3E}">
        <p14:creationId xmlns:p14="http://schemas.microsoft.com/office/powerpoint/2010/main" val="670221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Enfermedades más Frecuentes en Antioquia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8BCCF540-5CD5-4A3E-8813-01FC36E97E69}"/>
              </a:ext>
            </a:extLst>
          </p:cNvPr>
          <p:cNvSpPr/>
          <p:nvPr/>
        </p:nvSpPr>
        <p:spPr>
          <a:xfrm>
            <a:off x="787879" y="1671693"/>
            <a:ext cx="100468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Otras enfermedades menos frecuentes pero si muy conocidas: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Displasia broncopulmonar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Cirrosis biliar primaria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s-MX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s-CO" sz="2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índrome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Turner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s-MX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s-CO" sz="2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pidermólisis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Bullosa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Miastenia </a:t>
            </a:r>
            <a:r>
              <a:rPr lang="es-CO" sz="2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gravis</a:t>
            </a:r>
            <a:endParaRPr lang="es-CO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Esclerosis sistémica (incluye la esclerodermia)</a:t>
            </a:r>
          </a:p>
        </p:txBody>
      </p:sp>
    </p:spTree>
    <p:extLst>
      <p:ext uri="{BB962C8B-B14F-4D97-AF65-F5344CB8AC3E}">
        <p14:creationId xmlns:p14="http://schemas.microsoft.com/office/powerpoint/2010/main" val="4007230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CO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Diagnósticos más frecuentes por Sexo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7F31F735-DA45-49CF-BB12-60E2FA0CF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13" y="1491579"/>
            <a:ext cx="8268985" cy="44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Panorama de Antioquia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666B7BFE-1BF0-410B-9C33-E914E55CD381}"/>
              </a:ext>
            </a:extLst>
          </p:cNvPr>
          <p:cNvSpPr txBox="1"/>
          <p:nvPr/>
        </p:nvSpPr>
        <p:spPr>
          <a:xfrm>
            <a:off x="443946" y="1720840"/>
            <a:ext cx="90024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 notificación de este evento al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SIVIGILA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inicio: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2016: Se notificaron 90 casos.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2017: Se notificaron 514 casos.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2018: Se notificaron 2.403 casos.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2019: Se notificaron 4.381 casos.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2020: Se notificaron 3.125 casos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2021: Se notificaron 3.413 casos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2022: Se notificaron 4.414 casos (incremento del 29% respecto del 2021)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Desde el inicio de notificación en el SIVIGILA y hasta el 2022 se han notificado en el Departamento de Antioquia 18.340 Casos de EH-R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965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Panorama de Antioquia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1660F63-25CF-4FC0-A1D1-9CA26AC68956}"/>
              </a:ext>
            </a:extLst>
          </p:cNvPr>
          <p:cNvGraphicFramePr/>
          <p:nvPr/>
        </p:nvGraphicFramePr>
        <p:xfrm>
          <a:off x="777434" y="2176058"/>
          <a:ext cx="5456161" cy="3033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43933772-858C-42A5-B6E3-28B21DF3F64F}"/>
              </a:ext>
            </a:extLst>
          </p:cNvPr>
          <p:cNvSpPr/>
          <p:nvPr/>
        </p:nvSpPr>
        <p:spPr>
          <a:xfrm>
            <a:off x="910528" y="5191648"/>
            <a:ext cx="6096000" cy="4465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122555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Incidencia de enfermedades huérfanas, según grupos de edad. Antioquia, 2022 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122555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Calibri" panose="020F0502020204030204" pitchFamily="34" charset="0"/>
              </a:rPr>
              <a:t>Fuente: 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SIVIGILA 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EEF7E560-EB5D-4776-8D34-ECEC536DF085}"/>
              </a:ext>
            </a:extLst>
          </p:cNvPr>
          <p:cNvGraphicFramePr/>
          <p:nvPr/>
        </p:nvGraphicFramePr>
        <p:xfrm>
          <a:off x="6193239" y="2176058"/>
          <a:ext cx="5049725" cy="3033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0781CD5C-8D47-485B-AE31-D390AD369C89}"/>
              </a:ext>
            </a:extLst>
          </p:cNvPr>
          <p:cNvSpPr/>
          <p:nvPr/>
        </p:nvSpPr>
        <p:spPr>
          <a:xfrm>
            <a:off x="6346479" y="5223261"/>
            <a:ext cx="4809562" cy="414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122555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Incidencia de enfermedades huérfanas, según grupos de edad y sexo.  Antioquia, 2022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122555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Calibri" panose="020F0502020204030204" pitchFamily="34" charset="0"/>
              </a:rPr>
              <a:t>Fuente: </a:t>
            </a: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SIVIGILA 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177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Panorama de Antioquia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3D27D7C-2A9E-487E-AB34-2D5E05F345B9}"/>
              </a:ext>
            </a:extLst>
          </p:cNvPr>
          <p:cNvSpPr/>
          <p:nvPr/>
        </p:nvSpPr>
        <p:spPr>
          <a:xfrm>
            <a:off x="588209" y="1801649"/>
            <a:ext cx="29494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2022: Se notificaron 4.414 casos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87F7E9D-61FC-4483-8A29-1850776D9C6D}"/>
              </a:ext>
            </a:extLst>
          </p:cNvPr>
          <p:cNvSpPr txBox="1"/>
          <p:nvPr/>
        </p:nvSpPr>
        <p:spPr>
          <a:xfrm>
            <a:off x="3127936" y="5491533"/>
            <a:ext cx="8523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Incidencia de enfermedades huérfanas, según diagnóstico.  Antioquia, 2022. Fuente: SIVIGILA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4407B7F-FD0A-4D80-AE88-4AD0F6D52DD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133" y="2223472"/>
            <a:ext cx="5290350" cy="3250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0025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Panorama de Antioquia 2022 - SUBREGIONES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1F4798BC-1789-4D64-9856-D6C8EF6C36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25161" y="2094257"/>
            <a:ext cx="8588737" cy="266948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4C45F95-AE84-4A5E-937F-B5E5DAE4E0EC}"/>
              </a:ext>
            </a:extLst>
          </p:cNvPr>
          <p:cNvSpPr/>
          <p:nvPr/>
        </p:nvSpPr>
        <p:spPr>
          <a:xfrm>
            <a:off x="1225161" y="4773500"/>
            <a:ext cx="6801971" cy="446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12065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Calibri" panose="020F0502020204030204" pitchFamily="34" charset="0"/>
              </a:rPr>
              <a:t>Prevalencia de enfermedades huérfanas, según subregión.  Antioquia 2022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12065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Calibri" panose="020F0502020204030204" pitchFamily="34" charset="0"/>
              </a:rPr>
              <a:t>Fuente: 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SIVIGILA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305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Panorama de Antioquia 2022 - Según Lugar de Residencia</a:t>
            </a: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9 Gráfico">
            <a:extLst>
              <a:ext uri="{FF2B5EF4-FFF2-40B4-BE49-F238E27FC236}">
                <a16:creationId xmlns:a16="http://schemas.microsoft.com/office/drawing/2014/main" id="{B20B5A91-AD10-4DFB-B2A3-B6B3044B8BAE}"/>
              </a:ext>
            </a:extLst>
          </p:cNvPr>
          <p:cNvGraphicFramePr>
            <a:graphicFrameLocks/>
          </p:cNvGraphicFramePr>
          <p:nvPr/>
        </p:nvGraphicFramePr>
        <p:xfrm>
          <a:off x="1262979" y="2040358"/>
          <a:ext cx="7769431" cy="2397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BAFF5DD1-3264-4B12-9141-67C4EDE5BD9B}"/>
              </a:ext>
            </a:extLst>
          </p:cNvPr>
          <p:cNvSpPr/>
          <p:nvPr/>
        </p:nvSpPr>
        <p:spPr>
          <a:xfrm>
            <a:off x="1262979" y="4437707"/>
            <a:ext cx="7402285" cy="446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12065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Distribución porcentual de los casos de enfermedades huérfanas, según área de residencia.  Antioquia, 2022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12065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Calibri" panose="020F0502020204030204" pitchFamily="34" charset="0"/>
              </a:rPr>
              <a:t>Fuente: 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SIVIGILA 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12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656823" y="489849"/>
            <a:ext cx="5125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Definición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/>
          <p:nvPr/>
        </p:nvCxnSpPr>
        <p:spPr>
          <a:xfrm>
            <a:off x="656823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7039ABB-DF2F-6D74-CE12-9F2F042BD972}"/>
              </a:ext>
            </a:extLst>
          </p:cNvPr>
          <p:cNvSpPr txBox="1"/>
          <p:nvPr/>
        </p:nvSpPr>
        <p:spPr>
          <a:xfrm>
            <a:off x="577309" y="1557181"/>
            <a:ext cx="106837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Enfermedades raras: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Son aquellas que afectan a un número pequeño de personas en comparación con la población general y que, por su rareza, plantean cuestiones específicas. Una enfermedad puede ser rara en una región, pero habitual en otra.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Enfermedades ultra huérfanas: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Describe condiciones extremadamente raras. Se sugiere una prevalencia de 0,1-9 por 100 mil.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Enfermedades olvidadas: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Conjunto de enfermedades infecciosas, muchas de ellas parasitarias, que afectan principalmente a las poblaciones más pobres y con un limitado acceso a los servicios de salud; especialmente aquellos que viven en áreas rurales remotas y en barrios marginales. 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534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Panorama de Antioquia 2022 - Según Pertenencia Étnica</a:t>
            </a: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B08F0B2B-6D79-43F1-97C5-40E9432A248A}"/>
              </a:ext>
            </a:extLst>
          </p:cNvPr>
          <p:cNvSpPr/>
          <p:nvPr/>
        </p:nvSpPr>
        <p:spPr>
          <a:xfrm>
            <a:off x="2730916" y="4857595"/>
            <a:ext cx="75345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Distribución porcentual de las enfermedades huérfanas, según pertenencia étnica.  Antioquia, 2022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Fuente: SIVIGILA 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CA155060-EB43-4741-A2D7-330352101227}"/>
              </a:ext>
            </a:extLst>
          </p:cNvPr>
          <p:cNvGraphicFramePr/>
          <p:nvPr/>
        </p:nvGraphicFramePr>
        <p:xfrm>
          <a:off x="3029139" y="2414184"/>
          <a:ext cx="4895850" cy="2392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9974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Panorama de Antioquia 2022 - EAPB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BC34AABC-BC61-44A7-B821-0F480E212227}"/>
              </a:ext>
            </a:extLst>
          </p:cNvPr>
          <p:cNvSpPr/>
          <p:nvPr/>
        </p:nvSpPr>
        <p:spPr>
          <a:xfrm>
            <a:off x="2564050" y="4590778"/>
            <a:ext cx="7318744" cy="446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Distribución porcentual de los casos de enfermedades huérfanas según afiliación al SGSSS. Antioquia, 2022 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12065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Calibri" panose="020F0502020204030204" pitchFamily="34" charset="0"/>
              </a:rPr>
              <a:t>Fuente: 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SIVIGILA 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E001711E-890E-4741-B722-DC8BF9A37553}"/>
              </a:ext>
            </a:extLst>
          </p:cNvPr>
          <p:cNvGraphicFramePr/>
          <p:nvPr/>
        </p:nvGraphicFramePr>
        <p:xfrm>
          <a:off x="2656177" y="1993412"/>
          <a:ext cx="5612130" cy="2541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7247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Panorama de Antioquia 2022 - Según Afiliación</a:t>
            </a: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A7EF63E9-FE59-4CDC-8754-8AE045843778}"/>
              </a:ext>
            </a:extLst>
          </p:cNvPr>
          <p:cNvGraphicFramePr/>
          <p:nvPr/>
        </p:nvGraphicFramePr>
        <p:xfrm>
          <a:off x="2881014" y="1954055"/>
          <a:ext cx="4733925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7E486C6E-22C6-4705-8C27-F21727E85B83}"/>
              </a:ext>
            </a:extLst>
          </p:cNvPr>
          <p:cNvSpPr/>
          <p:nvPr/>
        </p:nvSpPr>
        <p:spPr>
          <a:xfrm>
            <a:off x="2562520" y="4504266"/>
            <a:ext cx="69168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Distribución de las enfermedades huérfanas, según EAPB.  Antioquia, 2022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SIVIGILA </a:t>
            </a:r>
          </a:p>
        </p:txBody>
      </p:sp>
    </p:spTree>
    <p:extLst>
      <p:ext uri="{BB962C8B-B14F-4D97-AF65-F5344CB8AC3E}">
        <p14:creationId xmlns:p14="http://schemas.microsoft.com/office/powerpoint/2010/main" val="2644506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Panorama de Antioquia 2022 - Según Tipo de Caso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D7049577-8120-4A1C-A6F2-360EC2B567C1}"/>
              </a:ext>
            </a:extLst>
          </p:cNvPr>
          <p:cNvSpPr/>
          <p:nvPr/>
        </p:nvSpPr>
        <p:spPr>
          <a:xfrm>
            <a:off x="2362092" y="4134614"/>
            <a:ext cx="7134141" cy="446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12065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Distribución porcentual de los casos de enfermedades huérfanas, según tipo de caso.  Antioquia,2022 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12065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Calibri" panose="020F0502020204030204" pitchFamily="34" charset="0"/>
              </a:rPr>
              <a:t>Fuente: 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SIVIGILA 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AB77CAF7-C242-4C80-85AD-69EC25E9D56F}"/>
              </a:ext>
            </a:extLst>
          </p:cNvPr>
          <p:cNvGraphicFramePr/>
          <p:nvPr/>
        </p:nvGraphicFramePr>
        <p:xfrm>
          <a:off x="2868524" y="2084768"/>
          <a:ext cx="5172075" cy="194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3551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Panorama de Antioquia 2022 - Según Conducta</a:t>
            </a: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AE478EF-9E68-4359-BB81-7C502486965E}"/>
              </a:ext>
            </a:extLst>
          </p:cNvPr>
          <p:cNvSpPr/>
          <p:nvPr/>
        </p:nvSpPr>
        <p:spPr>
          <a:xfrm>
            <a:off x="2514152" y="4490268"/>
            <a:ext cx="71341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Distribución porcentual de los casos de enfermedades huérfanas, según conducta.  Antioquia,2022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Fuente: SIVIGILA 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4F5EA004-F5A3-427F-AEB8-36482FC5C818}"/>
              </a:ext>
            </a:extLst>
          </p:cNvPr>
          <p:cNvGraphicFramePr/>
          <p:nvPr/>
        </p:nvGraphicFramePr>
        <p:xfrm>
          <a:off x="2889282" y="2157043"/>
          <a:ext cx="5552440" cy="2404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8928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Panorama de Antioquia 2022 - Según Condición Final</a:t>
            </a: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33FC3438-DA73-4DA5-B611-032733FCDCE7}"/>
              </a:ext>
            </a:extLst>
          </p:cNvPr>
          <p:cNvSpPr/>
          <p:nvPr/>
        </p:nvSpPr>
        <p:spPr>
          <a:xfrm>
            <a:off x="1527486" y="4535064"/>
            <a:ext cx="7350642" cy="446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12065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Distribución porcentual de los casos de enfermedades huérfanas, según condición final.  Antioquia, 2022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12065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Calibri" panose="020F0502020204030204" pitchFamily="34" charset="0"/>
              </a:rPr>
              <a:t>Fuente: 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SIVIGILA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7A62BD8-AAA5-4206-9AB0-6F74EE711960}"/>
              </a:ext>
            </a:extLst>
          </p:cNvPr>
          <p:cNvSpPr/>
          <p:nvPr/>
        </p:nvSpPr>
        <p:spPr>
          <a:xfrm>
            <a:off x="7612405" y="2187685"/>
            <a:ext cx="2786743" cy="1892826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Vivo 4,400 casos para un porcentaje 99,7%, Muertos 14 casos para un porcentaje 0,3%. Para un total general  4.414 (100%)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1179E0E1-5F9B-42B5-8B63-3528A67A7C2E}"/>
              </a:ext>
            </a:extLst>
          </p:cNvPr>
          <p:cNvGraphicFramePr/>
          <p:nvPr/>
        </p:nvGraphicFramePr>
        <p:xfrm>
          <a:off x="1386921" y="2156366"/>
          <a:ext cx="4848225" cy="2052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7320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CO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Fundaciones Mesa de  Trabajo de Enfermedades Raras para Antioquia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771862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 CuadroTexto">
            <a:extLst>
              <a:ext uri="{FF2B5EF4-FFF2-40B4-BE49-F238E27FC236}">
                <a16:creationId xmlns:a16="http://schemas.microsoft.com/office/drawing/2014/main" id="{5BA4F612-E9DB-46B3-A718-EA9102B41287}"/>
              </a:ext>
            </a:extLst>
          </p:cNvPr>
          <p:cNvSpPr txBox="1"/>
          <p:nvPr/>
        </p:nvSpPr>
        <p:spPr>
          <a:xfrm>
            <a:off x="679115" y="2176960"/>
            <a:ext cx="108337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CORPORACIÓN PEQUEÑAS PERSONAS LATINAS: Pacientes con Talla Baja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CO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FUNDAPOR:  Fundación para las Porfirias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CO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ASOCIACIÓN TEJIDO AZUL: Hipertensión Pulmonar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CO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FUNDACIÓN CORAZÓN DE CRISTAL: Ictiosis, Epidermólisis Bullosa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CO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ALEM: Asociación de Lucha contra la Esclerosis Múltiple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CO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CO" sz="2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5D4142C-4BE8-4320-A93D-84FD4D908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772" y="4537639"/>
            <a:ext cx="893398" cy="75897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A86499-465C-4A38-B7FA-E1090C52C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802" y="3897260"/>
            <a:ext cx="1474839" cy="62727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BDFEBB6-81BF-4AA8-B403-7DBDED1DE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0833" y="2179460"/>
            <a:ext cx="1393909" cy="62727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33EA939-F244-4E9E-904D-615788518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073" y="3117215"/>
            <a:ext cx="1075802" cy="75897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F173CA5-7C07-4289-857E-921DC53DD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164" y="2642965"/>
            <a:ext cx="1393909" cy="7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54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Fundaciones Mesa de  Trabajo de Enfermedades Raras para Antioquia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771862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2 CuadroTexto">
            <a:extLst>
              <a:ext uri="{FF2B5EF4-FFF2-40B4-BE49-F238E27FC236}">
                <a16:creationId xmlns:a16="http://schemas.microsoft.com/office/drawing/2014/main" id="{A997D5E2-EBBC-4B81-9F45-CC999535A720}"/>
              </a:ext>
            </a:extLst>
          </p:cNvPr>
          <p:cNvSpPr txBox="1"/>
          <p:nvPr/>
        </p:nvSpPr>
        <p:spPr>
          <a:xfrm>
            <a:off x="679115" y="2225405"/>
            <a:ext cx="108337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MADI: Fundación Más Allá de la Distrofia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CO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FUGLUCOL: Fundación para las glucogenosis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CO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 ANTIOQUEÑA DE HEMOFÍLICOS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MX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MX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s-CO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ECOER: Federación Colombiana de Enfermedades Raras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MX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MX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 – CRANEOFACIAL: Asociación Colombiana  de Diferencias </a:t>
            </a:r>
          </a:p>
          <a:p>
            <a:pPr algn="just" defTabSz="268288">
              <a:defRPr/>
            </a:pPr>
            <a:r>
              <a:rPr lang="es-MX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Congénitas </a:t>
            </a:r>
            <a:r>
              <a:rPr lang="es-MX" sz="20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Craneo</a:t>
            </a:r>
            <a:r>
              <a:rPr lang="es-MX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faciales.</a:t>
            </a:r>
            <a:endParaRPr lang="es-CO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CO" sz="2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C66840F-3B78-4330-A149-272B53E3B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046" y="3780084"/>
            <a:ext cx="1527366" cy="78037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81FC1A2-C0D9-4EA8-96E7-12B71ABD3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786" y="3275319"/>
            <a:ext cx="1571260" cy="78037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1B4C244-D12D-4820-9E91-E40E7AD10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697" y="2009179"/>
            <a:ext cx="1102559" cy="74118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425497A-38D1-4051-B29D-C7DD584D4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166" y="2721919"/>
            <a:ext cx="1527366" cy="74118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AB1FE36-6699-40B4-B241-5653ECA33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552" y="4560456"/>
            <a:ext cx="1125549" cy="102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51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Notificación de Enfermedades Huérfanas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DF40952C-AC2F-4FA9-9DB0-305DCCC1E4DB}"/>
              </a:ext>
            </a:extLst>
          </p:cNvPr>
          <p:cNvSpPr txBox="1"/>
          <p:nvPr/>
        </p:nvSpPr>
        <p:spPr>
          <a:xfrm>
            <a:off x="5677086" y="4984759"/>
            <a:ext cx="3121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22 de abril de 2019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54C0663C-164F-47EB-A3E6-E043FD940CAF}"/>
              </a:ext>
            </a:extLst>
          </p:cNvPr>
          <p:cNvSpPr txBox="1">
            <a:spLocks/>
          </p:cNvSpPr>
          <p:nvPr/>
        </p:nvSpPr>
        <p:spPr>
          <a:xfrm>
            <a:off x="1384380" y="5030014"/>
            <a:ext cx="3704474" cy="3477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Versión 03,  abril 01 de 2019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CDBB52F-9CCD-4D42-BB49-5B25046D0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131" y="1713757"/>
            <a:ext cx="3210964" cy="311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ABD046B-7F6A-410E-8090-83D7E34C5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3" t="16027" r="29623" b="8754"/>
          <a:stretch/>
        </p:blipFill>
        <p:spPr bwMode="auto">
          <a:xfrm>
            <a:off x="5889139" y="1713758"/>
            <a:ext cx="3210964" cy="31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235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Notificación de Enfermedades Huérfanas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B25E53A0-0566-49D2-A958-C16DB141E9FE}"/>
              </a:ext>
            </a:extLst>
          </p:cNvPr>
          <p:cNvSpPr/>
          <p:nvPr/>
        </p:nvSpPr>
        <p:spPr>
          <a:xfrm>
            <a:off x="892894" y="1575717"/>
            <a:ext cx="9872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Qué casos se reportan al SIVIGILA?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Casos nuevos - Independiente de la fecha de diagnóstico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Casos sin registrar en el censo de enfermedades huérfanas de 2013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Casos sin registrar en los censos de hemofilia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¿Quiénes notifican al SIVIGILA los casos confirmados de enfermedades huérfanas?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Médicos especialistas de las IPS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IPS especializadas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EAPB </a:t>
            </a:r>
          </a:p>
        </p:txBody>
      </p:sp>
    </p:spTree>
    <p:extLst>
      <p:ext uri="{BB962C8B-B14F-4D97-AF65-F5344CB8AC3E}">
        <p14:creationId xmlns:p14="http://schemas.microsoft.com/office/powerpoint/2010/main" val="590482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656823" y="489849"/>
            <a:ext cx="5125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Normativa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/>
          <p:nvPr/>
        </p:nvCxnSpPr>
        <p:spPr>
          <a:xfrm>
            <a:off x="656823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7039ABB-DF2F-6D74-CE12-9F2F042BD972}"/>
              </a:ext>
            </a:extLst>
          </p:cNvPr>
          <p:cNvSpPr txBox="1"/>
          <p:nvPr/>
        </p:nvSpPr>
        <p:spPr>
          <a:xfrm>
            <a:off x="577309" y="1557181"/>
            <a:ext cx="106837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</a:t>
            </a:r>
            <a:r>
              <a:rPr kumimoji="0" lang="es-C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ey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1392 de 2010: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Ley marco. Reconoce las Enfermedades Huérfanas como de especial interés en salud.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</a:t>
            </a:r>
            <a:r>
              <a:rPr kumimoji="0" lang="es-C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ey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1438 de 2011: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Modifica la denominación de Enfermedad Huérfana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</a:t>
            </a:r>
            <a:r>
              <a:rPr kumimoji="0" lang="es-C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ecreto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1954 de 2012: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Reglamenta Sistema de Información Enfermedades Huérfanas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Resolución 3681 de 2013: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Censo de Enfermedades Huérfanas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Resolución 123 de 2015: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Reporte de Hemofilia.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Circular 011 de 2016 Supersalud: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Instrucciones para la atención de las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Enfermedades Huérfanas.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510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Propósito de la Notificación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F7E5D4EE-6F2A-4F72-B786-80A7DABD086A}"/>
              </a:ext>
            </a:extLst>
          </p:cNvPr>
          <p:cNvSpPr txBox="1"/>
          <p:nvPr/>
        </p:nvSpPr>
        <p:spPr>
          <a:xfrm>
            <a:off x="725731" y="2076731"/>
            <a:ext cx="9988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Mantener actualizado el registro sistemático de pacientes con diagnóstico confirmado con pruebas diagnósticas estándar o criterios clínicos de una enfermedad huérfana-rara, de acuerdo al listado vigente definido por el Ministerio de Salud y Protección Social. </a:t>
            </a:r>
          </a:p>
        </p:txBody>
      </p:sp>
    </p:spTree>
    <p:extLst>
      <p:ext uri="{BB962C8B-B14F-4D97-AF65-F5344CB8AC3E}">
        <p14:creationId xmlns:p14="http://schemas.microsoft.com/office/powerpoint/2010/main" val="8765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Propósito de la Notificación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1">
            <a:extLst>
              <a:ext uri="{FF2B5EF4-FFF2-40B4-BE49-F238E27FC236}">
                <a16:creationId xmlns:a16="http://schemas.microsoft.com/office/drawing/2014/main" id="{FB0A9AC9-0212-4085-B8B4-D80608F0BBD8}"/>
              </a:ext>
            </a:extLst>
          </p:cNvPr>
          <p:cNvSpPr txBox="1">
            <a:spLocks/>
          </p:cNvSpPr>
          <p:nvPr/>
        </p:nvSpPr>
        <p:spPr>
          <a:xfrm>
            <a:off x="1816520" y="4916697"/>
            <a:ext cx="7254909" cy="1016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Notificación rutinaria de las Enfermedades Huérfanas al SIVIGILA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CE602D8E-BFB7-4C9F-B93E-857AFB16B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2" t="9220" r="12995" b="4457"/>
          <a:stretch/>
        </p:blipFill>
        <p:spPr bwMode="auto">
          <a:xfrm>
            <a:off x="2048882" y="2093723"/>
            <a:ext cx="7022547" cy="264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096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Propósito de la Notificación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1">
            <a:extLst>
              <a:ext uri="{FF2B5EF4-FFF2-40B4-BE49-F238E27FC236}">
                <a16:creationId xmlns:a16="http://schemas.microsoft.com/office/drawing/2014/main" id="{CBEF15F8-D08E-448B-835C-6EED89B986D0}"/>
              </a:ext>
            </a:extLst>
          </p:cNvPr>
          <p:cNvSpPr txBox="1">
            <a:spLocks/>
          </p:cNvSpPr>
          <p:nvPr/>
        </p:nvSpPr>
        <p:spPr>
          <a:xfrm>
            <a:off x="1816520" y="4916697"/>
            <a:ext cx="7254909" cy="1016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Notificación rutinaria de las Enfermedades Huérfanas al SIVIGILA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37EB299-0936-44FF-9DD5-78DC4A01E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96" y="2046258"/>
            <a:ext cx="7000633" cy="280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53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Objetivos de la Vigilancia del Evento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AA5A5624-05EF-4793-9EA4-D75C840623A7}"/>
              </a:ext>
            </a:extLst>
          </p:cNvPr>
          <p:cNvSpPr/>
          <p:nvPr/>
        </p:nvSpPr>
        <p:spPr>
          <a:xfrm>
            <a:off x="752061" y="1690062"/>
            <a:ext cx="102803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-Garantizar el reporte por única vez de casos nuevos de pacientes diagnosticados con enfermedades huérfanas en el territorio nacional.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-Recopilar datos de las características sociodemográficas y epidemiológicas básicas de los pacientes con diagnóstico de enfermedades huérfanas-raras en el territorio nacional.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-Identificar conglomerados de las enfermedades huérfanas-raras en el territorio nacional</a:t>
            </a: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864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Definición Operativo del Caso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4455315D-71DE-4628-8FA8-2B7C57266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10" y="1660709"/>
            <a:ext cx="5774887" cy="36813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6E6093F-B47D-468D-9560-5EAAC9199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362" y="1660710"/>
            <a:ext cx="3590855" cy="11888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2F2CCAD-88E2-4189-AB0A-E77188E03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431" y="3382547"/>
            <a:ext cx="3712786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075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218662" y="560684"/>
            <a:ext cx="11807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Sistema de Alerta Temprana para eventos No Transmisibles – SAT-NT-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513520" y="1631462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D61EFA41-8F5B-4609-AC90-417B5E98F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506" y="2247754"/>
            <a:ext cx="9541067" cy="109737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C00DBF0-7CBB-4BAF-BD65-3D397FD45939}"/>
              </a:ext>
            </a:extLst>
          </p:cNvPr>
          <p:cNvSpPr/>
          <p:nvPr/>
        </p:nvSpPr>
        <p:spPr>
          <a:xfrm>
            <a:off x="1221507" y="3761118"/>
            <a:ext cx="95410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Todos los mecanismos de intervención inician con la identificación del paciente una vez se recibe la alerta, posterior a eso, dependiendo del evento, es necesario que la IPS (UPGD) o EAPB canalice la atención a alguna de las rutas de atención integral existentes o verificar el tratamiento o diagnóstico, las cuales permitirán que se realice una intervención inmediata cuya finalidad es mitigar el riesgo de morir.</a:t>
            </a:r>
          </a:p>
        </p:txBody>
      </p:sp>
    </p:spTree>
    <p:extLst>
      <p:ext uri="{BB962C8B-B14F-4D97-AF65-F5344CB8AC3E}">
        <p14:creationId xmlns:p14="http://schemas.microsoft.com/office/powerpoint/2010/main" val="22670512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218662" y="560684"/>
            <a:ext cx="11807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Sistema de Alerta Temprana para eventos No Transmisibles – SAT-NT-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513520" y="1631462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5B38B6C2-D380-4053-BFA1-0644583BB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2" y="1784967"/>
            <a:ext cx="9867830" cy="37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98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Micrositio Página WEB de la Secretaría Seccional de Salud                        Enfermedades Huérfanas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553277" y="1625023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8981816-D877-42E3-8590-0BBE2E497341}"/>
              </a:ext>
            </a:extLst>
          </p:cNvPr>
          <p:cNvSpPr/>
          <p:nvPr/>
        </p:nvSpPr>
        <p:spPr>
          <a:xfrm>
            <a:off x="5195202" y="2495284"/>
            <a:ext cx="6224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https://www.dssa.gov.co/index.php/enfermedades-huerfanas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B44E57-4040-4030-9F6B-BFEA0C743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546" y="1715170"/>
            <a:ext cx="3189045" cy="498380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DF363F2-6EE9-4E73-B25C-53596B9F02F3}"/>
              </a:ext>
            </a:extLst>
          </p:cNvPr>
          <p:cNvSpPr/>
          <p:nvPr/>
        </p:nvSpPr>
        <p:spPr>
          <a:xfrm>
            <a:off x="5433392" y="374540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Menú: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Boletines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Normatividad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Audiovisual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Información de Interés</a:t>
            </a:r>
          </a:p>
        </p:txBody>
      </p:sp>
    </p:spTree>
    <p:extLst>
      <p:ext uri="{BB962C8B-B14F-4D97-AF65-F5344CB8AC3E}">
        <p14:creationId xmlns:p14="http://schemas.microsoft.com/office/powerpoint/2010/main" val="2190659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Micrositio Página WEB de la Secretaría Seccional de Salud                        Enfermedades Huérfanas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553277" y="1625023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8981816-D877-42E3-8590-0BBE2E497341}"/>
              </a:ext>
            </a:extLst>
          </p:cNvPr>
          <p:cNvSpPr/>
          <p:nvPr/>
        </p:nvSpPr>
        <p:spPr>
          <a:xfrm>
            <a:off x="634596" y="5928381"/>
            <a:ext cx="6224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https://www.dssa.gov.co/index.php/enfermedades-huerfanas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6EA536-AC0F-4180-BDBB-C74FBD706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257" y="1760286"/>
            <a:ext cx="3811291" cy="41633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71BB4A-B7A7-4661-A95B-202CA815A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96" y="1760285"/>
            <a:ext cx="3669951" cy="4163393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F382F09A-BC29-42D4-AB65-5D3C7335561C}"/>
              </a:ext>
            </a:extLst>
          </p:cNvPr>
          <p:cNvSpPr txBox="1">
            <a:spLocks/>
          </p:cNvSpPr>
          <p:nvPr/>
        </p:nvSpPr>
        <p:spPr>
          <a:xfrm>
            <a:off x="1193800" y="2990850"/>
            <a:ext cx="10866120" cy="10303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CO" sz="682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6474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oyes galopar, piensa antes en un caballo que en una cebra. Este es un aforismo muy común en  el diagnóstico médico: Piensa antes en lo más frecuente. y es cierto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2130344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F382F09A-BC29-42D4-AB65-5D3C7335561C}"/>
              </a:ext>
            </a:extLst>
          </p:cNvPr>
          <p:cNvSpPr txBox="1">
            <a:spLocks/>
          </p:cNvSpPr>
          <p:nvPr/>
        </p:nvSpPr>
        <p:spPr>
          <a:xfrm>
            <a:off x="1193800" y="2990850"/>
            <a:ext cx="10866120" cy="10303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CO" sz="682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BBC71C3-0646-4754-B098-48A5BB98A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792" y="2364784"/>
            <a:ext cx="8626416" cy="314536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7660B826-A5C6-40A2-B893-0E7C09394866}"/>
              </a:ext>
            </a:extLst>
          </p:cNvPr>
          <p:cNvSpPr/>
          <p:nvPr/>
        </p:nvSpPr>
        <p:spPr>
          <a:xfrm>
            <a:off x="1782791" y="5660118"/>
            <a:ext cx="5515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b="1" dirty="0">
                <a:solidFill>
                  <a:srgbClr val="00B050"/>
                </a:solidFill>
                <a:latin typeface="Arial"/>
                <a:ea typeface="ヒラギノ角ゴ Pro W3" panose="020B0300000000000000" pitchFamily="34" charset="-128"/>
              </a:rPr>
              <a:t>Cuando suenen cascos…. Piense en caballos</a:t>
            </a:r>
          </a:p>
        </p:txBody>
      </p:sp>
    </p:spTree>
    <p:extLst>
      <p:ext uri="{BB962C8B-B14F-4D97-AF65-F5344CB8AC3E}">
        <p14:creationId xmlns:p14="http://schemas.microsoft.com/office/powerpoint/2010/main" val="113172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656823" y="489849"/>
            <a:ext cx="5125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Normativa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/>
          <p:nvPr/>
        </p:nvCxnSpPr>
        <p:spPr>
          <a:xfrm>
            <a:off x="656823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7039ABB-DF2F-6D74-CE12-9F2F042BD972}"/>
              </a:ext>
            </a:extLst>
          </p:cNvPr>
          <p:cNvSpPr txBox="1"/>
          <p:nvPr/>
        </p:nvSpPr>
        <p:spPr>
          <a:xfrm>
            <a:off x="577309" y="1557181"/>
            <a:ext cx="1068372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Resolución 0651 DE 2018: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Habilitación Centros de Referencia E.H.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Ley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1980 de 2019: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Tamizaje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Neonatal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Resolución 946 de 2l19: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Notificación de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Enfermedades Huérfanas al SIVIGILA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Ordenanza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50 DE 2019: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Conforma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Técnica de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Trabajo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por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Enfermedades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Huérfanas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de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Antioquia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Decreto No. 1652 de 2022: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Copagos y Cuotas de Recuperación (Excepción)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Resolución 23 de 2023: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Actualiza listado de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Enfermedades Huérfanas a 2.236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Ordenanza 001 de 2023: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Modifica el artículo 21 de la Ordenanza 50 de 2019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5895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no  se debe olvidar que las cebras también existen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1132580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F382F09A-BC29-42D4-AB65-5D3C7335561C}"/>
              </a:ext>
            </a:extLst>
          </p:cNvPr>
          <p:cNvSpPr txBox="1">
            <a:spLocks/>
          </p:cNvSpPr>
          <p:nvPr/>
        </p:nvSpPr>
        <p:spPr>
          <a:xfrm>
            <a:off x="1193800" y="2990850"/>
            <a:ext cx="10866120" cy="10303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CO" sz="682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70D7CD3-024B-417F-A264-6181210AC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481931"/>
            <a:ext cx="9730409" cy="366247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53A5840-2B99-4652-B7BD-2CC158F97A3F}"/>
              </a:ext>
            </a:extLst>
          </p:cNvPr>
          <p:cNvSpPr/>
          <p:nvPr/>
        </p:nvSpPr>
        <p:spPr>
          <a:xfrm>
            <a:off x="1164593" y="5191403"/>
            <a:ext cx="5218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b="1" dirty="0">
                <a:solidFill>
                  <a:srgbClr val="00B050"/>
                </a:solidFill>
                <a:latin typeface="Arial"/>
                <a:ea typeface="ヒラギノ角ゴ Pro W3" panose="020B0300000000000000" pitchFamily="34" charset="-128"/>
              </a:rPr>
              <a:t>Pero no olvide buscar cebras entre caballos</a:t>
            </a:r>
          </a:p>
        </p:txBody>
      </p:sp>
    </p:spTree>
    <p:extLst>
      <p:ext uri="{BB962C8B-B14F-4D97-AF65-F5344CB8AC3E}">
        <p14:creationId xmlns:p14="http://schemas.microsoft.com/office/powerpoint/2010/main" val="20318891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443946" y="560684"/>
            <a:ext cx="11582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MX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es la situación en la que se encuentran las enfermedades huérfanas/raras: son infrecuentes, pero no deben ser consideradas extrañas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>
            <a:cxnSpLocks/>
          </p:cNvCxnSpPr>
          <p:nvPr/>
        </p:nvCxnSpPr>
        <p:spPr>
          <a:xfrm>
            <a:off x="443946" y="2130344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F382F09A-BC29-42D4-AB65-5D3C7335561C}"/>
              </a:ext>
            </a:extLst>
          </p:cNvPr>
          <p:cNvSpPr txBox="1">
            <a:spLocks/>
          </p:cNvSpPr>
          <p:nvPr/>
        </p:nvSpPr>
        <p:spPr>
          <a:xfrm>
            <a:off x="1193800" y="2990850"/>
            <a:ext cx="10866120" cy="10303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CO" sz="682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esultado de imagen para cebroide entre caballos">
            <a:extLst>
              <a:ext uri="{FF2B5EF4-FFF2-40B4-BE49-F238E27FC236}">
                <a16:creationId xmlns:a16="http://schemas.microsoft.com/office/drawing/2014/main" id="{811B9E74-B888-4645-A69F-4E287727C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0" y="2299426"/>
            <a:ext cx="4407619" cy="313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esultado de imagen para cebroide entre caballos">
            <a:extLst>
              <a:ext uri="{FF2B5EF4-FFF2-40B4-BE49-F238E27FC236}">
                <a16:creationId xmlns:a16="http://schemas.microsoft.com/office/drawing/2014/main" id="{341AFAA0-1851-4534-87D3-C95C4154D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03" y="2312305"/>
            <a:ext cx="4642816" cy="313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4C14C4F-116B-4655-802D-4F089B84F86C}"/>
              </a:ext>
            </a:extLst>
          </p:cNvPr>
          <p:cNvSpPr/>
          <p:nvPr/>
        </p:nvSpPr>
        <p:spPr>
          <a:xfrm>
            <a:off x="1078781" y="5675658"/>
            <a:ext cx="6201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b="1" dirty="0">
                <a:solidFill>
                  <a:srgbClr val="00B050"/>
                </a:solidFill>
                <a:latin typeface="Arial"/>
                <a:ea typeface="ヒラギノ角ゴ Pro W3" panose="020B0300000000000000" pitchFamily="34" charset="-128"/>
              </a:rPr>
              <a:t>Además, recuerda que no todos son casos fáciles</a:t>
            </a:r>
          </a:p>
        </p:txBody>
      </p:sp>
    </p:spTree>
    <p:extLst>
      <p:ext uri="{BB962C8B-B14F-4D97-AF65-F5344CB8AC3E}">
        <p14:creationId xmlns:p14="http://schemas.microsoft.com/office/powerpoint/2010/main" val="38124890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DCBA69E-4573-425A-9FAA-778FDA552D03}"/>
              </a:ext>
            </a:extLst>
          </p:cNvPr>
          <p:cNvSpPr txBox="1">
            <a:spLocks/>
          </p:cNvSpPr>
          <p:nvPr/>
        </p:nvSpPr>
        <p:spPr>
          <a:xfrm>
            <a:off x="1233714" y="2848429"/>
            <a:ext cx="10348686" cy="9812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70875">
              <a:spcBef>
                <a:spcPts val="952"/>
              </a:spcBef>
              <a:buNone/>
            </a:pPr>
            <a:endParaRPr lang="es-CO" sz="6495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B98DE46-95F5-4D91-8C39-496100704532}"/>
              </a:ext>
            </a:extLst>
          </p:cNvPr>
          <p:cNvSpPr txBox="1"/>
          <p:nvPr/>
        </p:nvSpPr>
        <p:spPr>
          <a:xfrm>
            <a:off x="1492631" y="440065"/>
            <a:ext cx="942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GRACIAS POR SU ATENCIÓN!!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16A3D7C-524E-4BA4-B12D-F7D6431B496D}"/>
              </a:ext>
            </a:extLst>
          </p:cNvPr>
          <p:cNvSpPr/>
          <p:nvPr/>
        </p:nvSpPr>
        <p:spPr>
          <a:xfrm>
            <a:off x="1219200" y="2005123"/>
            <a:ext cx="10972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Luis Fernando Gallego Arango                                       </a:t>
            </a:r>
            <a:r>
              <a:rPr lang="es-CO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Jhuly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Alejandra Vélez Arcila</a:t>
            </a:r>
          </a:p>
          <a:p>
            <a:pPr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Aseguramiento y                                         Dirección de Salud Colectiva</a:t>
            </a:r>
          </a:p>
          <a:p>
            <a:pPr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Prestación de Servicios de Salud                                    Secretaría Seccional de Salud y</a:t>
            </a:r>
          </a:p>
          <a:p>
            <a:pPr>
              <a:defRPr/>
            </a:pP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Secretaría Seccional de Salud y                                      Protección Social de Antioquia                        Protección Social de Antioquia                                         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cronicas@antioquia.gov.co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Luisfernando.gallego@antioquia.gov.co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320 686 07 45</a:t>
            </a:r>
          </a:p>
          <a:p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311 372 39 85 – (604) 383 97 98</a:t>
            </a:r>
          </a:p>
          <a:p>
            <a:endParaRPr lang="es-MX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O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icrositio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Enfermedades Huérfanas: 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https://www.dssa.gov.co/index.php/enfermedades-huerfanas</a:t>
            </a:r>
            <a:r>
              <a:rPr lang="es-C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0553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656823" y="489849"/>
            <a:ext cx="5125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Normativa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/>
          <p:nvPr/>
        </p:nvCxnSpPr>
        <p:spPr>
          <a:xfrm>
            <a:off x="656823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E2A72035-E9D0-4365-824D-78552275F8C3}"/>
              </a:ext>
            </a:extLst>
          </p:cNvPr>
          <p:cNvSpPr/>
          <p:nvPr/>
        </p:nvSpPr>
        <p:spPr>
          <a:xfrm>
            <a:off x="656823" y="1350515"/>
            <a:ext cx="1083356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s-MX" sz="2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Ley 1980 de 2019: Tamizaje Neonatal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endParaRPr lang="es-MX" sz="16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0" indent="-342900" algn="just">
              <a:buFont typeface="+mj-lt"/>
              <a:buAutoNum type="arabicPeriod"/>
              <a:defRPr/>
            </a:pPr>
            <a:r>
              <a:rPr lang="es-MX" sz="16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Tamizaje neonatal: </a:t>
            </a:r>
            <a:r>
              <a:rPr lang="es-MX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El conjunto de acciones involucradas para la detección temprana de Errores Innatos del Metabolismo (EIM) y enfermedades que puedan deteriorar la calidad de vida y otras alteraciones congénitas del metabolismo, como lo son la toma de muestra de sangre del cordón umbilical y del talón en el recién nacido, destinada a realizarle pruebas específicas para detectar tempranamente, tratar y hacer seguimiento a lo largo de la vida a alteraciones metabólicas, endocrinas, visuales o auditivas para las cuales exista tratamiento que, de no ser detectadas, aumentan la morbilidad, generan discapacidad física o cognitiva y aumentan la mortalidad infantil. </a:t>
            </a:r>
          </a:p>
          <a:p>
            <a:pPr marL="342900" lvl="0" indent="-342900" algn="just">
              <a:buFont typeface="+mj-lt"/>
              <a:buAutoNum type="arabicPeriod"/>
              <a:defRPr/>
            </a:pPr>
            <a:endParaRPr lang="es-MX" sz="16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0" indent="-342900" algn="just">
              <a:buFont typeface="+mj-lt"/>
              <a:buAutoNum type="arabicPeriod"/>
              <a:defRPr/>
            </a:pPr>
            <a:r>
              <a:rPr lang="es-MX" sz="16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Tamizaje prenatal: </a:t>
            </a:r>
            <a:r>
              <a:rPr lang="es-MX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Estrategia clínica para determinar la presencia de genes relacionados con enfermedades del embrión o feto en desarrollo. </a:t>
            </a:r>
          </a:p>
          <a:p>
            <a:pPr marL="342900" lvl="0" indent="-342900" algn="just">
              <a:buFont typeface="+mj-lt"/>
              <a:buAutoNum type="arabicPeriod"/>
              <a:defRPr/>
            </a:pPr>
            <a:endParaRPr lang="es-MX" sz="16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0" indent="-342900" algn="just">
              <a:buFont typeface="+mj-lt"/>
              <a:buAutoNum type="arabicPeriod"/>
              <a:defRPr/>
            </a:pPr>
            <a:r>
              <a:rPr lang="es-MX" sz="16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Tamizaje neonatal básico: </a:t>
            </a:r>
            <a:r>
              <a:rPr lang="es-MX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Incluye pruebas de hipotiroidismo congénito, fenilcetonuria, galactosemia, fibrosis quística, hiperplasia suprarrenal congénita, déficit de </a:t>
            </a:r>
            <a:r>
              <a:rPr lang="es-MX" sz="160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biotinidasa</a:t>
            </a:r>
            <a:r>
              <a:rPr lang="es-MX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o defectos de la hemoglobina.</a:t>
            </a:r>
          </a:p>
          <a:p>
            <a:pPr marL="342900" lvl="0" indent="-342900" algn="just">
              <a:buFont typeface="+mj-lt"/>
              <a:buAutoNum type="arabicPeriod"/>
              <a:defRPr/>
            </a:pPr>
            <a:endParaRPr lang="es-MX" sz="16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0" indent="-342900" algn="just">
              <a:buFont typeface="+mj-lt"/>
              <a:buAutoNum type="arabicPeriod"/>
              <a:defRPr/>
            </a:pPr>
            <a:r>
              <a:rPr lang="es-MX" sz="16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Tamizaje ampliado: </a:t>
            </a:r>
            <a:r>
              <a:rPr lang="es-MX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Incluye las anteriores pruebas más las pruebas diagnóstico de enfermedades de los </a:t>
            </a:r>
            <a:r>
              <a:rPr lang="es-MX" sz="160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arninoácidos</a:t>
            </a:r>
            <a:r>
              <a:rPr lang="es-MX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enfermedades de los ácidos orgánicos y desórdenes de la </a:t>
            </a:r>
            <a:r>
              <a:rPr lang="es-MX" sz="160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betaoxidación</a:t>
            </a:r>
            <a:r>
              <a:rPr lang="es-MX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de los ácidos grasos (en total son 33 enfermedades que se detectan con esta prueba). </a:t>
            </a:r>
            <a:endParaRPr lang="es-CO" sz="16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164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656823" y="489849"/>
            <a:ext cx="5125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Normativa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/>
          <p:nvPr/>
        </p:nvCxnSpPr>
        <p:spPr>
          <a:xfrm>
            <a:off x="656823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2 CuadroTexto">
            <a:extLst>
              <a:ext uri="{FF2B5EF4-FFF2-40B4-BE49-F238E27FC236}">
                <a16:creationId xmlns:a16="http://schemas.microsoft.com/office/drawing/2014/main" id="{55A4F9BB-9A91-4B90-B9A0-2AEE70AD9DD9}"/>
              </a:ext>
            </a:extLst>
          </p:cNvPr>
          <p:cNvSpPr txBox="1"/>
          <p:nvPr/>
        </p:nvSpPr>
        <p:spPr>
          <a:xfrm>
            <a:off x="1033634" y="1833731"/>
            <a:ext cx="949796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ORDENANZA 50 DEL 30 DE DICIEMBRE DE 2019 DE LA ASAMBLEA DEPARTAMENTAL DE ANTIOQUIA</a:t>
            </a:r>
          </a:p>
          <a:p>
            <a:pPr algn="just">
              <a:defRPr/>
            </a:pPr>
            <a:endParaRPr lang="es-CO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“Por medio de la cual se conforma la Red Técnica de Trabajo por las Enfermedades Huérfanas de Antioquia, y se expiden los Lineamientos”</a:t>
            </a:r>
          </a:p>
          <a:p>
            <a:pPr algn="just">
              <a:defRPr/>
            </a:pPr>
            <a:endParaRPr lang="es-CO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 como propósito la conformación de la Red Técnica de Trabajo por las Enfermedades Huérfanas de Antioquia, para el diseño e implementación de una estrategia sobre la promoción de la detección temprana, seguimiento, rehabilitación y vigilancia de las personas afectadas directa o indirectamente por las Enfermedades Huérfanas en el Departamento de Antioquia</a:t>
            </a:r>
          </a:p>
          <a:p>
            <a:pPr algn="just">
              <a:defRPr/>
            </a:pPr>
            <a:endParaRPr lang="es-CO" sz="2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119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656823" y="489849"/>
            <a:ext cx="1087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MX" sz="32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¿Porqué toma tanto tiempo obtener un diagnostico?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/>
          <p:nvPr/>
        </p:nvCxnSpPr>
        <p:spPr>
          <a:xfrm>
            <a:off x="656823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98548117-2059-41AF-99C7-CE048AA143CC}"/>
              </a:ext>
            </a:extLst>
          </p:cNvPr>
          <p:cNvSpPr/>
          <p:nvPr/>
        </p:nvSpPr>
        <p:spPr>
          <a:xfrm>
            <a:off x="656822" y="1531493"/>
            <a:ext cx="102297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Dificultad en obtener un diagnóstico exacto. 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Promedio: 5 años</a:t>
            </a: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para obtener un </a:t>
            </a:r>
            <a:r>
              <a:rPr kumimoji="0" lang="es-CO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dx</a:t>
            </a: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exacto.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Opciones de tratamiento limitadas (medicamentos, ayudas diagnosticas, laboratorios).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Poca o ninguna investigación disponible sobre la enfermedad. 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Dificultad para encontrar médicos o centros de tratamiento con experiencia en tratar una enfermedad específica.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 algunos casos tratamientos más costosos que los de una enfermedad común (alto costo).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Dificultad para solicitar servicios médicos, sociales, asistenciales o financieros. </a:t>
            </a:r>
            <a:b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s-CO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180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206E39C-0DE3-15B9-DCAF-11AAEDB17F31}"/>
              </a:ext>
            </a:extLst>
          </p:cNvPr>
          <p:cNvSpPr txBox="1"/>
          <p:nvPr/>
        </p:nvSpPr>
        <p:spPr>
          <a:xfrm>
            <a:off x="656823" y="489849"/>
            <a:ext cx="1087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Signos de Sospecha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25D12E3-2579-61BF-6F35-D0DE86E0379A}"/>
              </a:ext>
            </a:extLst>
          </p:cNvPr>
          <p:cNvCxnSpPr/>
          <p:nvPr/>
        </p:nvCxnSpPr>
        <p:spPr>
          <a:xfrm>
            <a:off x="656823" y="1184856"/>
            <a:ext cx="4237149" cy="1287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1">
            <a:extLst>
              <a:ext uri="{FF2B5EF4-FFF2-40B4-BE49-F238E27FC236}">
                <a16:creationId xmlns:a16="http://schemas.microsoft.com/office/drawing/2014/main" id="{D07E0B3C-8092-41D5-B237-E7A5E36DC1C5}"/>
              </a:ext>
            </a:extLst>
          </p:cNvPr>
          <p:cNvSpPr txBox="1">
            <a:spLocks/>
          </p:cNvSpPr>
          <p:nvPr/>
        </p:nvSpPr>
        <p:spPr bwMode="auto">
          <a:xfrm>
            <a:off x="928603" y="3120748"/>
            <a:ext cx="5086903" cy="144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 i="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1pPr>
            <a:lvl2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sz="2000" dirty="0">
                <a:solidFill>
                  <a:srgbClr val="184762"/>
                </a:solidFill>
                <a:ea typeface="Times New Roman" charset="0"/>
                <a:cs typeface="Times New Roman" charset="0"/>
              </a:rPr>
              <a:t>¿CUANDO SOSPECHARLA?</a:t>
            </a:r>
          </a:p>
        </p:txBody>
      </p:sp>
      <p:sp>
        <p:nvSpPr>
          <p:cNvPr id="9" name="Rectángulo: esquina doblada 8">
            <a:extLst>
              <a:ext uri="{FF2B5EF4-FFF2-40B4-BE49-F238E27FC236}">
                <a16:creationId xmlns:a16="http://schemas.microsoft.com/office/drawing/2014/main" id="{112BEF57-3233-4ABF-AC45-4D345F318B84}"/>
              </a:ext>
            </a:extLst>
          </p:cNvPr>
          <p:cNvSpPr/>
          <p:nvPr/>
        </p:nvSpPr>
        <p:spPr>
          <a:xfrm>
            <a:off x="7028534" y="2072103"/>
            <a:ext cx="3097511" cy="2734275"/>
          </a:xfrm>
          <a:prstGeom prst="foldedCorner">
            <a:avLst/>
          </a:prstGeom>
          <a:solidFill>
            <a:srgbClr val="FCD03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400" b="1" kern="0" dirty="0">
                <a:solidFill>
                  <a:srgbClr val="001E60"/>
                </a:solidFill>
                <a:latin typeface="Arial"/>
              </a:rPr>
              <a:t>La regla de “</a:t>
            </a:r>
            <a:r>
              <a:rPr lang="es-MX" sz="1400" b="1" kern="0" dirty="0" err="1">
                <a:solidFill>
                  <a:srgbClr val="001E60"/>
                </a:solidFill>
                <a:latin typeface="Arial"/>
              </a:rPr>
              <a:t>Too</a:t>
            </a:r>
            <a:r>
              <a:rPr lang="es-MX" sz="1400" b="1" kern="0" dirty="0">
                <a:solidFill>
                  <a:srgbClr val="001E60"/>
                </a:solidFill>
                <a:latin typeface="Arial"/>
              </a:rPr>
              <a:t>/</a:t>
            </a:r>
            <a:r>
              <a:rPr lang="es-MX" sz="1400" b="1" kern="0" dirty="0" err="1">
                <a:solidFill>
                  <a:srgbClr val="001E60"/>
                </a:solidFill>
                <a:latin typeface="Arial"/>
              </a:rPr>
              <a:t>Two</a:t>
            </a:r>
            <a:r>
              <a:rPr lang="es-MX" sz="1400" b="1" kern="0" dirty="0">
                <a:solidFill>
                  <a:srgbClr val="001E60"/>
                </a:solidFill>
                <a:latin typeface="Arial"/>
              </a:rPr>
              <a:t>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MX" sz="1400" b="1" kern="0" dirty="0">
              <a:solidFill>
                <a:srgbClr val="001E60"/>
              </a:solidFill>
              <a:latin typeface="Arial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100" kern="0" dirty="0">
                <a:solidFill>
                  <a:srgbClr val="001E60"/>
                </a:solidFill>
                <a:latin typeface="Arial"/>
              </a:rPr>
              <a:t>Las preguntas sobre antecedentes familiares que resultan en respuestas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100" kern="0" dirty="0">
                <a:solidFill>
                  <a:srgbClr val="001E60"/>
                </a:solidFill>
                <a:latin typeface="Arial"/>
              </a:rPr>
              <a:t>que usan los descriptores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100" kern="0" dirty="0">
                <a:solidFill>
                  <a:srgbClr val="001E60"/>
                </a:solidFill>
                <a:latin typeface="Arial"/>
              </a:rPr>
              <a:t>"demasiado" o "dos" pueden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100" kern="0" dirty="0">
                <a:solidFill>
                  <a:srgbClr val="001E60"/>
                </a:solidFill>
                <a:latin typeface="Arial"/>
              </a:rPr>
              <a:t>indicar una condición genética.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900" kern="0" dirty="0">
                <a:solidFill>
                  <a:srgbClr val="001E60"/>
                </a:solidFill>
                <a:latin typeface="Arial"/>
              </a:rPr>
              <a:t>(Fuente: Arthur </a:t>
            </a:r>
            <a:r>
              <a:rPr lang="es-MX" sz="900" kern="0" dirty="0" err="1">
                <a:solidFill>
                  <a:srgbClr val="001E60"/>
                </a:solidFill>
                <a:latin typeface="Arial"/>
              </a:rPr>
              <a:t>Grix</a:t>
            </a:r>
            <a:r>
              <a:rPr lang="es-MX" sz="900" kern="0" dirty="0">
                <a:solidFill>
                  <a:srgbClr val="001E60"/>
                </a:solidFill>
                <a:latin typeface="Arial"/>
              </a:rPr>
              <a:t>, MD) 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050" kern="0" dirty="0">
                <a:solidFill>
                  <a:srgbClr val="001E60"/>
                </a:solidFill>
                <a:latin typeface="Arial"/>
              </a:rPr>
              <a:t>Demasiado alto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050" kern="0" dirty="0">
                <a:solidFill>
                  <a:srgbClr val="001E60"/>
                </a:solidFill>
                <a:latin typeface="Arial"/>
              </a:rPr>
              <a:t>Demasiado corto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050" kern="0" dirty="0">
                <a:solidFill>
                  <a:srgbClr val="001E60"/>
                </a:solidFill>
                <a:latin typeface="Arial"/>
              </a:rPr>
              <a:t>Demasiado temprano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050" kern="0" dirty="0">
                <a:solidFill>
                  <a:srgbClr val="001E60"/>
                </a:solidFill>
                <a:latin typeface="Arial"/>
              </a:rPr>
              <a:t>Demasiado joven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050" kern="0" dirty="0">
                <a:solidFill>
                  <a:srgbClr val="001E60"/>
                </a:solidFill>
                <a:latin typeface="Arial"/>
              </a:rPr>
              <a:t>Demasiado diferente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050" kern="0" dirty="0">
                <a:solidFill>
                  <a:srgbClr val="001E60"/>
                </a:solidFill>
                <a:latin typeface="Arial"/>
              </a:rPr>
              <a:t>Dos tumores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050" kern="0" dirty="0">
                <a:solidFill>
                  <a:srgbClr val="001E60"/>
                </a:solidFill>
                <a:latin typeface="Arial"/>
              </a:rPr>
              <a:t>Dos generaciones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050" kern="0" dirty="0">
                <a:solidFill>
                  <a:srgbClr val="001E60"/>
                </a:solidFill>
                <a:latin typeface="Arial"/>
              </a:rPr>
              <a:t>Dos en la familia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MX" sz="1050" kern="0" dirty="0">
                <a:solidFill>
                  <a:srgbClr val="001E60"/>
                </a:solidFill>
                <a:latin typeface="Arial"/>
              </a:rPr>
              <a:t>Dos defectos de nacimiento</a:t>
            </a:r>
            <a:endParaRPr lang="es-MX" sz="1200" kern="0" dirty="0">
              <a:solidFill>
                <a:srgbClr val="001E60"/>
              </a:solidFill>
              <a:latin typeface="Arial"/>
            </a:endParaRPr>
          </a:p>
        </p:txBody>
      </p:sp>
      <p:pic>
        <p:nvPicPr>
          <p:cNvPr id="10" name="Picture 4" descr="esultado de imagen para child to adult">
            <a:extLst>
              <a:ext uri="{FF2B5EF4-FFF2-40B4-BE49-F238E27FC236}">
                <a16:creationId xmlns:a16="http://schemas.microsoft.com/office/drawing/2014/main" id="{A3564CDD-EC2F-4FF9-A40B-27303D4F2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1"/>
          <a:stretch/>
        </p:blipFill>
        <p:spPr bwMode="auto">
          <a:xfrm flipH="1">
            <a:off x="4014090" y="1744265"/>
            <a:ext cx="2720891" cy="13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sultado de imagen para child to adult">
            <a:extLst>
              <a:ext uri="{FF2B5EF4-FFF2-40B4-BE49-F238E27FC236}">
                <a16:creationId xmlns:a16="http://schemas.microsoft.com/office/drawing/2014/main" id="{398B8E2E-1CA0-4A74-904A-94722839D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B5245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1"/>
          <a:stretch/>
        </p:blipFill>
        <p:spPr bwMode="auto">
          <a:xfrm>
            <a:off x="1086143" y="1744265"/>
            <a:ext cx="2927947" cy="13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368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4677</TotalTime>
  <Words>2825</Words>
  <Application>Microsoft Office PowerPoint</Application>
  <PresentationFormat>Panorámica</PresentationFormat>
  <Paragraphs>366</Paragraphs>
  <Slides>52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52</vt:i4>
      </vt:variant>
    </vt:vector>
  </HeadingPairs>
  <TitlesOfParts>
    <vt:vector size="55" baseType="lpstr">
      <vt:lpstr>Office Theme</vt:lpstr>
      <vt:lpstr>Diseño personalizado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LUIS FERNANDO GALLEGO ARANGO</cp:lastModifiedBy>
  <cp:revision>314</cp:revision>
  <cp:lastPrinted>2023-02-27T18:39:39Z</cp:lastPrinted>
  <dcterms:created xsi:type="dcterms:W3CDTF">2020-01-15T19:48:40Z</dcterms:created>
  <dcterms:modified xsi:type="dcterms:W3CDTF">2023-10-13T20:09:07Z</dcterms:modified>
</cp:coreProperties>
</file>