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6" r:id="rId23"/>
  </p:sldIdLst>
  <p:sldSz cx="12192000" cy="6858000"/>
  <p:notesSz cx="6797675" cy="98567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AB53"/>
    <a:srgbClr val="276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snapToGrid="0">
      <p:cViewPr varScale="1">
        <p:scale>
          <a:sx n="73" d="100"/>
          <a:sy n="73" d="100"/>
        </p:scale>
        <p:origin x="540" y="78"/>
      </p:cViewPr>
      <p:guideLst>
        <p:guide orient="horz" pos="2160"/>
        <p:guide pos="3840"/>
      </p:guideLst>
    </p:cSldViewPr>
  </p:slideViewPr>
  <p:notesTextViewPr>
    <p:cViewPr>
      <p:scale>
        <a:sx n="1" d="1"/>
        <a:sy n="1" d="1"/>
      </p:scale>
      <p:origin x="0" y="0"/>
    </p:cViewPr>
  </p:notesTextViewPr>
  <p:notesViewPr>
    <p:cSldViewPr snapToGrid="0">
      <p:cViewPr varScale="1">
        <p:scale>
          <a:sx n="81" d="100"/>
          <a:sy n="81" d="100"/>
        </p:scale>
        <p:origin x="399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A8E95784-D730-4B6B-9BD1-A29299CE96DA}" type="datetimeFigureOut">
              <a:rPr lang="es-ES" smtClean="0"/>
              <a:t>26/03/2020</a:t>
            </a:fld>
            <a:endParaRPr lang="es-ES"/>
          </a:p>
        </p:txBody>
      </p:sp>
      <p:sp>
        <p:nvSpPr>
          <p:cNvPr id="4" name="Marcador de imagen d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553BD0FE-CC8F-4B48-8929-0DEDACE37219}" type="slidenum">
              <a:rPr lang="es-ES" smtClean="0"/>
              <a:t>‹Nº›</a:t>
            </a:fld>
            <a:endParaRPr lang="es-ES"/>
          </a:p>
        </p:txBody>
      </p:sp>
    </p:spTree>
    <p:extLst>
      <p:ext uri="{BB962C8B-B14F-4D97-AF65-F5344CB8AC3E}">
        <p14:creationId xmlns:p14="http://schemas.microsoft.com/office/powerpoint/2010/main" val="53515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5B96B84-DBC7-4D23-9706-471639E18A47}" type="datetimeFigureOut">
              <a:rPr lang="es-ES" smtClean="0"/>
              <a:t>26/03/2020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A98C8B-7538-43F4-86A2-9C2A578DEECB}" type="slidenum">
              <a:rPr lang="es-ES" smtClean="0"/>
              <a:t>‹Nº›</a:t>
            </a:fld>
            <a:endParaRPr lang="es-ES"/>
          </a:p>
        </p:txBody>
      </p:sp>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l="76169" t="-3651" r="2627" b="81274"/>
          <a:stretch/>
        </p:blipFill>
        <p:spPr>
          <a:xfrm>
            <a:off x="4185769" y="-1947"/>
            <a:ext cx="3820461" cy="2064470"/>
          </a:xfrm>
          <a:prstGeom prst="rect">
            <a:avLst/>
          </a:prstGeom>
        </p:spPr>
      </p:pic>
      <p:grpSp>
        <p:nvGrpSpPr>
          <p:cNvPr id="8" name="Grupo 7"/>
          <p:cNvGrpSpPr/>
          <p:nvPr userDrawn="1"/>
        </p:nvGrpSpPr>
        <p:grpSpPr>
          <a:xfrm>
            <a:off x="-20252" y="5972190"/>
            <a:ext cx="12204000" cy="468000"/>
            <a:chOff x="-20252" y="4567601"/>
            <a:chExt cx="12204000" cy="468000"/>
          </a:xfrm>
        </p:grpSpPr>
        <p:cxnSp>
          <p:nvCxnSpPr>
            <p:cNvPr id="9" name="Conector recto 8"/>
            <p:cNvCxnSpPr/>
            <p:nvPr/>
          </p:nvCxnSpPr>
          <p:spPr>
            <a:xfrm rot="5400000">
              <a:off x="6081748" y="-1308468"/>
              <a:ext cx="0" cy="12204000"/>
            </a:xfrm>
            <a:prstGeom prst="line">
              <a:avLst/>
            </a:prstGeom>
            <a:ln w="31750" cmpd="sng">
              <a:solidFill>
                <a:srgbClr val="74AB53"/>
              </a:solidFill>
            </a:ln>
          </p:spPr>
          <p:style>
            <a:lnRef idx="1">
              <a:schemeClr val="accent1"/>
            </a:lnRef>
            <a:fillRef idx="0">
              <a:schemeClr val="accent1"/>
            </a:fillRef>
            <a:effectRef idx="0">
              <a:schemeClr val="accent1"/>
            </a:effectRef>
            <a:fontRef idx="minor">
              <a:schemeClr val="tx1"/>
            </a:fontRef>
          </p:style>
        </p:cxnSp>
        <p:sp>
          <p:nvSpPr>
            <p:cNvPr id="10" name="Elipse 9"/>
            <p:cNvSpPr>
              <a:spLocks noChangeAspect="1"/>
            </p:cNvSpPr>
            <p:nvPr/>
          </p:nvSpPr>
          <p:spPr>
            <a:xfrm>
              <a:off x="9634109" y="4567601"/>
              <a:ext cx="468000" cy="468000"/>
            </a:xfrm>
            <a:prstGeom prst="ellipse">
              <a:avLst/>
            </a:prstGeom>
            <a:solidFill>
              <a:srgbClr val="276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09029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5B96B84-DBC7-4D23-9706-471639E18A47}" type="datetimeFigureOut">
              <a:rPr lang="es-ES" smtClean="0"/>
              <a:t>26/03/2020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363171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5B96B84-DBC7-4D23-9706-471639E18A47}" type="datetimeFigureOut">
              <a:rPr lang="es-ES" smtClean="0"/>
              <a:t>26/03/2020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137582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71703" cy="1325563"/>
          </a:xfrm>
        </p:spPr>
        <p:txBody>
          <a:bodyPr/>
          <a:lstStyle>
            <a:lvl1pPr algn="ctr">
              <a:defRPr b="1">
                <a:solidFill>
                  <a:schemeClr val="accent6">
                    <a:lumMod val="75000"/>
                  </a:schemeClr>
                </a:solidFill>
                <a:effectLst>
                  <a:outerShdw blurRad="38100" dist="38100" dir="2700000" algn="tl">
                    <a:srgbClr val="000000">
                      <a:alpha val="43137"/>
                    </a:srgbClr>
                  </a:outerShdw>
                </a:effectLst>
              </a:defRPr>
            </a:lvl1pPr>
          </a:lstStyle>
          <a:p>
            <a:endParaRPr lang="en-US" dirty="0"/>
          </a:p>
        </p:txBody>
      </p:sp>
      <p:sp>
        <p:nvSpPr>
          <p:cNvPr id="3" name="Content Placeholder 2"/>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05B96B84-DBC7-4D23-9706-471639E18A47}" type="datetimeFigureOut">
              <a:rPr lang="es-ES" smtClean="0"/>
              <a:t>26/03/2020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A98C8B-7538-43F4-86A2-9C2A578DEECB}" type="slidenum">
              <a:rPr lang="es-ES" smtClean="0"/>
              <a:t>‹Nº›</a:t>
            </a:fld>
            <a:endParaRPr lang="es-ES"/>
          </a:p>
        </p:txBody>
      </p:sp>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l="76169" t="-3651" r="2627" b="81274"/>
          <a:stretch/>
        </p:blipFill>
        <p:spPr>
          <a:xfrm>
            <a:off x="9499650" y="199897"/>
            <a:ext cx="2585258" cy="1397001"/>
          </a:xfrm>
          <a:prstGeom prst="rect">
            <a:avLst/>
          </a:prstGeom>
        </p:spPr>
      </p:pic>
      <p:grpSp>
        <p:nvGrpSpPr>
          <p:cNvPr id="8" name="Grupo 7"/>
          <p:cNvGrpSpPr/>
          <p:nvPr userDrawn="1"/>
        </p:nvGrpSpPr>
        <p:grpSpPr>
          <a:xfrm>
            <a:off x="-20252" y="5972190"/>
            <a:ext cx="12204000" cy="468000"/>
            <a:chOff x="-20252" y="4567601"/>
            <a:chExt cx="12204000" cy="468000"/>
          </a:xfrm>
        </p:grpSpPr>
        <p:cxnSp>
          <p:nvCxnSpPr>
            <p:cNvPr id="9" name="Conector recto 8"/>
            <p:cNvCxnSpPr/>
            <p:nvPr/>
          </p:nvCxnSpPr>
          <p:spPr>
            <a:xfrm rot="5400000">
              <a:off x="6081748" y="-1308468"/>
              <a:ext cx="0" cy="12204000"/>
            </a:xfrm>
            <a:prstGeom prst="line">
              <a:avLst/>
            </a:prstGeom>
            <a:ln w="31750" cmpd="sng">
              <a:solidFill>
                <a:srgbClr val="74AB53"/>
              </a:solidFill>
            </a:ln>
          </p:spPr>
          <p:style>
            <a:lnRef idx="1">
              <a:schemeClr val="accent1"/>
            </a:lnRef>
            <a:fillRef idx="0">
              <a:schemeClr val="accent1"/>
            </a:fillRef>
            <a:effectRef idx="0">
              <a:schemeClr val="accent1"/>
            </a:effectRef>
            <a:fontRef idx="minor">
              <a:schemeClr val="tx1"/>
            </a:fontRef>
          </p:style>
        </p:cxnSp>
        <p:sp>
          <p:nvSpPr>
            <p:cNvPr id="10" name="Elipse 9"/>
            <p:cNvSpPr>
              <a:spLocks noChangeAspect="1"/>
            </p:cNvSpPr>
            <p:nvPr/>
          </p:nvSpPr>
          <p:spPr>
            <a:xfrm>
              <a:off x="9634109" y="4567601"/>
              <a:ext cx="468000" cy="468000"/>
            </a:xfrm>
            <a:prstGeom prst="ellipse">
              <a:avLst/>
            </a:prstGeom>
            <a:solidFill>
              <a:srgbClr val="276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51612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5B96B84-DBC7-4D23-9706-471639E18A47}" type="datetimeFigureOut">
              <a:rPr lang="es-ES" smtClean="0"/>
              <a:t>26/03/2020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17715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B96B84-DBC7-4D23-9706-471639E18A47}" type="datetimeFigureOut">
              <a:rPr lang="es-ES" smtClean="0"/>
              <a:t>26/03/2020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132266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5B96B84-DBC7-4D23-9706-471639E18A47}" type="datetimeFigureOut">
              <a:rPr lang="es-ES" smtClean="0"/>
              <a:t>26/03/2020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57466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5B96B84-DBC7-4D23-9706-471639E18A47}" type="datetimeFigureOut">
              <a:rPr lang="es-ES" smtClean="0"/>
              <a:t>26/03/2020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72820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96B84-DBC7-4D23-9706-471639E18A47}" type="datetimeFigureOut">
              <a:rPr lang="es-ES" smtClean="0"/>
              <a:t>26/03/2020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359139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B96B84-DBC7-4D23-9706-471639E18A47}" type="datetimeFigureOut">
              <a:rPr lang="es-ES" smtClean="0"/>
              <a:t>26/03/2020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3094664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B96B84-DBC7-4D23-9706-471639E18A47}" type="datetimeFigureOut">
              <a:rPr lang="es-ES" smtClean="0"/>
              <a:t>26/03/2020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A98C8B-7538-43F4-86A2-9C2A578DEECB}" type="slidenum">
              <a:rPr lang="es-ES" smtClean="0"/>
              <a:t>‹Nº›</a:t>
            </a:fld>
            <a:endParaRPr lang="es-ES"/>
          </a:p>
        </p:txBody>
      </p:sp>
    </p:spTree>
    <p:extLst>
      <p:ext uri="{BB962C8B-B14F-4D97-AF65-F5344CB8AC3E}">
        <p14:creationId xmlns:p14="http://schemas.microsoft.com/office/powerpoint/2010/main" val="50267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96B84-DBC7-4D23-9706-471639E18A47}" type="datetimeFigureOut">
              <a:rPr lang="es-ES" smtClean="0"/>
              <a:t>26/03/2020</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98C8B-7538-43F4-86A2-9C2A578DEECB}" type="slidenum">
              <a:rPr lang="es-ES" smtClean="0"/>
              <a:t>‹Nº›</a:t>
            </a:fld>
            <a:endParaRPr lang="es-ES"/>
          </a:p>
        </p:txBody>
      </p:sp>
    </p:spTree>
    <p:extLst>
      <p:ext uri="{BB962C8B-B14F-4D97-AF65-F5344CB8AC3E}">
        <p14:creationId xmlns:p14="http://schemas.microsoft.com/office/powerpoint/2010/main" val="2181613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kern="1200">
          <a:solidFill>
            <a:schemeClr val="accent6">
              <a:lumMod val="75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ormato%20Solicitud%20de%20Tiquetes%20A&#233;reos%20FUA%20Actualizado.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ormato%20Solicitud%20de%20Permisos%20FUA%20Actualizado.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fundacionude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admonproyectosssa@udea.edu.c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ulian.vargas1@udea.edu.co" TargetMode="External"/><Relationship Id="rId2" Type="http://schemas.openxmlformats.org/officeDocument/2006/relationships/hyperlink" Target="mailto:admonproyectosssa@udea.edu.c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ormato%20Actualizado%20legalizaci&#243;n%20vi&#225;ticos.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ertificado%20de%20permanencia%20actualizado.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CO" b="1" dirty="0" smtClean="0">
                <a:effectLst>
                  <a:outerShdw blurRad="38100" dist="38100" dir="2700000" algn="tl">
                    <a:srgbClr val="000000">
                      <a:alpha val="43137"/>
                    </a:srgbClr>
                  </a:outerShdw>
                </a:effectLst>
              </a:rPr>
              <a:t>BIENVENIDOS AL EQUIPO DE TRABAJO</a:t>
            </a:r>
            <a:endParaRPr lang="es-ES" b="1" dirty="0">
              <a:effectLst>
                <a:outerShdw blurRad="38100" dist="38100" dir="2700000" algn="tl">
                  <a:srgbClr val="000000">
                    <a:alpha val="43137"/>
                  </a:srgbClr>
                </a:outerShdw>
              </a:effectLst>
            </a:endParaRPr>
          </a:p>
        </p:txBody>
      </p:sp>
      <p:sp>
        <p:nvSpPr>
          <p:cNvPr id="5" name="Subtítulo 4"/>
          <p:cNvSpPr>
            <a:spLocks noGrp="1"/>
          </p:cNvSpPr>
          <p:nvPr>
            <p:ph type="subTitle" idx="1"/>
          </p:nvPr>
        </p:nvSpPr>
        <p:spPr>
          <a:xfrm>
            <a:off x="1524000" y="4127862"/>
            <a:ext cx="9144000" cy="1129937"/>
          </a:xfrm>
        </p:spPr>
        <p:txBody>
          <a:bodyPr/>
          <a:lstStyle/>
          <a:p>
            <a:r>
              <a:rPr lang="es-CO" sz="3200" b="1" dirty="0">
                <a:solidFill>
                  <a:srgbClr val="74AB53"/>
                </a:solidFill>
                <a:effectLst>
                  <a:outerShdw blurRad="38100" dist="38100" dir="2700000" algn="tl">
                    <a:srgbClr val="000000">
                      <a:alpha val="43137"/>
                    </a:srgbClr>
                  </a:outerShdw>
                </a:effectLst>
                <a:latin typeface="Calibri Light" panose="020F0302020204030204"/>
              </a:rPr>
              <a:t>PROYECTO APOYO A LAS ACCIONES QUE EN VIRTUD DE SUS COMPETENCIAS LEGALES REALIZA LA SSSYPSA  </a:t>
            </a:r>
            <a:endParaRPr lang="es-ES" sz="3200" dirty="0"/>
          </a:p>
        </p:txBody>
      </p:sp>
    </p:spTree>
    <p:extLst>
      <p:ext uri="{BB962C8B-B14F-4D97-AF65-F5344CB8AC3E}">
        <p14:creationId xmlns:p14="http://schemas.microsoft.com/office/powerpoint/2010/main" val="58576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TIQUETES </a:t>
            </a:r>
            <a:r>
              <a:rPr lang="es-CO" dirty="0" smtClean="0"/>
              <a:t>AEREOS</a:t>
            </a:r>
            <a:endParaRPr lang="es-ES" dirty="0"/>
          </a:p>
        </p:txBody>
      </p:sp>
      <p:sp>
        <p:nvSpPr>
          <p:cNvPr id="3" name="Marcador de contenido 2"/>
          <p:cNvSpPr>
            <a:spLocks noGrp="1"/>
          </p:cNvSpPr>
          <p:nvPr>
            <p:ph idx="1"/>
          </p:nvPr>
        </p:nvSpPr>
        <p:spPr/>
        <p:txBody>
          <a:bodyPr/>
          <a:lstStyle/>
          <a:p>
            <a:pPr algn="just"/>
            <a:r>
              <a:rPr lang="es-CO" dirty="0"/>
              <a:t>Se debe diligenciar el formato para solicitud de tiquetes, según la siguiente información:</a:t>
            </a:r>
            <a:endParaRPr lang="es-ES" dirty="0"/>
          </a:p>
          <a:p>
            <a:pPr algn="just"/>
            <a:r>
              <a:rPr lang="es-CO" b="1" dirty="0"/>
              <a:t>Fecha de solicitud:</a:t>
            </a:r>
            <a:r>
              <a:rPr lang="es-CO" dirty="0"/>
              <a:t> Fecha en la que se solicita el tiquete aéreo.</a:t>
            </a:r>
            <a:endParaRPr lang="es-ES" dirty="0"/>
          </a:p>
          <a:p>
            <a:pPr algn="just"/>
            <a:r>
              <a:rPr lang="es-CO" b="1" dirty="0"/>
              <a:t>Trayecto:</a:t>
            </a:r>
            <a:r>
              <a:rPr lang="es-CO" dirty="0"/>
              <a:t> debe seleccionar si el viaje que solicita será de ida, de regreso o de ida y regreso.</a:t>
            </a:r>
            <a:endParaRPr lang="es-ES" dirty="0"/>
          </a:p>
          <a:p>
            <a:pPr algn="just"/>
            <a:r>
              <a:rPr lang="es-CO" b="1" dirty="0"/>
              <a:t>Datos de la persona: </a:t>
            </a:r>
            <a:r>
              <a:rPr lang="es-CO" dirty="0"/>
              <a:t>Nombre completo, cedula, cargo, fecha de nacimiento, celular, e-mail </a:t>
            </a:r>
            <a:endParaRPr lang="es-ES" dirty="0"/>
          </a:p>
          <a:p>
            <a:pPr algn="just"/>
            <a:r>
              <a:rPr lang="es-CO" b="1" dirty="0"/>
              <a:t>Motivo del viaje</a:t>
            </a:r>
            <a:r>
              <a:rPr lang="es-CO" dirty="0"/>
              <a:t>: Objetivo y metas a cumplir en el viaje </a:t>
            </a:r>
            <a:endParaRPr lang="es-ES" dirty="0"/>
          </a:p>
          <a:p>
            <a:endParaRPr lang="es-ES" dirty="0"/>
          </a:p>
        </p:txBody>
      </p:sp>
    </p:spTree>
    <p:extLst>
      <p:ext uri="{BB962C8B-B14F-4D97-AF65-F5344CB8AC3E}">
        <p14:creationId xmlns:p14="http://schemas.microsoft.com/office/powerpoint/2010/main" val="149353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TIQUETES </a:t>
            </a:r>
            <a:r>
              <a:rPr lang="es-CO" dirty="0" smtClean="0"/>
              <a:t>AEREOS</a:t>
            </a:r>
            <a:endParaRPr lang="es-ES" dirty="0"/>
          </a:p>
        </p:txBody>
      </p:sp>
      <p:sp>
        <p:nvSpPr>
          <p:cNvPr id="3" name="Marcador de contenido 2"/>
          <p:cNvSpPr>
            <a:spLocks noGrp="1"/>
          </p:cNvSpPr>
          <p:nvPr>
            <p:ph idx="1"/>
          </p:nvPr>
        </p:nvSpPr>
        <p:spPr/>
        <p:txBody>
          <a:bodyPr/>
          <a:lstStyle/>
          <a:p>
            <a:r>
              <a:rPr lang="es-CO" b="1" dirty="0"/>
              <a:t>Salida y regreso:</a:t>
            </a:r>
            <a:endParaRPr lang="es-ES" dirty="0"/>
          </a:p>
          <a:p>
            <a:r>
              <a:rPr lang="es-CO" dirty="0"/>
              <a:t>Origen: Ciudad de la cual desea salir </a:t>
            </a:r>
            <a:endParaRPr lang="es-ES" dirty="0"/>
          </a:p>
          <a:p>
            <a:r>
              <a:rPr lang="es-CO" dirty="0"/>
              <a:t>Destino: Ciudad a la cual desea llegar</a:t>
            </a:r>
            <a:endParaRPr lang="es-ES" dirty="0"/>
          </a:p>
          <a:p>
            <a:r>
              <a:rPr lang="es-CO" dirty="0"/>
              <a:t>Fecha: fecha en la cual requiere viajar </a:t>
            </a:r>
            <a:endParaRPr lang="es-ES" dirty="0"/>
          </a:p>
          <a:p>
            <a:r>
              <a:rPr lang="es-CO" dirty="0"/>
              <a:t>Hora: Hora posible en la cual necesita el vuelo</a:t>
            </a:r>
            <a:endParaRPr lang="es-ES" dirty="0"/>
          </a:p>
          <a:p>
            <a:r>
              <a:rPr lang="es-CO" b="1" dirty="0"/>
              <a:t>Observaciones:</a:t>
            </a:r>
            <a:r>
              <a:rPr lang="es-CO" dirty="0"/>
              <a:t> si tienen alguna necesidad particular o comentarios a tener en cuenta a la hora de realizar la reservación.</a:t>
            </a:r>
            <a:endParaRPr lang="es-ES" dirty="0"/>
          </a:p>
          <a:p>
            <a:endParaRPr lang="es-ES" dirty="0"/>
          </a:p>
        </p:txBody>
      </p:sp>
    </p:spTree>
    <p:extLst>
      <p:ext uri="{BB962C8B-B14F-4D97-AF65-F5344CB8AC3E}">
        <p14:creationId xmlns:p14="http://schemas.microsoft.com/office/powerpoint/2010/main" val="236126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TIQUETES </a:t>
            </a:r>
            <a:r>
              <a:rPr lang="es-CO" dirty="0" smtClean="0"/>
              <a:t>AEREOS</a:t>
            </a:r>
            <a:endParaRPr lang="es-ES" dirty="0"/>
          </a:p>
        </p:txBody>
      </p:sp>
      <p:sp>
        <p:nvSpPr>
          <p:cNvPr id="3" name="Marcador de contenido 2"/>
          <p:cNvSpPr>
            <a:spLocks noGrp="1"/>
          </p:cNvSpPr>
          <p:nvPr>
            <p:ph idx="1"/>
          </p:nvPr>
        </p:nvSpPr>
        <p:spPr/>
        <p:txBody>
          <a:bodyPr/>
          <a:lstStyle/>
          <a:p>
            <a:pPr algn="just"/>
            <a:r>
              <a:rPr lang="es-CO" sz="2400" dirty="0"/>
              <a:t>Una vez enviados los tiquetes por parte de la FUA, es necesario verificar la información con el fin de evitar penalidades por cambio de nombre, cedula, fecha u hora. </a:t>
            </a:r>
            <a:endParaRPr lang="es-CO" sz="2400" dirty="0" smtClean="0"/>
          </a:p>
          <a:p>
            <a:pPr algn="just"/>
            <a:r>
              <a:rPr lang="es-CO" sz="2400" dirty="0" smtClean="0"/>
              <a:t>Si </a:t>
            </a:r>
            <a:r>
              <a:rPr lang="es-CO" sz="2400" dirty="0"/>
              <a:t>al llegarse la fecha del viaje aún no se ha enviado el tiquete, favor comunicarse con la administración del proyecto.</a:t>
            </a:r>
            <a:endParaRPr lang="es-ES" sz="2400" dirty="0"/>
          </a:p>
          <a:p>
            <a:pPr algn="just"/>
            <a:r>
              <a:rPr lang="es-CO" sz="2400" dirty="0"/>
              <a:t>En caso de generarse algún cambio o cancelación, este debe estar soportado y justificado indicando las causas que generaron dicha novedad, si la novedad se generó por un error u omisión del funcionario, este debe asumir los costos que se deriven por estas novedades.</a:t>
            </a:r>
            <a:endParaRPr lang="es-ES" sz="2400" dirty="0"/>
          </a:p>
          <a:p>
            <a:pPr algn="just"/>
            <a:endParaRPr lang="es-CO" dirty="0" smtClean="0"/>
          </a:p>
          <a:p>
            <a:pPr algn="just"/>
            <a:r>
              <a:rPr lang="es-ES" dirty="0" smtClean="0">
                <a:hlinkClick r:id="rId2" action="ppaction://hlinkfile"/>
              </a:rPr>
              <a:t>Formato Solicitud de Tiquetes Aéreos FUA Actualizado.xlsx</a:t>
            </a:r>
            <a:endParaRPr lang="es-ES" dirty="0"/>
          </a:p>
        </p:txBody>
      </p:sp>
    </p:spTree>
    <p:extLst>
      <p:ext uri="{BB962C8B-B14F-4D97-AF65-F5344CB8AC3E}">
        <p14:creationId xmlns:p14="http://schemas.microsoft.com/office/powerpoint/2010/main" val="58658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PERMISOS</a:t>
            </a:r>
            <a:endParaRPr lang="es-ES" dirty="0"/>
          </a:p>
        </p:txBody>
      </p:sp>
      <p:sp>
        <p:nvSpPr>
          <p:cNvPr id="3" name="Marcador de contenido 2"/>
          <p:cNvSpPr>
            <a:spLocks noGrp="1"/>
          </p:cNvSpPr>
          <p:nvPr>
            <p:ph idx="1"/>
          </p:nvPr>
        </p:nvSpPr>
        <p:spPr/>
        <p:txBody>
          <a:bodyPr>
            <a:normAutofit fontScale="92500" lnSpcReduction="10000"/>
          </a:bodyPr>
          <a:lstStyle/>
          <a:p>
            <a:pPr marL="457200" indent="-457200" algn="just">
              <a:buFont typeface="Wingdings" panose="05000000000000000000" pitchFamily="2" charset="2"/>
              <a:buChar char="ü"/>
            </a:pPr>
            <a:r>
              <a:rPr lang="es-CO" sz="2600" dirty="0"/>
              <a:t>Es indispensable diligenciar el formato completo dando claridad de cuáles son los días que se están solicitando y el tipo de permiso. </a:t>
            </a:r>
            <a:endParaRPr lang="es-CO" sz="2600" dirty="0" smtClean="0"/>
          </a:p>
          <a:p>
            <a:pPr marL="457200" indent="-457200" algn="just">
              <a:buFont typeface="Wingdings" panose="05000000000000000000" pitchFamily="2" charset="2"/>
              <a:buChar char="ü"/>
            </a:pPr>
            <a:r>
              <a:rPr lang="es-CO" sz="2600" dirty="0" smtClean="0"/>
              <a:t>El </a:t>
            </a:r>
            <a:r>
              <a:rPr lang="es-CO" sz="2600" dirty="0"/>
              <a:t>formato debe ser presentado 3 días hábiles antes del permiso, en los casos en que la situación lo permita</a:t>
            </a:r>
            <a:r>
              <a:rPr lang="es-CO" sz="2600" dirty="0" smtClean="0"/>
              <a:t>.</a:t>
            </a:r>
            <a:endParaRPr lang="es-ES" sz="2600" dirty="0"/>
          </a:p>
          <a:p>
            <a:pPr marL="457200" indent="-457200" algn="just">
              <a:buFont typeface="Wingdings" panose="05000000000000000000" pitchFamily="2" charset="2"/>
              <a:buChar char="ü"/>
            </a:pPr>
            <a:r>
              <a:rPr lang="es-CO" sz="2600" dirty="0"/>
              <a:t>Es importante tener presente que, para calamidades, licencias por luto y permisos de estudio se debe adjuntar soporte</a:t>
            </a:r>
            <a:r>
              <a:rPr lang="es-CO" sz="2600" dirty="0" smtClean="0"/>
              <a:t>.</a:t>
            </a:r>
          </a:p>
          <a:p>
            <a:pPr marL="457200" indent="-457200" algn="just">
              <a:buFont typeface="Wingdings" panose="05000000000000000000" pitchFamily="2" charset="2"/>
              <a:buChar char="ü"/>
            </a:pPr>
            <a:r>
              <a:rPr lang="es-CO" sz="2600" dirty="0"/>
              <a:t>Una vez diligenciado el formato se debe entregar al gestor de cada dependencia, quien gestionará el aval del Coordinador </a:t>
            </a:r>
            <a:r>
              <a:rPr lang="es-CO" sz="2600" dirty="0" smtClean="0"/>
              <a:t>Técnico, con </a:t>
            </a:r>
            <a:r>
              <a:rPr lang="es-CO" sz="2600" dirty="0"/>
              <a:t>las respectivas firmas, la FUA hará el trámite interno y el área de Gestión Humana dará respuesta al solicitante.</a:t>
            </a:r>
            <a:endParaRPr lang="es-ES" sz="2600" dirty="0"/>
          </a:p>
          <a:p>
            <a:endParaRPr lang="es-CO" dirty="0" smtClean="0"/>
          </a:p>
          <a:p>
            <a:r>
              <a:rPr lang="es-ES" dirty="0" smtClean="0">
                <a:hlinkClick r:id="rId2" action="ppaction://hlinkfile"/>
              </a:rPr>
              <a:t>Formato Solicitud de Permisos FUA Actualizado.docx</a:t>
            </a:r>
            <a:endParaRPr lang="es-ES" dirty="0"/>
          </a:p>
        </p:txBody>
      </p:sp>
    </p:spTree>
    <p:extLst>
      <p:ext uri="{BB962C8B-B14F-4D97-AF65-F5344CB8AC3E}">
        <p14:creationId xmlns:p14="http://schemas.microsoft.com/office/powerpoint/2010/main" val="70303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PERMISOS</a:t>
            </a:r>
            <a:endParaRPr lang="es-ES" dirty="0"/>
          </a:p>
        </p:txBody>
      </p:sp>
      <p:sp>
        <p:nvSpPr>
          <p:cNvPr id="3" name="Marcador de contenido 2"/>
          <p:cNvSpPr>
            <a:spLocks noGrp="1"/>
          </p:cNvSpPr>
          <p:nvPr>
            <p:ph idx="1"/>
          </p:nvPr>
        </p:nvSpPr>
        <p:spPr/>
        <p:txBody>
          <a:bodyPr>
            <a:normAutofit/>
          </a:bodyPr>
          <a:lstStyle/>
          <a:p>
            <a:pPr algn="just"/>
            <a:r>
              <a:rPr lang="es-CO" sz="2200" b="1" dirty="0" smtClean="0"/>
              <a:t>COMPENSATORIOS</a:t>
            </a:r>
            <a:r>
              <a:rPr lang="es-CO" sz="2200" b="1" dirty="0"/>
              <a:t>: </a:t>
            </a:r>
            <a:r>
              <a:rPr lang="es-CO" sz="2200" dirty="0"/>
              <a:t>se llama día compensatorio al descanso que se otorga a un trabajador por haber laborado un día sábado, dominical o festivo, teniendo presente que la jornada laboral es de lunes a viernes. </a:t>
            </a:r>
            <a:endParaRPr lang="es-ES" sz="2200" dirty="0"/>
          </a:p>
          <a:p>
            <a:pPr algn="just"/>
            <a:endParaRPr lang="es-CO" sz="2200" dirty="0" smtClean="0"/>
          </a:p>
          <a:p>
            <a:pPr algn="just"/>
            <a:r>
              <a:rPr lang="es-CO" sz="2200" dirty="0"/>
              <a:t>El trabajo dominical puede ser clasificado como ocasional cuando el trabajador labora hasta dos días dentro del mes calendario, o habitual cuando labora tres o más domingos durante este mismo periodo de tiempo. Esta diferenciación entre ocasional o habitual tiene incidencia en la manera como se remunerará el trabajo dominical según lo indican los artículos 180 y 181 del C.S.T. así:</a:t>
            </a:r>
            <a:endParaRPr lang="es-ES" sz="2200" dirty="0"/>
          </a:p>
          <a:p>
            <a:pPr algn="just"/>
            <a:r>
              <a:rPr lang="es-CO" sz="2200" b="1" dirty="0"/>
              <a:t>“Artículo 180. Trabajo excepcional: </a:t>
            </a:r>
            <a:r>
              <a:rPr lang="es-CO" sz="2200" dirty="0"/>
              <a:t>El trabajador que labore excepcionalmente el día de descanso obligatorio tiene derecho a un descanso compensatorio remunerado, o a una retribución en dinero, a su elección, en la forma prevista en el artículo anterior.</a:t>
            </a:r>
            <a:endParaRPr lang="es-ES" sz="2200" dirty="0"/>
          </a:p>
          <a:p>
            <a:pPr algn="just"/>
            <a:endParaRPr lang="es-ES" dirty="0"/>
          </a:p>
        </p:txBody>
      </p:sp>
    </p:spTree>
    <p:extLst>
      <p:ext uri="{BB962C8B-B14F-4D97-AF65-F5344CB8AC3E}">
        <p14:creationId xmlns:p14="http://schemas.microsoft.com/office/powerpoint/2010/main" val="233297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PERMISOS</a:t>
            </a:r>
            <a:endParaRPr lang="es-ES" dirty="0"/>
          </a:p>
        </p:txBody>
      </p:sp>
      <p:sp>
        <p:nvSpPr>
          <p:cNvPr id="3" name="Marcador de contenido 2"/>
          <p:cNvSpPr>
            <a:spLocks noGrp="1"/>
          </p:cNvSpPr>
          <p:nvPr>
            <p:ph idx="1"/>
          </p:nvPr>
        </p:nvSpPr>
        <p:spPr>
          <a:xfrm>
            <a:off x="838200" y="1690688"/>
            <a:ext cx="10515600" cy="4486275"/>
          </a:xfrm>
        </p:spPr>
        <p:txBody>
          <a:bodyPr>
            <a:noAutofit/>
          </a:bodyPr>
          <a:lstStyle/>
          <a:p>
            <a:pPr algn="just"/>
            <a:r>
              <a:rPr lang="es-CO" sz="2200" b="1" dirty="0"/>
              <a:t>“Artículo 181. Descanso compensatorio: </a:t>
            </a:r>
            <a:r>
              <a:rPr lang="es-CO" sz="2200" dirty="0"/>
              <a:t>El trabajador que labore habitualmente en día de descanso obligatorio tiene derecho a un descanso compensatorio remunerado, sin perjuicio de la retribución en dinero prevista en el artículo 180 del Código Sustantivo del Trabajo.</a:t>
            </a:r>
            <a:endParaRPr lang="es-ES" sz="2200" dirty="0"/>
          </a:p>
          <a:p>
            <a:pPr algn="just"/>
            <a:r>
              <a:rPr lang="es-CO" sz="2200" dirty="0"/>
              <a:t>En virtud de lo expresado por estos dos artículos, dependiendo de si se trata de trabajo dominical ocasional o trabajo dominical habitual, su remuneración será de la siguiente forma:</a:t>
            </a:r>
            <a:endParaRPr lang="es-ES" sz="2200" dirty="0"/>
          </a:p>
          <a:p>
            <a:pPr algn="just"/>
            <a:r>
              <a:rPr lang="es-CO" sz="2200" b="1" dirty="0"/>
              <a:t>Ocasional:</a:t>
            </a:r>
            <a:r>
              <a:rPr lang="es-CO" sz="2200" dirty="0"/>
              <a:t> Cuando se laboren hasta dos domingos al mes, en este caso el trabajador podrá optar, a su elección, por un día de descanso compensatorio remunerado de manera ordinaria o por una retribución en dinero correspondiente a un recargo del setenta y cinco por ciento (75%) sobre el valor ordinario, que sería el recargo de que trata el numeral 1º del artículo 179 del C.S.T., es decir, que solo podrá escoger entre una de las dos opciones, el día de descanso remunerado o el pago del recargo del 75%, en todo caso se le pagará el domingo laborado como ordinario</a:t>
            </a:r>
            <a:r>
              <a:rPr lang="es-CO" sz="2200" dirty="0" smtClean="0"/>
              <a:t>.</a:t>
            </a:r>
            <a:endParaRPr lang="es-ES" sz="2200" dirty="0"/>
          </a:p>
        </p:txBody>
      </p:sp>
    </p:spTree>
    <p:extLst>
      <p:ext uri="{BB962C8B-B14F-4D97-AF65-F5344CB8AC3E}">
        <p14:creationId xmlns:p14="http://schemas.microsoft.com/office/powerpoint/2010/main" val="181513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PERMISOS</a:t>
            </a:r>
            <a:endParaRPr lang="es-ES" dirty="0"/>
          </a:p>
        </p:txBody>
      </p:sp>
      <p:sp>
        <p:nvSpPr>
          <p:cNvPr id="3" name="Marcador de contenido 2"/>
          <p:cNvSpPr>
            <a:spLocks noGrp="1"/>
          </p:cNvSpPr>
          <p:nvPr>
            <p:ph idx="1"/>
          </p:nvPr>
        </p:nvSpPr>
        <p:spPr/>
        <p:txBody>
          <a:bodyPr>
            <a:normAutofit/>
          </a:bodyPr>
          <a:lstStyle/>
          <a:p>
            <a:pPr algn="just"/>
            <a:r>
              <a:rPr lang="es-CO" sz="2400" b="1" dirty="0"/>
              <a:t>Habitual:</a:t>
            </a:r>
            <a:r>
              <a:rPr lang="es-CO" sz="2400" dirty="0"/>
              <a:t> Cuando se laboren más de dos domingos al mes, caso en el cual, el trabajador tiene derecho a un día de descanso compensatorio remunerado por cada dominical laborado, además del pago de dicho dominical con un recargo del setenta y cinco por ciento (75%) sobre el valor ordinario, es decir, que recibirá tanto el día de descanso remunerado, como el pago del 75% de recargo adicional al pago ordinario del dominical laborado.</a:t>
            </a:r>
            <a:endParaRPr lang="es-ES" sz="2400" dirty="0"/>
          </a:p>
          <a:p>
            <a:pPr algn="just"/>
            <a:r>
              <a:rPr lang="es-CO" sz="2400" dirty="0"/>
              <a:t>En ambos casos el descanso compensatorio se otorgará según lo dispuesto por el artículo 138 del C.S.T., es decir, en otro día laborable de la semana siguiente o desde el medio día o a las trece horas (1 p.m.) del domingo, hasta el medio día o a las trece horas (1 p.m.) del lunes.</a:t>
            </a:r>
            <a:endParaRPr lang="es-ES" sz="2400" dirty="0"/>
          </a:p>
          <a:p>
            <a:pPr algn="just"/>
            <a:endParaRPr lang="es-ES" sz="2400" dirty="0"/>
          </a:p>
        </p:txBody>
      </p:sp>
    </p:spTree>
    <p:extLst>
      <p:ext uri="{BB962C8B-B14F-4D97-AF65-F5344CB8AC3E}">
        <p14:creationId xmlns:p14="http://schemas.microsoft.com/office/powerpoint/2010/main" val="928842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PERMISOS</a:t>
            </a:r>
            <a:endParaRPr lang="es-ES" dirty="0"/>
          </a:p>
        </p:txBody>
      </p:sp>
      <p:sp>
        <p:nvSpPr>
          <p:cNvPr id="3" name="Marcador de contenido 2"/>
          <p:cNvSpPr>
            <a:spLocks noGrp="1"/>
          </p:cNvSpPr>
          <p:nvPr>
            <p:ph idx="1"/>
          </p:nvPr>
        </p:nvSpPr>
        <p:spPr/>
        <p:txBody>
          <a:bodyPr>
            <a:normAutofit/>
          </a:bodyPr>
          <a:lstStyle/>
          <a:p>
            <a:pPr marL="342900" indent="-342900" algn="just">
              <a:buFont typeface="Wingdings" panose="05000000000000000000" pitchFamily="2" charset="2"/>
              <a:buChar char="ü"/>
            </a:pPr>
            <a:r>
              <a:rPr lang="es-CO" sz="2400" dirty="0"/>
              <a:t>Para laborar en días no habituales (sábados o domingos), se debe solicitar autorización previa al Coordinador Operativo del proyecto a través del formato de permisos, aclarando en la parte de observaciones, el motivo por el cual debe laborar esos días. Este formato debe ser firmado por el solicitante y enviado a través del gestor de la unidad. </a:t>
            </a:r>
            <a:endParaRPr lang="es-CO" sz="2400" dirty="0" smtClean="0"/>
          </a:p>
          <a:p>
            <a:pPr marL="342900" indent="-342900" algn="just">
              <a:buFont typeface="Wingdings" panose="05000000000000000000" pitchFamily="2" charset="2"/>
              <a:buChar char="ü"/>
            </a:pPr>
            <a:endParaRPr lang="es-ES" sz="2400" dirty="0"/>
          </a:p>
          <a:p>
            <a:pPr marL="342900" indent="-342900" algn="just">
              <a:buFont typeface="Wingdings" panose="05000000000000000000" pitchFamily="2" charset="2"/>
              <a:buChar char="ü"/>
            </a:pPr>
            <a:r>
              <a:rPr lang="es-CO" sz="2400" dirty="0"/>
              <a:t>Por disposición de la Fundación Universidad de Antioquia, los días compensatorios tendrán una caducidad de 45 días calendario contados a partir de la prestación del servicio, es decir, si el empleado en este tiempo no solicita el compensatorio perderá el beneficio.</a:t>
            </a:r>
            <a:endParaRPr lang="es-ES" sz="2400" dirty="0"/>
          </a:p>
          <a:p>
            <a:pPr algn="just"/>
            <a:endParaRPr lang="es-ES" sz="2400" dirty="0"/>
          </a:p>
        </p:txBody>
      </p:sp>
    </p:spTree>
    <p:extLst>
      <p:ext uri="{BB962C8B-B14F-4D97-AF65-F5344CB8AC3E}">
        <p14:creationId xmlns:p14="http://schemas.microsoft.com/office/powerpoint/2010/main" val="3410193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INCAPACIDADES</a:t>
            </a:r>
            <a:endParaRPr lang="es-ES" dirty="0"/>
          </a:p>
        </p:txBody>
      </p:sp>
      <p:sp>
        <p:nvSpPr>
          <p:cNvPr id="3" name="Marcador de contenido 2"/>
          <p:cNvSpPr>
            <a:spLocks noGrp="1"/>
          </p:cNvSpPr>
          <p:nvPr>
            <p:ph idx="1"/>
          </p:nvPr>
        </p:nvSpPr>
        <p:spPr/>
        <p:txBody>
          <a:bodyPr>
            <a:normAutofit/>
          </a:bodyPr>
          <a:lstStyle/>
          <a:p>
            <a:pPr marL="342900" indent="-342900" algn="just">
              <a:buFont typeface="Wingdings" panose="05000000000000000000" pitchFamily="2" charset="2"/>
              <a:buChar char="ü"/>
            </a:pPr>
            <a:r>
              <a:rPr lang="es-CO" sz="2400" dirty="0"/>
              <a:t>En caso de presentarse una incapacidad, el empleado debe notificar inmediatamente al gestor y a la administración del proyecto, sea por medio de una foto o correo electrónico. Posteriormente se debe hacer llegar a la administración del proyecto en un tiempo no mayor a tres días hábiles luego de generarse la incapacidad, el documento debidamente diligenciado o transcrito por la EPS.</a:t>
            </a:r>
            <a:endParaRPr lang="es-ES" sz="2400" dirty="0"/>
          </a:p>
          <a:p>
            <a:pPr marL="342900" indent="-342900" algn="just">
              <a:buFont typeface="Wingdings" panose="05000000000000000000" pitchFamily="2" charset="2"/>
              <a:buChar char="ü"/>
            </a:pPr>
            <a:r>
              <a:rPr lang="es-CO" sz="2400" dirty="0"/>
              <a:t>Quien NO notifique la incapacidad y adicionalmente, no presente el documento original, se entenderá como inasistencia laboral, lo que incurrirá en un descuento de nómina por los días no justificados y procesos administrativos y disciplinarios correspondientes.</a:t>
            </a:r>
            <a:endParaRPr lang="es-ES" sz="2400" dirty="0"/>
          </a:p>
          <a:p>
            <a:pPr algn="just"/>
            <a:endParaRPr lang="es-ES" sz="2400" dirty="0"/>
          </a:p>
        </p:txBody>
      </p:sp>
    </p:spTree>
    <p:extLst>
      <p:ext uri="{BB962C8B-B14F-4D97-AF65-F5344CB8AC3E}">
        <p14:creationId xmlns:p14="http://schemas.microsoft.com/office/powerpoint/2010/main" val="2631296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CERTIFICADOS LABORES</a:t>
            </a:r>
            <a:endParaRPr lang="es-ES" dirty="0"/>
          </a:p>
        </p:txBody>
      </p:sp>
      <p:sp>
        <p:nvSpPr>
          <p:cNvPr id="3" name="Marcador de contenido 2"/>
          <p:cNvSpPr>
            <a:spLocks noGrp="1"/>
          </p:cNvSpPr>
          <p:nvPr>
            <p:ph idx="1"/>
          </p:nvPr>
        </p:nvSpPr>
        <p:spPr/>
        <p:txBody>
          <a:bodyPr/>
          <a:lstStyle/>
          <a:p>
            <a:pPr algn="just"/>
            <a:r>
              <a:rPr lang="es-CO" dirty="0"/>
              <a:t>En caso de requerirlo cada funcionario debe hacer la respectiva solicitud directamente en la intranet de la FUA </a:t>
            </a:r>
            <a:r>
              <a:rPr lang="es-CO" u="sng" dirty="0">
                <a:hlinkClick r:id="rId2"/>
              </a:rPr>
              <a:t>https://www.fundacionudea.com/</a:t>
            </a:r>
            <a:r>
              <a:rPr lang="es-CO" dirty="0"/>
              <a:t> en caso de presentar alguna dificultad se pueden comunicar con el área de soporte de la intranet al 5122060 ext. 169.</a:t>
            </a:r>
            <a:endParaRPr lang="es-ES" dirty="0"/>
          </a:p>
          <a:p>
            <a:pPr algn="just"/>
            <a:endParaRPr lang="es-ES" dirty="0"/>
          </a:p>
        </p:txBody>
      </p:sp>
    </p:spTree>
    <p:extLst>
      <p:ext uri="{BB962C8B-B14F-4D97-AF65-F5344CB8AC3E}">
        <p14:creationId xmlns:p14="http://schemas.microsoft.com/office/powerpoint/2010/main" val="357851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897811"/>
            <a:ext cx="9144000" cy="3243532"/>
          </a:xfrm>
          <a:effectLst/>
        </p:spPr>
        <p:txBody>
          <a:bodyPr anchor="ctr">
            <a:normAutofit/>
          </a:bodyPr>
          <a:lstStyle/>
          <a:p>
            <a:r>
              <a:rPr lang="es-CO" sz="4900" b="1" dirty="0">
                <a:effectLst>
                  <a:outerShdw blurRad="38100" dist="38100" dir="2700000" algn="tl">
                    <a:srgbClr val="000000">
                      <a:alpha val="43137"/>
                    </a:srgbClr>
                  </a:outerShdw>
                </a:effectLst>
              </a:rPr>
              <a:t>INSTRUCTIVO PROCEDIMIENTOS ADMINISTRATIVOS Y </a:t>
            </a:r>
            <a:r>
              <a:rPr lang="es-CO" sz="4900" b="1" dirty="0" smtClean="0">
                <a:effectLst>
                  <a:outerShdw blurRad="38100" dist="38100" dir="2700000" algn="tl">
                    <a:srgbClr val="000000">
                      <a:alpha val="43137"/>
                    </a:srgbClr>
                  </a:outerShdw>
                </a:effectLst>
              </a:rPr>
              <a:t>SOLICITUDES</a:t>
            </a:r>
            <a:endParaRPr lang="es-ES" sz="3600" dirty="0">
              <a:solidFill>
                <a:srgbClr val="74AB5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350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INFORMACION GENERAL</a:t>
            </a:r>
            <a:endParaRPr lang="es-ES" dirty="0"/>
          </a:p>
        </p:txBody>
      </p:sp>
      <p:sp>
        <p:nvSpPr>
          <p:cNvPr id="3" name="Marcador de contenido 2"/>
          <p:cNvSpPr>
            <a:spLocks noGrp="1"/>
          </p:cNvSpPr>
          <p:nvPr>
            <p:ph idx="1"/>
          </p:nvPr>
        </p:nvSpPr>
        <p:spPr/>
        <p:txBody>
          <a:bodyPr>
            <a:normAutofit/>
          </a:bodyPr>
          <a:lstStyle/>
          <a:p>
            <a:pPr marL="457200" indent="-457200">
              <a:buFont typeface="Wingdings" panose="05000000000000000000" pitchFamily="2" charset="2"/>
              <a:buChar char="ü"/>
            </a:pPr>
            <a:r>
              <a:rPr lang="es-CO" dirty="0"/>
              <a:t>L</a:t>
            </a:r>
            <a:r>
              <a:rPr lang="es-CO" dirty="0" smtClean="0"/>
              <a:t>as solicitudes de tiquetes y las incapacidades se deben enviar al correo </a:t>
            </a:r>
            <a:r>
              <a:rPr lang="es-CO" dirty="0" smtClean="0">
                <a:hlinkClick r:id="rId2"/>
              </a:rPr>
              <a:t>admonproyectosssa@udea.edu.co</a:t>
            </a:r>
            <a:endParaRPr lang="es-CO" dirty="0" smtClean="0"/>
          </a:p>
          <a:p>
            <a:pPr marL="457200" indent="-457200">
              <a:buFont typeface="Wingdings" panose="05000000000000000000" pitchFamily="2" charset="2"/>
              <a:buChar char="ü"/>
            </a:pPr>
            <a:r>
              <a:rPr lang="es-CO" dirty="0" smtClean="0"/>
              <a:t>Las solicitudes de reintegro de viáticos y permisos, se deben enviar con el mensajero a través del gestor.</a:t>
            </a:r>
          </a:p>
          <a:p>
            <a:endParaRPr lang="es-CO" b="1" dirty="0" smtClean="0"/>
          </a:p>
          <a:p>
            <a:r>
              <a:rPr lang="es-CO" b="1" dirty="0" smtClean="0"/>
              <a:t>Nota </a:t>
            </a:r>
            <a:r>
              <a:rPr lang="es-CO" b="1" dirty="0"/>
              <a:t>importante: </a:t>
            </a:r>
            <a:r>
              <a:rPr lang="es-CO" dirty="0"/>
              <a:t>en ningún caso se pueden realizar solicitudes directas a la Fundación Universidad de Antioquia, todas deben ser tramitadas a través del administrador del proyecto.</a:t>
            </a:r>
            <a:endParaRPr lang="es-ES" dirty="0"/>
          </a:p>
          <a:p>
            <a:endParaRPr lang="es-ES" dirty="0"/>
          </a:p>
        </p:txBody>
      </p:sp>
    </p:spTree>
    <p:extLst>
      <p:ext uri="{BB962C8B-B14F-4D97-AF65-F5344CB8AC3E}">
        <p14:creationId xmlns:p14="http://schemas.microsoft.com/office/powerpoint/2010/main" val="1760921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GESTORES POR DEPENDENCIA</a:t>
            </a:r>
            <a:endParaRPr lang="en-US" dirty="0"/>
          </a:p>
        </p:txBody>
      </p:sp>
      <p:pic>
        <p:nvPicPr>
          <p:cNvPr id="5" name="Imagen 4"/>
          <p:cNvPicPr>
            <a:picLocks noChangeAspect="1"/>
          </p:cNvPicPr>
          <p:nvPr/>
        </p:nvPicPr>
        <p:blipFill>
          <a:blip r:embed="rId2"/>
          <a:stretch>
            <a:fillRect/>
          </a:stretch>
        </p:blipFill>
        <p:spPr>
          <a:xfrm>
            <a:off x="1618120" y="1867988"/>
            <a:ext cx="7315521" cy="3657600"/>
          </a:xfrm>
          <a:prstGeom prst="rect">
            <a:avLst/>
          </a:prstGeom>
        </p:spPr>
      </p:pic>
    </p:spTree>
    <p:extLst>
      <p:ext uri="{BB962C8B-B14F-4D97-AF65-F5344CB8AC3E}">
        <p14:creationId xmlns:p14="http://schemas.microsoft.com/office/powerpoint/2010/main" val="163946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062639"/>
            <a:ext cx="9144000" cy="2387600"/>
          </a:xfrm>
        </p:spPr>
        <p:txBody>
          <a:bodyPr numCol="2">
            <a:noAutofit/>
          </a:bodyPr>
          <a:lstStyle/>
          <a:p>
            <a:r>
              <a:rPr lang="es-CO" sz="2400" dirty="0" smtClean="0"/>
              <a:t/>
            </a:r>
            <a:br>
              <a:rPr lang="es-CO" sz="2400" dirty="0" smtClean="0"/>
            </a:br>
            <a:r>
              <a:rPr lang="es-CO" sz="2400" b="1" dirty="0">
                <a:effectLst>
                  <a:outerShdw blurRad="38100" dist="38100" dir="2700000" algn="tl">
                    <a:srgbClr val="000000">
                      <a:alpha val="43137"/>
                    </a:srgbClr>
                  </a:outerShdw>
                </a:effectLst>
              </a:rPr>
              <a:t/>
            </a:r>
            <a:br>
              <a:rPr lang="es-CO" sz="2400" b="1" dirty="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JOSE FERNANDO ELORZA S.</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Administrador</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hlinkClick r:id="rId2"/>
              </a:rPr>
              <a:t>admonproyectosssa@udea.edu.co</a:t>
            </a:r>
            <a:r>
              <a:rPr lang="es-CO" sz="2400" b="1" dirty="0" smtClean="0">
                <a:effectLst>
                  <a:outerShdw blurRad="38100" dist="38100" dir="2700000" algn="tl">
                    <a:srgbClr val="000000">
                      <a:alpha val="43137"/>
                    </a:srgbClr>
                  </a:outerShdw>
                </a:effectLst>
              </a:rPr>
              <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2196795 - 3117626288</a:t>
            </a:r>
            <a:br>
              <a:rPr lang="es-CO" sz="2400" b="1" dirty="0" smtClean="0">
                <a:effectLst>
                  <a:outerShdw blurRad="38100" dist="38100" dir="2700000" algn="tl">
                    <a:srgbClr val="000000">
                      <a:alpha val="43137"/>
                    </a:srgbClr>
                  </a:outerShdw>
                </a:effectLst>
              </a:rPr>
            </a:br>
            <a:r>
              <a:rPr lang="es-CO" sz="2400" b="1" dirty="0">
                <a:effectLst>
                  <a:outerShdw blurRad="38100" dist="38100" dir="2700000" algn="tl">
                    <a:srgbClr val="000000">
                      <a:alpha val="43137"/>
                    </a:srgbClr>
                  </a:outerShdw>
                </a:effectLst>
              </a:rPr>
              <a:t/>
            </a:r>
            <a:br>
              <a:rPr lang="es-CO" sz="2400" b="1" dirty="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JULIAN VARGAS JARAMILLO</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Coordinador Técnico</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hlinkClick r:id="rId3"/>
              </a:rPr>
              <a:t>julian.vargas1@udea.edu.co</a:t>
            </a:r>
            <a:r>
              <a:rPr lang="es-CO" sz="2400" b="1" dirty="0" smtClean="0">
                <a:effectLst>
                  <a:outerShdw blurRad="38100" dist="38100" dir="2700000" algn="tl">
                    <a:srgbClr val="000000">
                      <a:alpha val="43137"/>
                    </a:srgbClr>
                  </a:outerShdw>
                </a:effectLst>
              </a:rPr>
              <a:t/>
            </a:r>
            <a:br>
              <a:rPr lang="es-CO" sz="2400" b="1" dirty="0" smtClean="0">
                <a:effectLst>
                  <a:outerShdw blurRad="38100" dist="38100" dir="2700000" algn="tl">
                    <a:srgbClr val="000000">
                      <a:alpha val="43137"/>
                    </a:srgbClr>
                  </a:outerShdw>
                </a:effectLst>
              </a:rPr>
            </a:br>
            <a:r>
              <a:rPr lang="es-CO" sz="2400" b="1" dirty="0" smtClean="0">
                <a:effectLst>
                  <a:outerShdw blurRad="38100" dist="38100" dir="2700000" algn="tl">
                    <a:srgbClr val="000000">
                      <a:alpha val="43137"/>
                    </a:srgbClr>
                  </a:outerShdw>
                </a:effectLst>
              </a:rPr>
              <a:t>2196795 - 3152843633</a:t>
            </a:r>
            <a:endParaRPr lang="es-E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454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a:xfrm>
            <a:off x="838200" y="1713485"/>
            <a:ext cx="10515600" cy="4351338"/>
          </a:xfrm>
        </p:spPr>
        <p:txBody>
          <a:bodyPr/>
          <a:lstStyle/>
          <a:p>
            <a:pPr marL="457200" indent="-457200">
              <a:buFont typeface="Wingdings" panose="05000000000000000000" pitchFamily="2" charset="2"/>
              <a:buChar char="ü"/>
            </a:pPr>
            <a:r>
              <a:rPr lang="es-CO" dirty="0"/>
              <a:t>Los viáticos únicamente se pasan una vez se hayan efectuado las salidas.</a:t>
            </a:r>
          </a:p>
          <a:p>
            <a:pPr marL="457200" indent="-457200">
              <a:buFont typeface="Wingdings" panose="05000000000000000000" pitchFamily="2" charset="2"/>
              <a:buChar char="ü"/>
            </a:pPr>
            <a:r>
              <a:rPr lang="es-CO" dirty="0" smtClean="0"/>
              <a:t>Para </a:t>
            </a:r>
            <a:r>
              <a:rPr lang="es-CO" dirty="0"/>
              <a:t>diligenciar el formato de reintegro de viáticos, </a:t>
            </a:r>
            <a:r>
              <a:rPr lang="es-CO" dirty="0" smtClean="0"/>
              <a:t>se debe </a:t>
            </a:r>
            <a:r>
              <a:rPr lang="es-CO" dirty="0"/>
              <a:t>tener en cuenta el corte contable de la Fundación Universidad de Antioquia. </a:t>
            </a:r>
            <a:endParaRPr lang="es-ES" dirty="0"/>
          </a:p>
        </p:txBody>
      </p:sp>
      <p:pic>
        <p:nvPicPr>
          <p:cNvPr id="5" name="Imagen 4"/>
          <p:cNvPicPr>
            <a:picLocks noChangeAspect="1"/>
          </p:cNvPicPr>
          <p:nvPr/>
        </p:nvPicPr>
        <p:blipFill rotWithShape="1">
          <a:blip r:embed="rId2"/>
          <a:srcRect t="34803"/>
          <a:stretch/>
        </p:blipFill>
        <p:spPr>
          <a:xfrm>
            <a:off x="5466125" y="3511657"/>
            <a:ext cx="1259749" cy="2575963"/>
          </a:xfrm>
          <a:prstGeom prst="rect">
            <a:avLst/>
          </a:prstGeom>
        </p:spPr>
      </p:pic>
    </p:spTree>
    <p:extLst>
      <p:ext uri="{BB962C8B-B14F-4D97-AF65-F5344CB8AC3E}">
        <p14:creationId xmlns:p14="http://schemas.microsoft.com/office/powerpoint/2010/main" val="163084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p:txBody>
          <a:bodyPr>
            <a:normAutofit/>
          </a:bodyPr>
          <a:lstStyle/>
          <a:p>
            <a:pPr marL="457200" indent="-457200">
              <a:buFont typeface="Wingdings" panose="05000000000000000000" pitchFamily="2" charset="2"/>
              <a:buChar char="ü"/>
            </a:pPr>
            <a:r>
              <a:rPr lang="es-CO" dirty="0"/>
              <a:t>S</a:t>
            </a:r>
            <a:r>
              <a:rPr lang="es-CO" dirty="0" smtClean="0"/>
              <a:t>e </a:t>
            </a:r>
            <a:r>
              <a:rPr lang="es-CO" dirty="0"/>
              <a:t>debe diligenciar el formato para solicitud de reintegro, según la siguiente información:</a:t>
            </a:r>
            <a:endParaRPr lang="es-ES" dirty="0"/>
          </a:p>
          <a:p>
            <a:endParaRPr lang="es-CO" dirty="0" smtClean="0"/>
          </a:p>
          <a:p>
            <a:pPr algn="just"/>
            <a:r>
              <a:rPr lang="es-CO" b="1" dirty="0"/>
              <a:t>Datos de la persona: </a:t>
            </a:r>
            <a:r>
              <a:rPr lang="es-CO" sz="2400" dirty="0"/>
              <a:t>Nombre completo, cedula, cargo y mes en que se realiza la solicitud de reintegro, este último debe tener presente las fechas de corte contable de la FUA, con el fin de no presentar inconvenientes. </a:t>
            </a:r>
            <a:r>
              <a:rPr lang="es-CO" sz="2400" u="sng" dirty="0"/>
              <a:t>EJEMPLO:</a:t>
            </a:r>
            <a:r>
              <a:rPr lang="es-CO" sz="2400" dirty="0"/>
              <a:t> un funcionario </a:t>
            </a:r>
            <a:r>
              <a:rPr lang="es-CO" sz="2400" dirty="0" smtClean="0"/>
              <a:t>realizó </a:t>
            </a:r>
            <a:r>
              <a:rPr lang="es-CO" sz="2400" dirty="0"/>
              <a:t>visitas en el mes de febrero y al final del mes </a:t>
            </a:r>
            <a:r>
              <a:rPr lang="es-CO" sz="2400" dirty="0" smtClean="0"/>
              <a:t>realizó </a:t>
            </a:r>
            <a:r>
              <a:rPr lang="es-CO" sz="2400" dirty="0"/>
              <a:t>la respectiva solicitud de los viáticos, pero al momento de entregarla el corte contable ya </a:t>
            </a:r>
            <a:r>
              <a:rPr lang="es-CO" sz="2400" dirty="0" smtClean="0"/>
              <a:t>pasó, </a:t>
            </a:r>
            <a:r>
              <a:rPr lang="es-CO" sz="2400" dirty="0"/>
              <a:t>para este caso la fecha que se debe poner es del mes de marzo, únicamente en la fecha de solicitud NO DE SALIDAS.</a:t>
            </a:r>
            <a:endParaRPr lang="es-ES" sz="2400" dirty="0"/>
          </a:p>
          <a:p>
            <a:endParaRPr lang="es-ES" dirty="0"/>
          </a:p>
        </p:txBody>
      </p:sp>
    </p:spTree>
    <p:extLst>
      <p:ext uri="{BB962C8B-B14F-4D97-AF65-F5344CB8AC3E}">
        <p14:creationId xmlns:p14="http://schemas.microsoft.com/office/powerpoint/2010/main" val="1113832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38200" y="5322498"/>
            <a:ext cx="10515600" cy="7591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p:txBody>
          <a:bodyPr>
            <a:normAutofit fontScale="92500" lnSpcReduction="10000"/>
          </a:bodyPr>
          <a:lstStyle/>
          <a:p>
            <a:pPr algn="just"/>
            <a:r>
              <a:rPr lang="es-CO" b="1" dirty="0"/>
              <a:t>Municipio a visitar:</a:t>
            </a:r>
            <a:r>
              <a:rPr lang="es-CO" dirty="0"/>
              <a:t> </a:t>
            </a:r>
            <a:r>
              <a:rPr lang="es-CO" sz="2600" dirty="0"/>
              <a:t>en esta casilla se </a:t>
            </a:r>
            <a:r>
              <a:rPr lang="es-CO" sz="2600" dirty="0" smtClean="0"/>
              <a:t>elige </a:t>
            </a:r>
            <a:r>
              <a:rPr lang="es-CO" sz="2600" dirty="0"/>
              <a:t>el Municipio el cual debe </a:t>
            </a:r>
            <a:r>
              <a:rPr lang="es-CO" sz="2600" dirty="0" smtClean="0"/>
              <a:t>asistir</a:t>
            </a:r>
            <a:endParaRPr lang="es-ES" sz="2600" dirty="0"/>
          </a:p>
          <a:p>
            <a:pPr algn="just"/>
            <a:r>
              <a:rPr lang="es-CO" dirty="0"/>
              <a:t> </a:t>
            </a:r>
            <a:endParaRPr lang="es-ES" dirty="0"/>
          </a:p>
          <a:p>
            <a:pPr algn="just"/>
            <a:r>
              <a:rPr lang="es-CO" b="1" dirty="0"/>
              <a:t>Fecha de salida:</a:t>
            </a:r>
            <a:r>
              <a:rPr lang="es-CO" dirty="0"/>
              <a:t> </a:t>
            </a:r>
            <a:r>
              <a:rPr lang="es-CO" sz="2600" dirty="0"/>
              <a:t>fecha en la cual sale de la ciudad de Medellín</a:t>
            </a:r>
            <a:endParaRPr lang="es-ES" sz="2600" dirty="0"/>
          </a:p>
          <a:p>
            <a:pPr algn="just"/>
            <a:r>
              <a:rPr lang="es-CO" dirty="0"/>
              <a:t> </a:t>
            </a:r>
            <a:endParaRPr lang="es-ES" dirty="0"/>
          </a:p>
          <a:p>
            <a:pPr algn="just"/>
            <a:r>
              <a:rPr lang="es-CO" b="1" dirty="0"/>
              <a:t>Fecha de regreso:</a:t>
            </a:r>
            <a:r>
              <a:rPr lang="es-CO" dirty="0"/>
              <a:t> </a:t>
            </a:r>
            <a:r>
              <a:rPr lang="es-CO" sz="2600" dirty="0"/>
              <a:t>Fecha en la cual sale del municipio </a:t>
            </a:r>
            <a:r>
              <a:rPr lang="es-CO" sz="2600" dirty="0" smtClean="0"/>
              <a:t>visitado</a:t>
            </a:r>
            <a:endParaRPr lang="es-ES" sz="2600" dirty="0"/>
          </a:p>
          <a:p>
            <a:pPr algn="just"/>
            <a:r>
              <a:rPr lang="es-CO" dirty="0"/>
              <a:t> </a:t>
            </a:r>
            <a:endParaRPr lang="es-ES" dirty="0"/>
          </a:p>
          <a:p>
            <a:pPr algn="just"/>
            <a:r>
              <a:rPr lang="es-CO" b="1" dirty="0"/>
              <a:t>Pernocta:</a:t>
            </a:r>
            <a:r>
              <a:rPr lang="es-CO" dirty="0"/>
              <a:t> </a:t>
            </a:r>
            <a:r>
              <a:rPr lang="es-CO" sz="2600" dirty="0"/>
              <a:t>Este dato esta formulado, la información la arroja el </a:t>
            </a:r>
            <a:r>
              <a:rPr lang="es-CO" sz="2600" dirty="0" smtClean="0"/>
              <a:t>sistema</a:t>
            </a:r>
            <a:endParaRPr lang="es-ES" dirty="0"/>
          </a:p>
          <a:p>
            <a:r>
              <a:rPr lang="es-CO" dirty="0"/>
              <a:t> </a:t>
            </a:r>
            <a:endParaRPr lang="es-ES" dirty="0"/>
          </a:p>
          <a:p>
            <a:r>
              <a:rPr lang="es-CO" b="1" dirty="0"/>
              <a:t>Regresa (en #):</a:t>
            </a:r>
            <a:r>
              <a:rPr lang="es-CO" dirty="0"/>
              <a:t> </a:t>
            </a:r>
            <a:r>
              <a:rPr lang="es-CO" sz="2600" dirty="0"/>
              <a:t>solo se llena en el momento a regresar a la ciudad de Medellín, en este caso se colocaría en </a:t>
            </a:r>
            <a:r>
              <a:rPr lang="es-CO" sz="2600" dirty="0" smtClean="0"/>
              <a:t>N°1</a:t>
            </a:r>
            <a:endParaRPr lang="es-ES" sz="2600" dirty="0"/>
          </a:p>
          <a:p>
            <a:endParaRPr lang="es-ES" dirty="0"/>
          </a:p>
        </p:txBody>
      </p:sp>
    </p:spTree>
    <p:extLst>
      <p:ext uri="{BB962C8B-B14F-4D97-AF65-F5344CB8AC3E}">
        <p14:creationId xmlns:p14="http://schemas.microsoft.com/office/powerpoint/2010/main" val="1304102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p:txBody>
          <a:bodyPr>
            <a:normAutofit fontScale="85000" lnSpcReduction="20000"/>
          </a:bodyPr>
          <a:lstStyle/>
          <a:p>
            <a:pPr algn="just"/>
            <a:r>
              <a:rPr lang="es-CO" b="1" dirty="0"/>
              <a:t>Cantidad del dinero solicitado para el viaje:</a:t>
            </a:r>
            <a:r>
              <a:rPr lang="es-CO" dirty="0"/>
              <a:t> </a:t>
            </a:r>
            <a:r>
              <a:rPr lang="es-CO" sz="2400" dirty="0"/>
              <a:t>Este dato esta formulado, la información la arroja el </a:t>
            </a:r>
            <a:r>
              <a:rPr lang="es-CO" sz="2400" dirty="0" smtClean="0"/>
              <a:t>sistema</a:t>
            </a:r>
            <a:endParaRPr lang="es-ES" sz="2400" dirty="0"/>
          </a:p>
          <a:p>
            <a:pPr algn="just"/>
            <a:r>
              <a:rPr lang="es-CO" dirty="0"/>
              <a:t> </a:t>
            </a:r>
            <a:endParaRPr lang="es-ES" dirty="0"/>
          </a:p>
          <a:p>
            <a:pPr algn="just"/>
            <a:r>
              <a:rPr lang="es-CO" b="1" dirty="0"/>
              <a:t>Subtotal:</a:t>
            </a:r>
            <a:r>
              <a:rPr lang="es-CO" dirty="0"/>
              <a:t> </a:t>
            </a:r>
            <a:r>
              <a:rPr lang="es-CO" sz="2400" dirty="0"/>
              <a:t>Este dato esta formulado, la información la arroja el </a:t>
            </a:r>
            <a:r>
              <a:rPr lang="es-CO" sz="2400" dirty="0" smtClean="0"/>
              <a:t>sistema</a:t>
            </a:r>
          </a:p>
          <a:p>
            <a:pPr algn="just"/>
            <a:r>
              <a:rPr lang="es-CO" b="1" dirty="0"/>
              <a:t>Subtotal gastos de transporte solicitados para el mes (tiquetes de bus intermunicipal):</a:t>
            </a:r>
            <a:r>
              <a:rPr lang="es-CO" dirty="0"/>
              <a:t> </a:t>
            </a:r>
            <a:r>
              <a:rPr lang="es-CO" sz="2400" dirty="0"/>
              <a:t>Este dato esta formulado, la información la arroja el sistema acorde a los diligenciado en la relación de transportes en la pestaña 2 del formato, esta relación de gastos de transporte también debe de ser enviada junto con la solicitud. </a:t>
            </a:r>
            <a:endParaRPr lang="es-ES" sz="2400" dirty="0"/>
          </a:p>
          <a:p>
            <a:pPr algn="just"/>
            <a:r>
              <a:rPr lang="es-CO" dirty="0"/>
              <a:t> </a:t>
            </a:r>
            <a:endParaRPr lang="es-ES" dirty="0"/>
          </a:p>
          <a:p>
            <a:pPr algn="just"/>
            <a:r>
              <a:rPr lang="es-CO" b="1" dirty="0"/>
              <a:t>Total, solicitud:</a:t>
            </a:r>
            <a:r>
              <a:rPr lang="es-CO" dirty="0"/>
              <a:t> </a:t>
            </a:r>
            <a:r>
              <a:rPr lang="es-CO" sz="2400" dirty="0"/>
              <a:t>Este dato esta formulado, la información la arroja el </a:t>
            </a:r>
            <a:r>
              <a:rPr lang="es-CO" sz="2400" dirty="0" smtClean="0"/>
              <a:t>sistema</a:t>
            </a:r>
            <a:endParaRPr lang="es-ES" sz="2400" dirty="0"/>
          </a:p>
          <a:p>
            <a:endParaRPr lang="es-ES" dirty="0"/>
          </a:p>
          <a:p>
            <a:r>
              <a:rPr lang="es-CO" dirty="0"/>
              <a:t> </a:t>
            </a:r>
            <a:endParaRPr lang="es-ES" dirty="0"/>
          </a:p>
          <a:p>
            <a:r>
              <a:rPr lang="es-ES" dirty="0" smtClean="0">
                <a:hlinkClick r:id="rId2" action="ppaction://hlinkfile"/>
              </a:rPr>
              <a:t>Formato Actualizado legalización viáticos.xlsx</a:t>
            </a:r>
            <a:endParaRPr lang="es-ES" dirty="0"/>
          </a:p>
        </p:txBody>
      </p:sp>
    </p:spTree>
    <p:extLst>
      <p:ext uri="{BB962C8B-B14F-4D97-AF65-F5344CB8AC3E}">
        <p14:creationId xmlns:p14="http://schemas.microsoft.com/office/powerpoint/2010/main" val="49259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a:xfrm>
            <a:off x="838200" y="1411556"/>
            <a:ext cx="10515600" cy="4868473"/>
          </a:xfrm>
        </p:spPr>
        <p:txBody>
          <a:bodyPr/>
          <a:lstStyle/>
          <a:p>
            <a:r>
              <a:rPr lang="es-CO" b="1" dirty="0"/>
              <a:t>Recibos de transporte:</a:t>
            </a:r>
            <a:endParaRPr lang="es-ES" dirty="0"/>
          </a:p>
          <a:p>
            <a:r>
              <a:rPr lang="es-CO" sz="2000" dirty="0"/>
              <a:t>Los recibos deben de estar diligenciados en su totalidad, si son recibos generados por las empresas transportadoras deben contener mínimamente los datos de nombre de la empresa, NIT, fecha de la salida y valor. En el caso de utilizar recibos de caja menor estos también deben ser diligenciados totalmente con el nombre del conductor, número de cedula y firma, valor en números y letras, concepto (en este espacio colocar el número de placa del vehículo), por ningún motivo estos deben estar firmados por los funcionarios. </a:t>
            </a:r>
            <a:r>
              <a:rPr lang="es-CO" sz="2000" b="1" dirty="0"/>
              <a:t>Estos no deben tener tachones, enmendadura o corrector</a:t>
            </a:r>
            <a:r>
              <a:rPr lang="es-CO" sz="2000" dirty="0"/>
              <a:t>.</a:t>
            </a:r>
            <a:endParaRPr lang="es-ES" sz="2000" dirty="0"/>
          </a:p>
          <a:p>
            <a:endParaRPr lang="es-ES" dirty="0"/>
          </a:p>
        </p:txBody>
      </p:sp>
      <p:pic>
        <p:nvPicPr>
          <p:cNvPr id="4" name="Imagen 3"/>
          <p:cNvPicPr/>
          <p:nvPr/>
        </p:nvPicPr>
        <p:blipFill rotWithShape="1">
          <a:blip r:embed="rId2" cstate="print">
            <a:extLst>
              <a:ext uri="{28A0092B-C50C-407E-A947-70E740481C1C}">
                <a14:useLocalDpi xmlns:a14="http://schemas.microsoft.com/office/drawing/2010/main" val="0"/>
              </a:ext>
            </a:extLst>
          </a:blip>
          <a:srcRect l="9960" t="4401" r="4284" b="4074"/>
          <a:stretch/>
        </p:blipFill>
        <p:spPr bwMode="auto">
          <a:xfrm>
            <a:off x="4546318" y="3756089"/>
            <a:ext cx="2806065" cy="2313305"/>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121823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p:txBody>
          <a:bodyPr/>
          <a:lstStyle/>
          <a:p>
            <a:pPr algn="just"/>
            <a:r>
              <a:rPr lang="es-CO" dirty="0"/>
              <a:t>Una vez diligenciado el formato se debe hacer entrega del documento al respectivo gestor de la unidad, ANEXANDO LOS TIQUETES DE TRANSPORTE (pegados en hoja reciclable) y los CERTIFICADOS DE PERMANENCIA.</a:t>
            </a:r>
            <a:endParaRPr lang="es-ES" dirty="0"/>
          </a:p>
          <a:p>
            <a:pPr algn="just"/>
            <a:r>
              <a:rPr lang="es-CO" b="1" dirty="0"/>
              <a:t> </a:t>
            </a:r>
            <a:endParaRPr lang="es-ES" dirty="0"/>
          </a:p>
          <a:p>
            <a:pPr algn="just"/>
            <a:r>
              <a:rPr lang="es-CO" b="1" dirty="0"/>
              <a:t>Después de enviado a la administración del proyecto, éste será tramitado y enviado a la Fundación Universidad de Antioquia</a:t>
            </a:r>
            <a:r>
              <a:rPr lang="es-CO" dirty="0"/>
              <a:t> con los respectivos avales, quienes tendrán </a:t>
            </a:r>
            <a:r>
              <a:rPr lang="es-CO" b="1" dirty="0"/>
              <a:t>5 días hábiles</a:t>
            </a:r>
            <a:r>
              <a:rPr lang="es-CO" dirty="0"/>
              <a:t> para el pago y/o desembolso.</a:t>
            </a:r>
            <a:endParaRPr lang="es-ES" dirty="0"/>
          </a:p>
          <a:p>
            <a:pPr algn="just"/>
            <a:endParaRPr lang="es-ES" dirty="0"/>
          </a:p>
        </p:txBody>
      </p:sp>
    </p:spTree>
    <p:extLst>
      <p:ext uri="{BB962C8B-B14F-4D97-AF65-F5344CB8AC3E}">
        <p14:creationId xmlns:p14="http://schemas.microsoft.com/office/powerpoint/2010/main" val="3059552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Viáticos</a:t>
            </a:r>
            <a:endParaRPr lang="es-ES" dirty="0"/>
          </a:p>
        </p:txBody>
      </p:sp>
      <p:sp>
        <p:nvSpPr>
          <p:cNvPr id="3" name="Marcador de contenido 2"/>
          <p:cNvSpPr>
            <a:spLocks noGrp="1"/>
          </p:cNvSpPr>
          <p:nvPr>
            <p:ph idx="1"/>
          </p:nvPr>
        </p:nvSpPr>
        <p:spPr/>
        <p:txBody>
          <a:bodyPr>
            <a:normAutofit fontScale="92500" lnSpcReduction="10000"/>
          </a:bodyPr>
          <a:lstStyle/>
          <a:p>
            <a:r>
              <a:rPr lang="es-CO" b="1" dirty="0"/>
              <a:t>Certificado de permanencia:</a:t>
            </a:r>
            <a:endParaRPr lang="es-ES" dirty="0"/>
          </a:p>
          <a:p>
            <a:pPr algn="just"/>
            <a:r>
              <a:rPr lang="es-CO" sz="2400" dirty="0"/>
              <a:t>El certificado de permanencia debe presentarse por cada municipio que se relacione en el formato de solicitud de reintegro de viáticos, firmado por una autoridad competente (nombre legible y cargo) quien le haya recibido la visita</a:t>
            </a:r>
            <a:r>
              <a:rPr lang="es-CO" sz="2400" dirty="0" smtClean="0"/>
              <a:t>.</a:t>
            </a:r>
          </a:p>
          <a:p>
            <a:pPr algn="just"/>
            <a:r>
              <a:rPr lang="es-CO" sz="2400" dirty="0" smtClean="0"/>
              <a:t>Las </a:t>
            </a:r>
            <a:r>
              <a:rPr lang="es-CO" sz="2400" dirty="0"/>
              <a:t>fechas deben coincidir con las fechas de solicitud. </a:t>
            </a:r>
            <a:r>
              <a:rPr lang="es-CO" sz="2400" b="1" dirty="0"/>
              <a:t>Estos certificados no pueden tener tachones, enmendaduras o el uso de corrector</a:t>
            </a:r>
            <a:r>
              <a:rPr lang="es-CO" sz="2400" dirty="0"/>
              <a:t>. </a:t>
            </a:r>
            <a:endParaRPr lang="es-CO" sz="2400" dirty="0" smtClean="0"/>
          </a:p>
          <a:p>
            <a:pPr algn="just"/>
            <a:r>
              <a:rPr lang="es-CO" sz="2400" b="1" dirty="0"/>
              <a:t>Importante: </a:t>
            </a:r>
            <a:r>
              <a:rPr lang="es-CO" sz="2400" dirty="0"/>
              <a:t>en caso de que no sea clara la información no se recibirá la solicitud de reintegro, teniendo en cuenta que no es posible su legalización. </a:t>
            </a:r>
            <a:endParaRPr lang="es-CO" sz="2400" dirty="0" smtClean="0"/>
          </a:p>
          <a:p>
            <a:pPr algn="just"/>
            <a:r>
              <a:rPr lang="es-CO" sz="2400" dirty="0" smtClean="0"/>
              <a:t>Evitar </a:t>
            </a:r>
            <a:r>
              <a:rPr lang="es-CO" sz="2400" dirty="0"/>
              <a:t>el uso de papel reciclable, excepto para pegar los recibos de caja y de transporte.</a:t>
            </a:r>
            <a:endParaRPr lang="es-ES" sz="2400" dirty="0"/>
          </a:p>
          <a:p>
            <a:pPr algn="just"/>
            <a:endParaRPr lang="es-CO" sz="2400" dirty="0" smtClean="0"/>
          </a:p>
          <a:p>
            <a:endParaRPr lang="es-ES" sz="2400" dirty="0"/>
          </a:p>
          <a:p>
            <a:r>
              <a:rPr lang="es-ES" dirty="0" smtClean="0">
                <a:hlinkClick r:id="rId2" action="ppaction://hlinkfile"/>
              </a:rPr>
              <a:t>Certificado de permanencia actualizado.docx</a:t>
            </a:r>
            <a:endParaRPr lang="es-ES" dirty="0"/>
          </a:p>
        </p:txBody>
      </p:sp>
    </p:spTree>
    <p:extLst>
      <p:ext uri="{BB962C8B-B14F-4D97-AF65-F5344CB8AC3E}">
        <p14:creationId xmlns:p14="http://schemas.microsoft.com/office/powerpoint/2010/main" val="186711169"/>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3238</TotalTime>
  <Words>1672</Words>
  <Application>Microsoft Office PowerPoint</Application>
  <PresentationFormat>Panorámica</PresentationFormat>
  <Paragraphs>100</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Wingdings</vt:lpstr>
      <vt:lpstr>Office Theme</vt:lpstr>
      <vt:lpstr>BIENVENIDOS AL EQUIPO DE TRABAJO</vt:lpstr>
      <vt:lpstr>INSTRUCTIVO PROCEDIMIENTOS ADMINISTRATIVOS Y SOLICITUDES</vt:lpstr>
      <vt:lpstr>Viáticos</vt:lpstr>
      <vt:lpstr>Viáticos</vt:lpstr>
      <vt:lpstr>Viáticos</vt:lpstr>
      <vt:lpstr>Viáticos</vt:lpstr>
      <vt:lpstr>Viáticos</vt:lpstr>
      <vt:lpstr>Viáticos</vt:lpstr>
      <vt:lpstr>Viáticos</vt:lpstr>
      <vt:lpstr>TIQUETES AEREOS</vt:lpstr>
      <vt:lpstr>TIQUETES AEREOS</vt:lpstr>
      <vt:lpstr>TIQUETES AEREOS</vt:lpstr>
      <vt:lpstr>PERMISOS</vt:lpstr>
      <vt:lpstr>PERMISOS</vt:lpstr>
      <vt:lpstr>PERMISOS</vt:lpstr>
      <vt:lpstr>PERMISOS</vt:lpstr>
      <vt:lpstr>PERMISOS</vt:lpstr>
      <vt:lpstr>INCAPACIDADES</vt:lpstr>
      <vt:lpstr>CERTIFICADOS LABORES</vt:lpstr>
      <vt:lpstr>INFORMACION GENERAL</vt:lpstr>
      <vt:lpstr>GESTORES POR DEPENDENCIA</vt:lpstr>
      <vt:lpstr>  JOSE FERNANDO ELORZA S. Administrador admonproyectosssa@udea.edu.co 2196795 - 3117626288    JULIAN VARGAS JARAMILLO Coordinador Técnico julian.vargas1@udea.edu.co 2196795 - 3152843633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Jhon David Velez</dc:creator>
  <cp:lastModifiedBy>Usuario de Windows</cp:lastModifiedBy>
  <cp:revision>184</cp:revision>
  <cp:lastPrinted>2019-01-17T16:35:09Z</cp:lastPrinted>
  <dcterms:created xsi:type="dcterms:W3CDTF">2018-01-17T13:30:26Z</dcterms:created>
  <dcterms:modified xsi:type="dcterms:W3CDTF">2020-03-26T17:13:15Z</dcterms:modified>
</cp:coreProperties>
</file>