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90" y="17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29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9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264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063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32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772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77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63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749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0079-D645-4758-A93E-3EDBFC5D16C5}" type="datetimeFigureOut">
              <a:rPr lang="es-CO" smtClean="0"/>
              <a:t>06/09/2018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0FB75-37FC-435F-B08C-5C03C9D37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58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76872" y="1403648"/>
            <a:ext cx="1656184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extranjera que requiere atención en salud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4664" y="2970160"/>
            <a:ext cx="129614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extranjero se debe afiliar al régimen contributivo o adquirir un seguro médico para la atención en salud.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76872" y="5254251"/>
            <a:ext cx="1665118" cy="6657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extranjero debe solicitar en el municipio que reside, la aplicación de la encuesta SISBEN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Decisión"/>
          <p:cNvSpPr/>
          <p:nvPr/>
        </p:nvSpPr>
        <p:spPr>
          <a:xfrm>
            <a:off x="2200396" y="6239018"/>
            <a:ext cx="1804668" cy="61957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encuesta arroja puntaje en nivel 1 o 2?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167103" y="7128960"/>
            <a:ext cx="1866202" cy="6657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municipio debe afiliar al extranjero (a) a una EAPB del régimen subsidiado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Decisión"/>
          <p:cNvSpPr/>
          <p:nvPr/>
        </p:nvSpPr>
        <p:spPr>
          <a:xfrm>
            <a:off x="2200396" y="4194296"/>
            <a:ext cx="1804668" cy="74092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persona</a:t>
            </a:r>
          </a:p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 se le aplicó la encuesta del SISBEN?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932636" y="929750"/>
            <a:ext cx="1512168" cy="11774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Si es venezolano (a) y se encuentra inscrito en el RAMV, debe tramitar el permiso especial de permanencia PEP entre 02/AGO/2018 y 02/NOV/2018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397402" y="3692530"/>
            <a:ext cx="2036636" cy="1603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extranjero se le garantizará la atención de urgencias, y las prestaciones individuales en salud para las poblaciones y eventos priorizados  de acuerdo a lo definido en el Plan de Respuesta del Sector Salud al Fenómeno 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Migratorio, </a:t>
            </a:r>
            <a:r>
              <a:rPr lang="es-CO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mientras lo certifica el DNP y se determina si por el puntaje puede o no acceder a la seguridad social a través del régimen subsidiado.</a:t>
            </a:r>
            <a:endParaRPr lang="es-CO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334042" y="179512"/>
            <a:ext cx="4255198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FLUJOGRAMA PARA LA ATENCIÓN DE POBLACIÓN EXTRANJERA</a:t>
            </a:r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32 Conector recto de flecha"/>
          <p:cNvCxnSpPr>
            <a:stCxn id="4" idx="2"/>
            <a:endCxn id="47" idx="0"/>
          </p:cNvCxnSpPr>
          <p:nvPr/>
        </p:nvCxnSpPr>
        <p:spPr>
          <a:xfrm>
            <a:off x="3104964" y="1907704"/>
            <a:ext cx="11820" cy="19953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3097201" y="2826714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40 Conector angular"/>
          <p:cNvCxnSpPr>
            <a:stCxn id="47" idx="3"/>
            <a:endCxn id="24" idx="0"/>
          </p:cNvCxnSpPr>
          <p:nvPr/>
        </p:nvCxnSpPr>
        <p:spPr>
          <a:xfrm>
            <a:off x="4244728" y="2449278"/>
            <a:ext cx="1170992" cy="124325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4465353" y="2250080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Decisión"/>
          <p:cNvSpPr/>
          <p:nvPr/>
        </p:nvSpPr>
        <p:spPr>
          <a:xfrm>
            <a:off x="2200396" y="3114176"/>
            <a:ext cx="1804667" cy="68385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 con capacidad económica?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45 Conector recto de flecha"/>
          <p:cNvCxnSpPr>
            <a:stCxn id="47" idx="2"/>
            <a:endCxn id="45" idx="0"/>
          </p:cNvCxnSpPr>
          <p:nvPr/>
        </p:nvCxnSpPr>
        <p:spPr>
          <a:xfrm flipH="1">
            <a:off x="3102730" y="2791316"/>
            <a:ext cx="14054" cy="32286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Decisión"/>
          <p:cNvSpPr/>
          <p:nvPr/>
        </p:nvSpPr>
        <p:spPr>
          <a:xfrm>
            <a:off x="1988840" y="2107240"/>
            <a:ext cx="2255888" cy="684076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 con permiso de permanencia o cédula de extranjería?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50 Conector recto de flecha"/>
          <p:cNvCxnSpPr>
            <a:stCxn id="45" idx="2"/>
            <a:endCxn id="19" idx="0"/>
          </p:cNvCxnSpPr>
          <p:nvPr/>
        </p:nvCxnSpPr>
        <p:spPr>
          <a:xfrm>
            <a:off x="3102730" y="3798031"/>
            <a:ext cx="0" cy="39626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3025193" y="3876067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77 Conector recto de flecha"/>
          <p:cNvCxnSpPr>
            <a:stCxn id="45" idx="1"/>
            <a:endCxn id="6" idx="3"/>
          </p:cNvCxnSpPr>
          <p:nvPr/>
        </p:nvCxnSpPr>
        <p:spPr>
          <a:xfrm flipH="1">
            <a:off x="1700808" y="3456104"/>
            <a:ext cx="499588" cy="1811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1749176" y="3241880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86 Conector recto de flecha"/>
          <p:cNvCxnSpPr>
            <a:stCxn id="19" idx="2"/>
            <a:endCxn id="10" idx="0"/>
          </p:cNvCxnSpPr>
          <p:nvPr/>
        </p:nvCxnSpPr>
        <p:spPr>
          <a:xfrm>
            <a:off x="3102730" y="4935220"/>
            <a:ext cx="6701" cy="31903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3097201" y="4956187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4033305" y="4355976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91 Conector recto de flecha"/>
          <p:cNvCxnSpPr>
            <a:stCxn id="19" idx="3"/>
          </p:cNvCxnSpPr>
          <p:nvPr/>
        </p:nvCxnSpPr>
        <p:spPr>
          <a:xfrm>
            <a:off x="4005064" y="4564758"/>
            <a:ext cx="403104" cy="3743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 de flecha"/>
          <p:cNvCxnSpPr>
            <a:stCxn id="10" idx="2"/>
            <a:endCxn id="17" idx="0"/>
          </p:cNvCxnSpPr>
          <p:nvPr/>
        </p:nvCxnSpPr>
        <p:spPr>
          <a:xfrm flipH="1">
            <a:off x="3102730" y="5919987"/>
            <a:ext cx="6701" cy="31903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 de flecha"/>
          <p:cNvCxnSpPr>
            <a:stCxn id="17" idx="2"/>
            <a:endCxn id="18" idx="0"/>
          </p:cNvCxnSpPr>
          <p:nvPr/>
        </p:nvCxnSpPr>
        <p:spPr>
          <a:xfrm flipH="1">
            <a:off x="3100204" y="6858592"/>
            <a:ext cx="2526" cy="27036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CuadroTexto"/>
          <p:cNvSpPr txBox="1"/>
          <p:nvPr/>
        </p:nvSpPr>
        <p:spPr>
          <a:xfrm>
            <a:off x="3097200" y="6832896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125 Rectángulo"/>
          <p:cNvSpPr/>
          <p:nvPr/>
        </p:nvSpPr>
        <p:spPr>
          <a:xfrm>
            <a:off x="2167103" y="8010720"/>
            <a:ext cx="1866201" cy="6657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 atención de acuerdo a la EAPB o seguro médico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129 Conector angular"/>
          <p:cNvCxnSpPr>
            <a:stCxn id="6" idx="2"/>
            <a:endCxn id="126" idx="1"/>
          </p:cNvCxnSpPr>
          <p:nvPr/>
        </p:nvCxnSpPr>
        <p:spPr>
          <a:xfrm rot="16200000" flipH="1">
            <a:off x="-572739" y="5603746"/>
            <a:ext cx="4365316" cy="111436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 de flecha"/>
          <p:cNvCxnSpPr>
            <a:stCxn id="18" idx="2"/>
          </p:cNvCxnSpPr>
          <p:nvPr/>
        </p:nvCxnSpPr>
        <p:spPr>
          <a:xfrm flipH="1">
            <a:off x="3094674" y="7794696"/>
            <a:ext cx="5530" cy="22828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145 Elipse"/>
          <p:cNvSpPr/>
          <p:nvPr/>
        </p:nvSpPr>
        <p:spPr>
          <a:xfrm>
            <a:off x="2780928" y="899592"/>
            <a:ext cx="675029" cy="25202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148 Conector recto de flecha"/>
          <p:cNvCxnSpPr>
            <a:stCxn id="146" idx="4"/>
            <a:endCxn id="4" idx="0"/>
          </p:cNvCxnSpPr>
          <p:nvPr/>
        </p:nvCxnSpPr>
        <p:spPr>
          <a:xfrm flipH="1">
            <a:off x="3104964" y="1151620"/>
            <a:ext cx="13479" cy="25202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Rectángulo"/>
          <p:cNvSpPr/>
          <p:nvPr/>
        </p:nvSpPr>
        <p:spPr>
          <a:xfrm>
            <a:off x="4375870" y="5500354"/>
            <a:ext cx="2079700" cy="2510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facturación por prestación de servicios de salud a población extranjera debe entregarse en la </a:t>
            </a:r>
            <a:r>
              <a:rPr lang="es-CO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SSSyPSA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y consolidarse en dos líneas de pago diferentes: Extranjeros y Tutelas Extranjeros.</a:t>
            </a:r>
          </a:p>
          <a:p>
            <a:pPr algn="just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factura se debe anexar: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RIPS de acuerdo a Circular Externa 029 del 16/08/2017 del </a:t>
            </a:r>
            <a:r>
              <a:rPr lang="es-CO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Minsalud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soportes de atención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manifestación de no capacidad de pago por el usuario o 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reporte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exitoso en el aplicativo 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SIRE y el reporte en el SISPRO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3" name="162 Conector angular"/>
          <p:cNvCxnSpPr>
            <a:stCxn id="17" idx="1"/>
            <a:endCxn id="6" idx="3"/>
          </p:cNvCxnSpPr>
          <p:nvPr/>
        </p:nvCxnSpPr>
        <p:spPr>
          <a:xfrm rot="10800000">
            <a:off x="1700808" y="3474217"/>
            <a:ext cx="499588" cy="307458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 de flecha"/>
          <p:cNvCxnSpPr>
            <a:endCxn id="68" idx="0"/>
          </p:cNvCxnSpPr>
          <p:nvPr/>
        </p:nvCxnSpPr>
        <p:spPr>
          <a:xfrm>
            <a:off x="5557558" y="8008018"/>
            <a:ext cx="1" cy="2095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168 Elipse"/>
          <p:cNvSpPr/>
          <p:nvPr/>
        </p:nvSpPr>
        <p:spPr>
          <a:xfrm>
            <a:off x="4235209" y="8217574"/>
            <a:ext cx="345919" cy="25202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169 Conector recto de flecha"/>
          <p:cNvCxnSpPr>
            <a:stCxn id="126" idx="3"/>
            <a:endCxn id="169" idx="2"/>
          </p:cNvCxnSpPr>
          <p:nvPr/>
        </p:nvCxnSpPr>
        <p:spPr>
          <a:xfrm>
            <a:off x="4033304" y="8343588"/>
            <a:ext cx="20190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172 CuadroTexto"/>
          <p:cNvSpPr txBox="1"/>
          <p:nvPr/>
        </p:nvSpPr>
        <p:spPr>
          <a:xfrm>
            <a:off x="1900336" y="6310151"/>
            <a:ext cx="403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C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5" name="174 Conector recto de flecha"/>
          <p:cNvCxnSpPr>
            <a:stCxn id="24" idx="2"/>
            <a:endCxn id="159" idx="0"/>
          </p:cNvCxnSpPr>
          <p:nvPr/>
        </p:nvCxnSpPr>
        <p:spPr>
          <a:xfrm>
            <a:off x="5415720" y="5295924"/>
            <a:ext cx="0" cy="20443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Elipse"/>
          <p:cNvSpPr/>
          <p:nvPr/>
        </p:nvSpPr>
        <p:spPr>
          <a:xfrm>
            <a:off x="5384599" y="8217574"/>
            <a:ext cx="345919" cy="252028"/>
          </a:xfrm>
          <a:prstGeom prst="ellipse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s-C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es-C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4780931" y="8547712"/>
            <a:ext cx="1815575" cy="5668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C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SSSA y PSA</a:t>
            </a:r>
            <a:r>
              <a:rPr lang="es-C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Seccional de Salud y Protección Social de Antioquia.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311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JANETH FERNANDA LLANO SAAVEDRA</dc:creator>
  <cp:lastModifiedBy>LUIS FERNANDO GALLEGO ARANGO</cp:lastModifiedBy>
  <cp:revision>25</cp:revision>
  <cp:lastPrinted>2018-08-22T14:15:33Z</cp:lastPrinted>
  <dcterms:created xsi:type="dcterms:W3CDTF">2018-08-22T12:44:01Z</dcterms:created>
  <dcterms:modified xsi:type="dcterms:W3CDTF">2018-09-06T14:55:59Z</dcterms:modified>
</cp:coreProperties>
</file>