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37"/>
  </p:notesMasterIdLst>
  <p:handoutMasterIdLst>
    <p:handoutMasterId r:id="rId38"/>
  </p:handoutMasterIdLst>
  <p:sldIdLst>
    <p:sldId id="268" r:id="rId6"/>
    <p:sldId id="270" r:id="rId7"/>
    <p:sldId id="271" r:id="rId8"/>
    <p:sldId id="272" r:id="rId9"/>
    <p:sldId id="273" r:id="rId10"/>
    <p:sldId id="274" r:id="rId11"/>
    <p:sldId id="278" r:id="rId12"/>
    <p:sldId id="276" r:id="rId13"/>
    <p:sldId id="275" r:id="rId14"/>
    <p:sldId id="280" r:id="rId15"/>
    <p:sldId id="283" r:id="rId16"/>
    <p:sldId id="285" r:id="rId17"/>
    <p:sldId id="279" r:id="rId18"/>
    <p:sldId id="286" r:id="rId19"/>
    <p:sldId id="287" r:id="rId20"/>
    <p:sldId id="289" r:id="rId21"/>
    <p:sldId id="284" r:id="rId22"/>
    <p:sldId id="291" r:id="rId23"/>
    <p:sldId id="292" r:id="rId24"/>
    <p:sldId id="293" r:id="rId25"/>
    <p:sldId id="294" r:id="rId26"/>
    <p:sldId id="290" r:id="rId27"/>
    <p:sldId id="295" r:id="rId28"/>
    <p:sldId id="296" r:id="rId29"/>
    <p:sldId id="297" r:id="rId30"/>
    <p:sldId id="277" r:id="rId31"/>
    <p:sldId id="298" r:id="rId32"/>
    <p:sldId id="299" r:id="rId33"/>
    <p:sldId id="300" r:id="rId34"/>
    <p:sldId id="281" r:id="rId35"/>
    <p:sldId id="301" r:id="rId3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FFCC99"/>
    <a:srgbClr val="FFCC66"/>
    <a:srgbClr val="FFCC00"/>
    <a:srgbClr val="006600"/>
    <a:srgbClr val="00A3E4"/>
    <a:srgbClr val="00A9E9"/>
    <a:srgbClr val="00A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91" autoAdjust="0"/>
    <p:restoredTop sz="94671"/>
  </p:normalViewPr>
  <p:slideViewPr>
    <p:cSldViewPr snapToGrid="0" snapToObjects="1">
      <p:cViewPr varScale="1">
        <p:scale>
          <a:sx n="68" d="100"/>
          <a:sy n="68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174B3-11CD-4685-BC5E-47B345A9C1EB}" type="datetimeFigureOut">
              <a:rPr lang="es-CO" smtClean="0"/>
              <a:t>24/02/2019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E53B7-A4A2-446F-AB77-8C335184C0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1094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5E42-71FC-456A-9A32-473294329FB5}" type="datetimeFigureOut">
              <a:rPr lang="es-CO" smtClean="0"/>
              <a:t>24/02/2019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0DDFB-E249-4280-8102-BA4641CFAC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144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95ef59f3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95ef59f3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9032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4177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4689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327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3334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8154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377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5330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52896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490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588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3840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20961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0131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62858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8888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1720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75104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38631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51805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03019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8809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9224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7212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95ef59f3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95ef59f3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569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2197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0555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531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136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3397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826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y text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63368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5014834" y="3404467"/>
            <a:ext cx="6346933" cy="1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854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preserve="1">
  <p:cSld name="Diapositiva de título">
    <p:bg>
      <p:bgPr>
        <a:solidFill>
          <a:srgbClr val="2D6D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/>
        </p:nvSpPr>
        <p:spPr>
          <a:xfrm>
            <a:off x="11115328" y="7286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kern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kern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1115328" y="-2873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ker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kern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8643756" y="0"/>
            <a:ext cx="355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1464625" y="6474856"/>
            <a:ext cx="5723905" cy="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000000"/>
              </a:buClr>
              <a:buSzPts val="600"/>
              <a:buFont typeface="Arial"/>
              <a:buNone/>
            </a:pPr>
            <a:r>
              <a:rPr lang="es-CO" sz="800" ker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800" kern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01" y="2817367"/>
            <a:ext cx="5640844" cy="122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4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" userDrawn="1">
  <p:cSld name="Diapositiva de título 1 1">
    <p:bg>
      <p:bgPr>
        <a:solidFill>
          <a:srgbClr val="F42F63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/>
        </p:nvSpPr>
        <p:spPr>
          <a:xfrm>
            <a:off x="11115328" y="7286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kern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kern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" name="Google Shape;25;p4"/>
          <p:cNvSpPr txBox="1"/>
          <p:nvPr/>
        </p:nvSpPr>
        <p:spPr>
          <a:xfrm>
            <a:off x="11115328" y="-2873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ker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kern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8643756" y="0"/>
            <a:ext cx="355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01" y="2817367"/>
            <a:ext cx="5640844" cy="1223267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8227484" y="3009900"/>
            <a:ext cx="1219200" cy="121920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785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1_Título y texto">
    <p:bg>
      <p:bgPr>
        <a:solidFill>
          <a:srgbClr val="DCEAFB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89959" y="2310700"/>
            <a:ext cx="4353173" cy="85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Work Sans SemiBold"/>
              <a:buNone/>
              <a:defRPr sz="4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5024967" y="4002323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/>
          <p:nvPr/>
        </p:nvSpPr>
        <p:spPr>
          <a:xfrm>
            <a:off x="489958" y="131709"/>
            <a:ext cx="2849113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s-CO" sz="800" kern="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 de Salud y Protección Social de Colombia</a:t>
            </a:r>
            <a:endParaRPr sz="800" kern="0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5024381" y="3404467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5024967" y="4587704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5024967" y="5229340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5"/>
          </p:nvPr>
        </p:nvSpPr>
        <p:spPr>
          <a:xfrm>
            <a:off x="4164164" y="3493373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6"/>
          </p:nvPr>
        </p:nvSpPr>
        <p:spPr>
          <a:xfrm>
            <a:off x="8488501" y="4002323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7"/>
          </p:nvPr>
        </p:nvSpPr>
        <p:spPr>
          <a:xfrm>
            <a:off x="4164163" y="4119593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8"/>
          </p:nvPr>
        </p:nvSpPr>
        <p:spPr>
          <a:xfrm>
            <a:off x="4165132" y="4700027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9"/>
          </p:nvPr>
        </p:nvSpPr>
        <p:spPr>
          <a:xfrm>
            <a:off x="4165132" y="5343288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4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13"/>
          </p:nvPr>
        </p:nvSpPr>
        <p:spPr>
          <a:xfrm>
            <a:off x="8487916" y="3410923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4"/>
          </p:nvPr>
        </p:nvSpPr>
        <p:spPr>
          <a:xfrm>
            <a:off x="8488501" y="4594160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5"/>
          </p:nvPr>
        </p:nvSpPr>
        <p:spPr>
          <a:xfrm>
            <a:off x="8487319" y="5235796"/>
            <a:ext cx="2511200" cy="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>
                <a:solidFill>
                  <a:srgbClr val="0054BC"/>
                </a:solidFill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16"/>
          </p:nvPr>
        </p:nvSpPr>
        <p:spPr>
          <a:xfrm>
            <a:off x="7627699" y="3499829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17"/>
          </p:nvPr>
        </p:nvSpPr>
        <p:spPr>
          <a:xfrm>
            <a:off x="7627697" y="4126049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18"/>
          </p:nvPr>
        </p:nvSpPr>
        <p:spPr>
          <a:xfrm>
            <a:off x="7628667" y="4706483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19"/>
          </p:nvPr>
        </p:nvSpPr>
        <p:spPr>
          <a:xfrm>
            <a:off x="7628667" y="5349744"/>
            <a:ext cx="7664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r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333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2pPr>
            <a:lvl3pPr marL="1828754" lvl="2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3pPr>
            <a:lvl4pPr marL="2438339" lvl="3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4pPr>
            <a:lvl5pPr marL="3047924" lvl="4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5pPr>
            <a:lvl6pPr marL="3657509" lvl="5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6pPr>
            <a:lvl7pPr marL="4267093" lvl="6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7pPr>
            <a:lvl8pPr marL="4876678" lvl="7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8pPr>
            <a:lvl9pPr marL="5486263" lvl="8" indent="-389457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333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437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 userDrawn="1">
  <p:cSld name="1_Título y texto">
    <p:bg>
      <p:bgPr>
        <a:solidFill>
          <a:srgbClr val="DCEAF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5024382" y="3404467"/>
            <a:ext cx="6054185" cy="22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66CD"/>
              </a:buClr>
              <a:buSzPts val="1100"/>
              <a:buNone/>
              <a:defRPr sz="1467">
                <a:solidFill>
                  <a:srgbClr val="0066CD"/>
                </a:solidFill>
              </a:defRPr>
            </a:lvl1pPr>
            <a:lvl2pPr marL="1219170" lvl="1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2pPr>
            <a:lvl3pPr marL="1828754" lvl="2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3pPr>
            <a:lvl4pPr marL="2438339" lvl="3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4pPr>
            <a:lvl5pPr marL="3047924" lvl="4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5pPr>
            <a:lvl6pPr marL="3657509" lvl="5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6pPr>
            <a:lvl7pPr marL="4267093" lvl="6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7pPr>
            <a:lvl8pPr marL="4876678" lvl="7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8pPr>
            <a:lvl9pPr marL="5486263" lvl="8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5743600" cy="85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1570567" y="141817"/>
            <a:ext cx="1219200" cy="121920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Google Shape;49;p8"/>
          <p:cNvSpPr txBox="1"/>
          <p:nvPr userDrawn="1"/>
        </p:nvSpPr>
        <p:spPr>
          <a:xfrm>
            <a:off x="489958" y="131709"/>
            <a:ext cx="2849113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s-CO" sz="800" kern="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 de Salud y Protección Social de Colombia</a:t>
            </a:r>
            <a:endParaRPr sz="800" kern="0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34090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bg>
      <p:bgPr>
        <a:solidFill>
          <a:srgbClr val="DCEAF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8448168" y="3404467"/>
            <a:ext cx="3136000" cy="2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1100"/>
              <a:buFont typeface="Work Sans Light"/>
              <a:buNone/>
              <a:defRPr sz="1333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828754" lvl="2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2438339" lvl="3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3047924" lvl="4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3657509" lvl="5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4267093" lvl="6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4876678" lvl="7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5486263" lvl="8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-1" y="1258130"/>
            <a:ext cx="7085868" cy="4743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8448169" y="2321489"/>
            <a:ext cx="3135999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" name="Google Shape;49;p8"/>
          <p:cNvSpPr txBox="1"/>
          <p:nvPr userDrawn="1"/>
        </p:nvSpPr>
        <p:spPr>
          <a:xfrm>
            <a:off x="489958" y="131709"/>
            <a:ext cx="2849113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s-CO" sz="800" kern="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 de Salud y Protección Social de Colombia</a:t>
            </a:r>
            <a:endParaRPr sz="800" kern="0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5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 1">
  <p:cSld name="Imagen con título 1">
    <p:bg>
      <p:bgPr>
        <a:solidFill>
          <a:srgbClr val="DCEAFB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5024968" y="3404467"/>
            <a:ext cx="3136000" cy="2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1100"/>
              <a:buFont typeface="Work Sans Light"/>
              <a:buNone/>
              <a:defRPr sz="1333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1219170" lvl="1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828754" lvl="2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2438339" lvl="3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3047924" lvl="4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3657509" lvl="5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4267093" lvl="6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4876678" lvl="7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5486263" lvl="8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100"/>
              <a:buFont typeface="Work Sans Light"/>
              <a:buChar char="•"/>
              <a:defRPr sz="1467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>
            <a:spLocks noGrp="1"/>
          </p:cNvSpPr>
          <p:nvPr>
            <p:ph type="pic" idx="2"/>
          </p:nvPr>
        </p:nvSpPr>
        <p:spPr>
          <a:xfrm>
            <a:off x="0" y="0"/>
            <a:ext cx="456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5024965" y="2310700"/>
            <a:ext cx="5743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206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o destacado">
  <p:cSld name="Cita o destacado">
    <p:bg>
      <p:bgPr>
        <a:solidFill>
          <a:srgbClr val="0856E8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5138867" y="1183067"/>
            <a:ext cx="5366800" cy="49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Work Sans SemiBold"/>
              <a:buNone/>
              <a:defRPr sz="4667">
                <a:solidFill>
                  <a:srgbClr val="FFFFFF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594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Dos objetos">
    <p:bg>
      <p:bgPr>
        <a:solidFill>
          <a:srgbClr val="DCEAFB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8448167" y="3404464"/>
            <a:ext cx="3136000" cy="2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97923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1219170" lvl="1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828754" lvl="2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2438339" lvl="3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3047924" lvl="4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3657509" lvl="5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4267093" lvl="6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4876678" lvl="7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5486263" lvl="8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2"/>
          </p:nvPr>
        </p:nvSpPr>
        <p:spPr>
          <a:xfrm>
            <a:off x="5024967" y="3404464"/>
            <a:ext cx="3136000" cy="2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97923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1219170" lvl="1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828754" lvl="2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2438339" lvl="3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3047924" lvl="4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3657509" lvl="5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4267093" lvl="6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4876678" lvl="7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5486263" lvl="8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5024967" y="2310697"/>
            <a:ext cx="5743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000"/>
              <a:buFont typeface="Work Sans Light"/>
              <a:buNone/>
              <a:defRPr sz="4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100"/>
              <a:buNone/>
              <a:defRPr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6" name="Google Shape;49;p8"/>
          <p:cNvSpPr txBox="1"/>
          <p:nvPr userDrawn="1"/>
        </p:nvSpPr>
        <p:spPr>
          <a:xfrm>
            <a:off x="489958" y="131709"/>
            <a:ext cx="2849113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s-CO" sz="800" kern="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 de Salud y Protección Social de Colombia</a:t>
            </a:r>
            <a:endParaRPr sz="800" kern="0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11285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2192767" y="6403600"/>
            <a:ext cx="6102800" cy="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000000"/>
              </a:buClr>
              <a:buSzPts val="600"/>
              <a:buFont typeface="Arial"/>
              <a:buNone/>
            </a:pPr>
            <a:r>
              <a:rPr lang="es-CO" sz="800" kern="0" dirty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el Ministerio de Salud y Protección Social.</a:t>
            </a:r>
            <a:endParaRPr sz="800" kern="0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4" name="Google Shape;49;p8"/>
          <p:cNvSpPr txBox="1"/>
          <p:nvPr userDrawn="1"/>
        </p:nvSpPr>
        <p:spPr>
          <a:xfrm>
            <a:off x="489958" y="131709"/>
            <a:ext cx="2849113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s-CO" sz="800" kern="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 de Salud y Protección Social de Colombia</a:t>
            </a:r>
            <a:endParaRPr sz="800" kern="0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830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ifras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8465617" y="2596599"/>
            <a:ext cx="3020000" cy="1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9143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1pPr>
            <a:lvl2pPr marL="1219170" lvl="1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2pPr>
            <a:lvl3pPr marL="1828754" lvl="2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3pPr>
            <a:lvl4pPr marL="2438339" lvl="3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4pPr>
            <a:lvl5pPr marL="3047924" lvl="4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5pPr>
            <a:lvl6pPr marL="3657509" lvl="5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6pPr>
            <a:lvl7pPr marL="4267093" lvl="6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7pPr>
            <a:lvl8pPr marL="4876678" lvl="7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8pPr>
            <a:lvl9pPr marL="5486263" lvl="8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8778017" y="4345131"/>
            <a:ext cx="2510800" cy="5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97923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1219170" lvl="1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828754" lvl="2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2438339" lvl="3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3047924" lvl="4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3657509" lvl="5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4267093" lvl="6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4876678" lvl="7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5486263" lvl="8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1112767" y="2596599"/>
            <a:ext cx="3020000" cy="1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9143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1pPr>
            <a:lvl2pPr marL="1219170" lvl="1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2pPr>
            <a:lvl3pPr marL="1828754" lvl="2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3pPr>
            <a:lvl4pPr marL="2438339" lvl="3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4pPr>
            <a:lvl5pPr marL="3047924" lvl="4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5pPr>
            <a:lvl6pPr marL="3657509" lvl="5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6pPr>
            <a:lvl7pPr marL="4267093" lvl="6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7pPr>
            <a:lvl8pPr marL="4876678" lvl="7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8pPr>
            <a:lvl9pPr marL="5486263" lvl="8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25635" y="862667"/>
            <a:ext cx="104632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4789184" y="2596599"/>
            <a:ext cx="3020000" cy="1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9143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1pPr>
            <a:lvl2pPr marL="1219170" lvl="1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2pPr>
            <a:lvl3pPr marL="1828754" lvl="2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3pPr>
            <a:lvl4pPr marL="2438339" lvl="3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4pPr>
            <a:lvl5pPr marL="3047924" lvl="4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5pPr>
            <a:lvl6pPr marL="3657509" lvl="5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6pPr>
            <a:lvl7pPr marL="4267093" lvl="6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7pPr>
            <a:lvl8pPr marL="4876678" lvl="7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8pPr>
            <a:lvl9pPr marL="5486263" lvl="8" indent="-914377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96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5043784" y="4345131"/>
            <a:ext cx="2510800" cy="5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97923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1219170" lvl="1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828754" lvl="2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2438339" lvl="3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3047924" lvl="4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3657509" lvl="5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4267093" lvl="6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4876678" lvl="7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5486263" lvl="8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367351" y="4345131"/>
            <a:ext cx="2510800" cy="5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97923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1219170" lvl="1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828754" lvl="2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2438339" lvl="3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3047924" lvl="4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3657509" lvl="5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4267093" lvl="6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4876678" lvl="7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5486263" lvl="8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467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" name="Google Shape;49;p8"/>
          <p:cNvSpPr txBox="1"/>
          <p:nvPr userDrawn="1"/>
        </p:nvSpPr>
        <p:spPr>
          <a:xfrm>
            <a:off x="489958" y="131709"/>
            <a:ext cx="2849113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s-CO" sz="800" kern="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 de Salud y Protección Social de Colombia</a:t>
            </a:r>
            <a:endParaRPr sz="800" kern="0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6143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kern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kern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fld id="{00000000-1234-1234-1234-123412341234}" type="slidenum">
              <a:rPr lang="es-CO" kern="0"/>
              <a:pPr/>
              <a:t>‹Nº›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12764037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48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08740"/>
              </p:ext>
            </p:extLst>
          </p:nvPr>
        </p:nvGraphicFramePr>
        <p:xfrm>
          <a:off x="926432" y="1226084"/>
          <a:ext cx="10202779" cy="4320957"/>
        </p:xfrm>
        <a:graphic>
          <a:graphicData uri="http://schemas.openxmlformats.org/drawingml/2006/table">
            <a:tbl>
              <a:tblPr/>
              <a:tblGrid>
                <a:gridCol w="107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del COVE Municipal  certifica </a:t>
                      </a:r>
                      <a:r>
                        <a:rPr lang="es-CO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existencia de casos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53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612164"/>
              </p:ext>
            </p:extLst>
          </p:nvPr>
        </p:nvGraphicFramePr>
        <p:xfrm>
          <a:off x="697832" y="1226084"/>
          <a:ext cx="10431379" cy="4320957"/>
        </p:xfrm>
        <a:graphic>
          <a:graphicData uri="http://schemas.openxmlformats.org/drawingml/2006/table">
            <a:tbl>
              <a:tblPr/>
              <a:tblGrid>
                <a:gridCol w="121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del COVE Municipal  certifica </a:t>
                      </a:r>
                      <a:r>
                        <a:rPr lang="es-CO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existencia de casos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CO" sz="1800" b="1" i="0" u="none" strike="noStrike" cap="non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0,40</a:t>
                      </a:r>
                    </a:p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64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33537" y="249773"/>
            <a:ext cx="7225034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52666"/>
              </p:ext>
            </p:extLst>
          </p:nvPr>
        </p:nvGraphicFramePr>
        <p:xfrm>
          <a:off x="518615" y="1080247"/>
          <a:ext cx="10945504" cy="5046341"/>
        </p:xfrm>
        <a:graphic>
          <a:graphicData uri="http://schemas.openxmlformats.org/drawingml/2006/table">
            <a:tbl>
              <a:tblPr/>
              <a:tblGrid>
                <a:gridCol w="85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Anexo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9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de crecimiento y desarrollo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652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174958" y="42347"/>
            <a:ext cx="7116750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graphicFrame>
        <p:nvGraphicFramePr>
          <p:cNvPr id="3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408447"/>
              </p:ext>
            </p:extLst>
          </p:nvPr>
        </p:nvGraphicFramePr>
        <p:xfrm>
          <a:off x="580076" y="791381"/>
          <a:ext cx="11031848" cy="5621962"/>
        </p:xfrm>
        <a:graphic>
          <a:graphicData uri="http://schemas.openxmlformats.org/drawingml/2006/table">
            <a:tbl>
              <a:tblPr/>
              <a:tblGrid>
                <a:gridCol w="669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161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80">
                <a:tc rowSpan="7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2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Número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23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Ponderación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0,07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Tipo de ESE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Nivel I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45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Indicador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EVALUACIÓN DE APLICACIÓN DE GUÍA DE MANEJO ESPECÍFICA: </a:t>
                      </a:r>
                      <a:r>
                        <a:rPr lang="es-CO" sz="1600" b="1" u="none" strike="noStrike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r>
                        <a:rPr lang="es-CO" sz="1600" b="1" u="none" strike="noStrike" cap="all" baseline="0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uía de atención de enfermedad hipertensiva</a:t>
                      </a:r>
                      <a:endParaRPr lang="es-CO" sz="1600" b="1" i="0" u="none" strike="noStrike" cap="all" baseline="0" dirty="0"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32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Fórmula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600" u="none" strike="noStrike" dirty="0">
                          <a:effectLst/>
                        </a:rPr>
                        <a:t>No. Historias Clínicas que </a:t>
                      </a:r>
                      <a:r>
                        <a:rPr lang="es-CO" sz="1600" b="1" u="none" strike="noStrike" dirty="0">
                          <a:effectLst/>
                        </a:rPr>
                        <a:t>hacen parte de la muestra representativa con </a:t>
                      </a:r>
                      <a:r>
                        <a:rPr lang="es-CO" sz="1600" b="1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aplicación estrict</a:t>
                      </a:r>
                      <a:r>
                        <a:rPr lang="es-CO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s-CO" sz="1600" u="none" strike="noStrike" dirty="0">
                          <a:effectLst/>
                        </a:rPr>
                        <a:t>de guía de atención de enfermedad hipertensiva </a:t>
                      </a:r>
                      <a:r>
                        <a:rPr lang="es-CO" sz="1600" b="1" u="none" strike="noStrike" dirty="0">
                          <a:effectLst/>
                        </a:rPr>
                        <a:t>adoptada por la ESE</a:t>
                      </a:r>
                      <a:r>
                        <a:rPr lang="es-CO" sz="1600" u="none" strike="noStrike" dirty="0">
                          <a:effectLst/>
                        </a:rPr>
                        <a:t>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en la vigencia objeto de evaluación </a:t>
                      </a:r>
                      <a:r>
                        <a:rPr lang="es-CO" sz="1600" u="none" strike="noStrike" dirty="0">
                          <a:effectLst/>
                        </a:rPr>
                        <a:t>/ </a:t>
                      </a:r>
                      <a:r>
                        <a:rPr lang="es-CO" sz="1600" b="1" i="1" u="none" strike="noStrike" dirty="0">
                          <a:effectLst/>
                        </a:rPr>
                        <a:t>Total Historias Clínicas auditadas de la muestra representativa</a:t>
                      </a:r>
                      <a:r>
                        <a:rPr lang="es-CO" sz="1600" u="none" strike="noStrike" dirty="0">
                          <a:effectLst/>
                        </a:rPr>
                        <a:t> de pacientes con diagnóstico de hipertensión arterial atendidos en la ESE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en la vigencia objeto de evaluación</a:t>
                      </a:r>
                      <a:endParaRPr lang="es-CO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Estándar para cada año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800" b="1" u="none" strike="noStrike" dirty="0">
                          <a:effectLst/>
                        </a:rPr>
                        <a:t>Mayor o igual a 0,90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19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Fuente de Información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Informe del COMITÉ DE HISTORIAS CLÍNICAS que como mínimo contenga: </a:t>
                      </a:r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Referencia al acto administrativo de adopción de la guía, definición y cuantificación de la muestra utilizada y aplicación de la fórmula del indicador </a:t>
                      </a:r>
                      <a:endParaRPr lang="pt-B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280"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3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Calificación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0:</a:t>
                      </a:r>
                      <a:r>
                        <a:rPr lang="es-CO" sz="1600" u="none" strike="noStrike" dirty="0">
                          <a:effectLst/>
                        </a:rPr>
                        <a:t> 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menor a 0,50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0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1: </a:t>
                      </a:r>
                      <a:r>
                        <a:rPr lang="es-CO" sz="1600" u="none" strike="noStrike" dirty="0">
                          <a:effectLst/>
                        </a:rPr>
                        <a:t>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entre 0,50 y 0,70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58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3: </a:t>
                      </a:r>
                      <a:r>
                        <a:rPr lang="es-CO" sz="1600" u="none" strike="noStrike" dirty="0">
                          <a:effectLst/>
                        </a:rPr>
                        <a:t>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entre 0,71 y 0,89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5:</a:t>
                      </a:r>
                      <a:r>
                        <a:rPr lang="es-CO" sz="1600" u="none" strike="noStrike" dirty="0">
                          <a:effectLst/>
                        </a:rPr>
                        <a:t> 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mayor o igual a 0,90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77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89114"/>
              </p:ext>
            </p:extLst>
          </p:nvPr>
        </p:nvGraphicFramePr>
        <p:xfrm>
          <a:off x="926432" y="1226084"/>
          <a:ext cx="10202779" cy="4320957"/>
        </p:xfrm>
        <a:graphic>
          <a:graphicData uri="http://schemas.openxmlformats.org/drawingml/2006/table">
            <a:tbl>
              <a:tblPr/>
              <a:tblGrid>
                <a:gridCol w="95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DEL COMITÉ DE HISTORIAS CLÍNICAS con resultado de </a:t>
                      </a:r>
                      <a:r>
                        <a:rPr lang="es-CO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39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46899"/>
              </p:ext>
            </p:extLst>
          </p:nvPr>
        </p:nvGraphicFramePr>
        <p:xfrm>
          <a:off x="697832" y="1226084"/>
          <a:ext cx="10431379" cy="4320957"/>
        </p:xfrm>
        <a:graphic>
          <a:graphicData uri="http://schemas.openxmlformats.org/drawingml/2006/table">
            <a:tbl>
              <a:tblPr/>
              <a:tblGrid>
                <a:gridCol w="121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INFORME DEL COMITÉ DE HISTORIAS CLÍNICAS con resultado de </a:t>
                      </a:r>
                      <a:r>
                        <a:rPr kumimoji="0" lang="es-CO" sz="2000" b="1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CO" sz="1800" b="1" i="0" u="none" strike="noStrike" cap="non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0,21</a:t>
                      </a:r>
                    </a:p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380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33537" y="249773"/>
            <a:ext cx="7225034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82882"/>
              </p:ext>
            </p:extLst>
          </p:nvPr>
        </p:nvGraphicFramePr>
        <p:xfrm>
          <a:off x="518615" y="1080247"/>
          <a:ext cx="10945504" cy="5017565"/>
        </p:xfrm>
        <a:graphic>
          <a:graphicData uri="http://schemas.openxmlformats.org/drawingml/2006/table">
            <a:tbl>
              <a:tblPr/>
              <a:tblGrid>
                <a:gridCol w="85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Anexo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9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9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86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DE CRECIMIENTO Y DESARROLLO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724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094328" y="33205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698423"/>
              </p:ext>
            </p:extLst>
          </p:nvPr>
        </p:nvGraphicFramePr>
        <p:xfrm>
          <a:off x="457200" y="834956"/>
          <a:ext cx="11490158" cy="5686159"/>
        </p:xfrm>
        <a:graphic>
          <a:graphicData uri="http://schemas.openxmlformats.org/drawingml/2006/table">
            <a:tbl>
              <a:tblPr/>
              <a:tblGrid>
                <a:gridCol w="745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0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500" b="1" u="none" strike="noStrike" dirty="0">
                          <a:effectLst/>
                        </a:rPr>
                        <a:t>Anexo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500" b="1" u="none" strike="noStrike" dirty="0">
                          <a:effectLst/>
                        </a:rPr>
                        <a:t>Aspecto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500" b="1" u="none" strike="noStrike" dirty="0">
                          <a:effectLst/>
                        </a:rPr>
                        <a:t>Indicador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24">
                <a:tc rowSpan="7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2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Número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24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Ponderación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0,06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3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Tipo de ESE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Nivel I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6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Indicador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EVALUACIÓN DE LA APLICACIÓN DE GUÍA DE MANEJO DE CRECIMIENTO Y DESARROLLO 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46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Fórmula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600" u="none" strike="noStrike" dirty="0">
                          <a:effectLst/>
                        </a:rPr>
                        <a:t>Número</a:t>
                      </a:r>
                      <a:r>
                        <a:rPr lang="es-CO" sz="1600" u="none" strike="noStrike" baseline="0" dirty="0">
                          <a:effectLst/>
                        </a:rPr>
                        <a:t> de historias clínicas que hacen parte de l</a:t>
                      </a:r>
                      <a:r>
                        <a:rPr lang="es-CO" sz="1600" u="none" strike="noStrike" dirty="0">
                          <a:effectLst/>
                        </a:rPr>
                        <a:t>a muestra representativa de </a:t>
                      </a:r>
                      <a:r>
                        <a:rPr lang="es-CO" sz="1600" b="1" u="none" strike="noStrike" dirty="0">
                          <a:effectLst/>
                        </a:rPr>
                        <a:t>NIÑOS MENORES 10 AÑOS </a:t>
                      </a:r>
                      <a:r>
                        <a:rPr lang="es-CO" sz="1600" u="none" strike="noStrike" dirty="0">
                          <a:effectLst/>
                        </a:rPr>
                        <a:t>con </a:t>
                      </a:r>
                      <a:r>
                        <a:rPr lang="es-CO" sz="1600" b="1" i="1" u="none" strike="noStrike" dirty="0">
                          <a:effectLst/>
                        </a:rPr>
                        <a:t>APLICACIÓN ESTRICTA DE GUÍA para DETECCIÓN TEMPRANA DE ALTERACIONES DEL CRECIMIENTO Y DESARROLLO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en la vigencia</a:t>
                      </a:r>
                      <a:r>
                        <a:rPr lang="es-CO" sz="16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 objeto de evaluación </a:t>
                      </a:r>
                      <a:r>
                        <a:rPr lang="es-CO" sz="1600" u="none" strike="noStrike" dirty="0">
                          <a:effectLst/>
                        </a:rPr>
                        <a:t>/ Número de </a:t>
                      </a:r>
                      <a:r>
                        <a:rPr lang="es-CO" sz="1600" b="1" u="none" strike="noStrike" dirty="0">
                          <a:effectLst/>
                        </a:rPr>
                        <a:t>historias</a:t>
                      </a:r>
                      <a:r>
                        <a:rPr lang="es-CO" sz="1600" b="1" u="none" strike="noStrike" baseline="0" dirty="0">
                          <a:effectLst/>
                        </a:rPr>
                        <a:t> clínicas </a:t>
                      </a:r>
                      <a:r>
                        <a:rPr lang="es-CO" sz="1600" b="1" u="none" strike="noStrike" dirty="0">
                          <a:effectLst/>
                        </a:rPr>
                        <a:t>de NIÑOS MENORES 10 AÑOS INCLUIDAS en</a:t>
                      </a:r>
                      <a:r>
                        <a:rPr lang="es-CO" sz="1600" u="none" strike="noStrike" dirty="0">
                          <a:effectLst/>
                        </a:rPr>
                        <a:t> la muestra representativa a quienes se atendió en </a:t>
                      </a:r>
                      <a:r>
                        <a:rPr lang="es-CO" sz="1600" b="1" u="none" strike="noStrike" dirty="0">
                          <a:effectLst/>
                        </a:rPr>
                        <a:t>consulta de crecimiento y desarrollo en la ESE </a:t>
                      </a:r>
                      <a:r>
                        <a:rPr lang="es-CO" sz="1600" u="none" strike="noStrike" dirty="0">
                          <a:effectLst/>
                        </a:rPr>
                        <a:t>en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vigencia objeto de evaluación</a:t>
                      </a:r>
                      <a:endParaRPr lang="es-CO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Estándar para cada año</a:t>
                      </a:r>
                    </a:p>
                  </a:txBody>
                  <a:tcPr marL="3281" marR="3281" marT="3281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800" b="1" u="none" strike="noStrike" dirty="0">
                          <a:effectLst/>
                        </a:rPr>
                        <a:t>MAYOR O IGUAL A 0,80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46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Fuente de Información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600" b="1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INFORME DEL COMITÉ DE HISTORIAS CLÍNICAS </a:t>
                      </a:r>
                      <a:r>
                        <a:rPr lang="es-CO" sz="16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que como mínimo contenga: </a:t>
                      </a:r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Referencia al </a:t>
                      </a:r>
                      <a:r>
                        <a:rPr lang="es-CO" sz="16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acto administrativo de adopción de la guía</a:t>
                      </a:r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definición y cuantificación de la muestra utilizada y aplicación de la fórmula del indicador </a:t>
                      </a:r>
                      <a:endParaRPr lang="pt-B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501"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3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Calificación</a:t>
                      </a: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0:</a:t>
                      </a:r>
                      <a:r>
                        <a:rPr lang="es-CO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Si en la vigencia evaluada el indicador arrojó un </a:t>
                      </a:r>
                      <a:r>
                        <a:rPr lang="es-CO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valor </a:t>
                      </a:r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menor a 0,30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48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1:</a:t>
                      </a:r>
                      <a:r>
                        <a:rPr lang="es-CO" sz="1500" u="none" strike="noStrike" dirty="0">
                          <a:effectLst/>
                        </a:rPr>
                        <a:t> 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entre 0,30 y 0,55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5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3:</a:t>
                      </a:r>
                      <a:r>
                        <a:rPr lang="es-CO" sz="1500" u="none" strike="noStrike" dirty="0">
                          <a:effectLst/>
                        </a:rPr>
                        <a:t> 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entre 0,56 y 0,79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2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5:</a:t>
                      </a:r>
                      <a:r>
                        <a:rPr lang="es-CO" sz="1500" u="none" strike="noStrike" dirty="0">
                          <a:effectLst/>
                        </a:rPr>
                        <a:t> 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mayor o igual a 0,80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81" marR="3281" marT="328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35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79406"/>
              </p:ext>
            </p:extLst>
          </p:nvPr>
        </p:nvGraphicFramePr>
        <p:xfrm>
          <a:off x="926432" y="1226084"/>
          <a:ext cx="10202779" cy="4320957"/>
        </p:xfrm>
        <a:graphic>
          <a:graphicData uri="http://schemas.openxmlformats.org/drawingml/2006/table">
            <a:tbl>
              <a:tblPr/>
              <a:tblGrid>
                <a:gridCol w="95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EVALUACIÓN DE LA APLICACIÓN DE GUÍA DE MANEJO DE CRECIMIENTO Y DESARROLLO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DEL COMITÉ DE HISTORIAS CLÍNICAS con resultado de</a:t>
                      </a:r>
                      <a:r>
                        <a:rPr lang="es-C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O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45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69040"/>
              </p:ext>
            </p:extLst>
          </p:nvPr>
        </p:nvGraphicFramePr>
        <p:xfrm>
          <a:off x="697832" y="1226084"/>
          <a:ext cx="10431379" cy="4320957"/>
        </p:xfrm>
        <a:graphic>
          <a:graphicData uri="http://schemas.openxmlformats.org/drawingml/2006/table">
            <a:tbl>
              <a:tblPr/>
              <a:tblGrid>
                <a:gridCol w="121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EVALUACIÓN DE LA APLICACIÓN DE GUÍA DE MANEJO DE CRECIMIENTO Y DESARROLLO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INFORME DEL COMITÉ DE HISTORIAS CLÍNICAS con resultado de </a:t>
                      </a:r>
                      <a:r>
                        <a:rPr kumimoji="0" lang="es-CO" sz="2000" b="1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CO" sz="1800" b="1" i="0" u="none" strike="noStrike" cap="non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0,18</a:t>
                      </a:r>
                    </a:p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84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>
            <a:spLocks noGrp="1"/>
          </p:cNvSpPr>
          <p:nvPr>
            <p:ph type="title"/>
          </p:nvPr>
        </p:nvSpPr>
        <p:spPr>
          <a:xfrm>
            <a:off x="533502" y="2929084"/>
            <a:ext cx="11658498" cy="85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FFFFFF"/>
              </a:buClr>
            </a:pPr>
            <a:r>
              <a:rPr lang="es-CO" b="1" kern="1200" dirty="0">
                <a:solidFill>
                  <a:srgbClr val="00A3E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Evaluación de la Gestión de los Gerentes de las Empresas Sociales del Estado</a:t>
            </a:r>
            <a:br>
              <a:rPr lang="es-CO" b="1" kern="1200" dirty="0">
                <a:solidFill>
                  <a:srgbClr val="00A3E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s-CO" b="1" kern="1200" dirty="0">
                <a:solidFill>
                  <a:srgbClr val="00A3E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Resolución 743 de 2013 modificada por la Resolución 408 de 2018</a:t>
            </a:r>
            <a:br>
              <a:rPr lang="es-CO" b="1" kern="1200" dirty="0">
                <a:solidFill>
                  <a:srgbClr val="00A3E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lang="es-CO" b="1" kern="1200" dirty="0">
                <a:solidFill>
                  <a:srgbClr val="00A3E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s-CO" b="1" kern="12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Indicadores Gestión Clínica o Asistencial </a:t>
            </a:r>
            <a:br>
              <a:rPr lang="es-CO" b="1" kern="12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s-CO" b="1" kern="12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ESE Nivel I</a:t>
            </a:r>
            <a:br>
              <a:rPr lang="es-CO" b="1" kern="12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lang="es-CO" b="1" kern="1200" dirty="0">
                <a:solidFill>
                  <a:srgbClr val="00A3E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s-CO" sz="3600" b="1" kern="1200" dirty="0">
                <a:solidFill>
                  <a:srgbClr val="00A3E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Medellín, Febrero 21 de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6584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33537" y="117426"/>
            <a:ext cx="7225034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87363"/>
              </p:ext>
            </p:extLst>
          </p:nvPr>
        </p:nvGraphicFramePr>
        <p:xfrm>
          <a:off x="518615" y="1080247"/>
          <a:ext cx="10945504" cy="5017565"/>
        </p:xfrm>
        <a:graphic>
          <a:graphicData uri="http://schemas.openxmlformats.org/drawingml/2006/table">
            <a:tbl>
              <a:tblPr/>
              <a:tblGrid>
                <a:gridCol w="85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8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Anexo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9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9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86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de crecimiento y desarrollo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382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094328" y="33205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graphicFrame>
        <p:nvGraphicFramePr>
          <p:cNvPr id="3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002493"/>
              </p:ext>
            </p:extLst>
          </p:nvPr>
        </p:nvGraphicFramePr>
        <p:xfrm>
          <a:off x="330139" y="812374"/>
          <a:ext cx="11412682" cy="5743529"/>
        </p:xfrm>
        <a:graphic>
          <a:graphicData uri="http://schemas.openxmlformats.org/drawingml/2006/table">
            <a:tbl>
              <a:tblPr/>
              <a:tblGrid>
                <a:gridCol w="71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9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05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927">
                <a:tc rowSpan="7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2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Número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Ponderación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0,05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6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Tipo de ESE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Nivel I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Indicador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PROPORCIÓN DE REINGRESO</a:t>
                      </a:r>
                      <a:r>
                        <a:rPr lang="es-CO" sz="1800" b="1" u="none" strike="noStrike" baseline="0" dirty="0">
                          <a:solidFill>
                            <a:srgbClr val="0070C0"/>
                          </a:solidFill>
                          <a:effectLst/>
                        </a:rPr>
                        <a:t> DE PACIENTES</a:t>
                      </a:r>
                      <a:r>
                        <a:rPr lang="es-CO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AL </a:t>
                      </a:r>
                      <a:r>
                        <a:rPr lang="es-CO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SERVICIO DE URGENCIAS </a:t>
                      </a:r>
                      <a:r>
                        <a:rPr lang="es-CO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EN MENOS</a:t>
                      </a:r>
                      <a:r>
                        <a:rPr lang="es-CO" sz="1800" b="1" u="none" strike="noStrike" baseline="0" dirty="0">
                          <a:solidFill>
                            <a:srgbClr val="0070C0"/>
                          </a:solidFill>
                          <a:effectLst/>
                        </a:rPr>
                        <a:t> DE 72 HORAS</a:t>
                      </a:r>
                      <a:endParaRPr lang="es-CO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80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Fórmula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Número de pacientes que REINGRESAN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al SERVICIO DE URGENCIAS en la misma institución </a:t>
                      </a:r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ANTES DE 72 HORAS</a:t>
                      </a:r>
                      <a:r>
                        <a:rPr lang="es-CO" sz="1600" b="1" u="none" strike="noStrike" baseline="0" dirty="0">
                          <a:solidFill>
                            <a:srgbClr val="0070C0"/>
                          </a:solidFill>
                          <a:effectLst/>
                        </a:rPr>
                        <a:t> CON EL MISMO DIAGNÓSTICO DE EGRESO</a:t>
                      </a:r>
                      <a:r>
                        <a:rPr lang="es-CO" sz="16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 en la vigencia objeto de evaluación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/ Número total de </a:t>
                      </a:r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EGRESOS VIVOS ATENDIDOS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EN EL SERVICIO DE URGENCIAS en la vigencia objeto de evaluación</a:t>
                      </a:r>
                      <a:endParaRPr lang="es-CO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9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Estándar para cada año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800" b="1" u="none" strike="noStrike" dirty="0">
                          <a:effectLst/>
                        </a:rPr>
                        <a:t>MENOR O IGUAL A 0,03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2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Fuente de Información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FICHA TÉCNICA DE LA PÁGINA WEB DEL SIHO DEL MINISTERIO DE SALUD Y PROTECCIÓN SOCIAL 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85"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3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Calificación</a:t>
                      </a: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0:</a:t>
                      </a:r>
                      <a:r>
                        <a:rPr lang="es-CO" sz="1800" u="none" strike="noStrike" dirty="0">
                          <a:effectLst/>
                        </a:rPr>
                        <a:t> </a:t>
                      </a:r>
                      <a:r>
                        <a:rPr lang="es-CO" sz="1600" u="none" strike="noStrike" dirty="0">
                          <a:effectLst/>
                        </a:rPr>
                        <a:t>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mayor de 0,10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1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1:</a:t>
                      </a:r>
                      <a:r>
                        <a:rPr lang="es-CO" sz="1600" u="none" strike="noStrike" dirty="0">
                          <a:effectLst/>
                        </a:rPr>
                        <a:t> 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entre 0,06 y 0,09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5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3:</a:t>
                      </a:r>
                      <a:r>
                        <a:rPr lang="es-CO" sz="1600" u="none" strike="noStrike" dirty="0">
                          <a:effectLst/>
                        </a:rPr>
                        <a:t> 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entre 0,031 y 0,059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504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5: </a:t>
                      </a:r>
                      <a:r>
                        <a:rPr lang="es-CO" sz="1600" u="none" strike="noStrike" dirty="0">
                          <a:effectLst/>
                        </a:rPr>
                        <a:t>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menor o igual a 0,03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61" marR="3661" marT="366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982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243692" y="-69496"/>
            <a:ext cx="6948308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pic>
        <p:nvPicPr>
          <p:cNvPr id="3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244895" y="1644580"/>
            <a:ext cx="4688052" cy="4252026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4"/>
          <a:stretch>
            <a:fillRect/>
          </a:stretch>
        </p:blipFill>
        <p:spPr>
          <a:xfrm>
            <a:off x="5402178" y="1495271"/>
            <a:ext cx="6305951" cy="5107693"/>
          </a:xfrm>
          <a:prstGeom prst="rect">
            <a:avLst/>
          </a:prstGeom>
        </p:spPr>
      </p:pic>
      <p:sp>
        <p:nvSpPr>
          <p:cNvPr id="5" name="Flecha izquierda 4"/>
          <p:cNvSpPr/>
          <p:nvPr/>
        </p:nvSpPr>
        <p:spPr>
          <a:xfrm>
            <a:off x="10856029" y="4735292"/>
            <a:ext cx="715485" cy="195942"/>
          </a:xfrm>
          <a:prstGeom prst="leftArrow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>
            <a:off x="135020" y="574481"/>
            <a:ext cx="84201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ctr">
              <a:buClr>
                <a:srgbClr val="000000"/>
              </a:buClr>
            </a:pPr>
            <a:r>
              <a:rPr lang="es-CO" sz="1600" b="1" dirty="0">
                <a:solidFill>
                  <a:srgbClr val="00B050"/>
                </a:solidFill>
                <a:latin typeface="Calibri" panose="020F0502020204030204" pitchFamily="34" charset="0"/>
                <a:sym typeface="Arial"/>
              </a:rPr>
              <a:t>FICHA TÉCNICA DE LA PÁGINA WEB DEL SIHO DEL MINISTERIO DE SALUD Y PROTECCIÓN SOCIAL </a:t>
            </a:r>
            <a:endParaRPr lang="es-CO" sz="1600" b="1" kern="0" dirty="0">
              <a:solidFill>
                <a:srgbClr val="00B050"/>
              </a:solidFill>
              <a:latin typeface="Calibri" panose="020F0502020204030204" pitchFamily="34" charset="0"/>
              <a:sym typeface="Arial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4895" y="1003280"/>
            <a:ext cx="1061113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i="1" u="sng" dirty="0"/>
              <a:t>https://prestadores.minsalud.gov.co/siho/vistas/fichasTecnicas.aspx?pageTitle=Ficha </a:t>
            </a:r>
            <a:r>
              <a:rPr lang="es-CO" sz="1100" b="1" i="1" u="sng" dirty="0" err="1"/>
              <a:t>Técnica&amp;pageHlp</a:t>
            </a:r>
            <a:r>
              <a:rPr lang="es-CO" sz="1100" b="1" i="1" u="sng" dirty="0"/>
              <a:t>=/SIHO/ayudas/vistas/fichatecnica.pdf</a:t>
            </a:r>
          </a:p>
        </p:txBody>
      </p:sp>
    </p:spTree>
    <p:extLst>
      <p:ext uri="{BB962C8B-B14F-4D97-AF65-F5344CB8AC3E}">
        <p14:creationId xmlns:p14="http://schemas.microsoft.com/office/powerpoint/2010/main" val="1825650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824939"/>
              </p:ext>
            </p:extLst>
          </p:nvPr>
        </p:nvGraphicFramePr>
        <p:xfrm>
          <a:off x="926432" y="1226084"/>
          <a:ext cx="10202779" cy="4320957"/>
        </p:xfrm>
        <a:graphic>
          <a:graphicData uri="http://schemas.openxmlformats.org/drawingml/2006/table">
            <a:tbl>
              <a:tblPr/>
              <a:tblGrid>
                <a:gridCol w="78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49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75826"/>
              </p:ext>
            </p:extLst>
          </p:nvPr>
        </p:nvGraphicFramePr>
        <p:xfrm>
          <a:off x="697832" y="1226084"/>
          <a:ext cx="10431379" cy="4320957"/>
        </p:xfrm>
        <a:graphic>
          <a:graphicData uri="http://schemas.openxmlformats.org/drawingml/2006/table">
            <a:tbl>
              <a:tblPr/>
              <a:tblGrid>
                <a:gridCol w="90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1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CO" sz="2400" b="1" i="0" u="none" strike="noStrike" cap="non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2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0,25</a:t>
                      </a:r>
                    </a:p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76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33537" y="117426"/>
            <a:ext cx="7225034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64882"/>
              </p:ext>
            </p:extLst>
          </p:nvPr>
        </p:nvGraphicFramePr>
        <p:xfrm>
          <a:off x="518615" y="1080247"/>
          <a:ext cx="10945504" cy="5017565"/>
        </p:xfrm>
        <a:graphic>
          <a:graphicData uri="http://schemas.openxmlformats.org/drawingml/2006/table">
            <a:tbl>
              <a:tblPr/>
              <a:tblGrid>
                <a:gridCol w="85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8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Anexo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9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9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86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de crecimiento y desarrollo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464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094328" y="-23066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578384"/>
              </p:ext>
            </p:extLst>
          </p:nvPr>
        </p:nvGraphicFramePr>
        <p:xfrm>
          <a:off x="389207" y="677730"/>
          <a:ext cx="11540196" cy="5810407"/>
        </p:xfrm>
        <a:graphic>
          <a:graphicData uri="http://schemas.openxmlformats.org/drawingml/2006/table">
            <a:tbl>
              <a:tblPr/>
              <a:tblGrid>
                <a:gridCol w="745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7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6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57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619">
                <a:tc rowSpan="7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2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Número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26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Ponderación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0,06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92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Tipo de ESE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Nivel I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2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Indicador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TIEMPO</a:t>
                      </a:r>
                      <a:r>
                        <a:rPr lang="es-CO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s-CO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PROMEDIO </a:t>
                      </a:r>
                      <a:r>
                        <a:rPr lang="es-CO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DE ESPERA PARA LA ASIGNACIÓN DE CITA </a:t>
                      </a:r>
                      <a:r>
                        <a:rPr lang="es-CO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DE MEDICINA GENERAL</a:t>
                      </a:r>
                      <a:endParaRPr lang="es-CO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728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Fórmula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Sumatoria de la diferencia de días calendario entre la fecha en la que se asignó la cita de </a:t>
                      </a:r>
                      <a:r>
                        <a:rPr lang="es-CO" sz="1600" b="1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medicina general de primera vez</a:t>
                      </a:r>
                      <a:r>
                        <a:rPr lang="es-CO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y la </a:t>
                      </a:r>
                      <a:r>
                        <a:rPr lang="es-CO" sz="1600" b="1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fecha</a:t>
                      </a:r>
                      <a:r>
                        <a:rPr lang="es-CO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 la cual el </a:t>
                      </a:r>
                      <a:r>
                        <a:rPr lang="es-CO" sz="1600" b="1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usuario la </a:t>
                      </a:r>
                      <a:r>
                        <a:rPr lang="es-CO" sz="1600" b="1" i="0" u="none" strike="noStrike" kern="1200" cap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solicitó, </a:t>
                      </a:r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 la </a:t>
                      </a:r>
                      <a:r>
                        <a:rPr lang="es-CO" sz="1600" b="1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vigencia objeto de evaluación</a:t>
                      </a:r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CO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Número </a:t>
                      </a:r>
                      <a:r>
                        <a:rPr lang="es-CO" sz="1600" b="1" i="1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 de citas de medicina general de primera vez asignadas</a:t>
                      </a:r>
                      <a:r>
                        <a:rPr lang="es-CO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CO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 la vigencia objeto de evaluación</a:t>
                      </a:r>
                      <a:endParaRPr lang="es-CO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92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Estándar para cada año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MENOR O IGUAL DE 3 DÍAS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1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Fuente de Información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FICHA TÉCNICA DE LA PÁGINA WEB DEL SIHO DEL MINISTERIO DE SALUD Y PROTECCIÓN SOCIAL 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688"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3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Calificación</a:t>
                      </a: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0: </a:t>
                      </a:r>
                      <a:r>
                        <a:rPr lang="es-CO" sz="1600" u="none" strike="noStrike" dirty="0">
                          <a:effectLst/>
                        </a:rPr>
                        <a:t>Si en la vigencia evaluada el indicador arrojó un valor </a:t>
                      </a:r>
                      <a:r>
                        <a:rPr lang="es-CO" sz="1800" b="1" u="none" strike="noStrike" dirty="0">
                          <a:effectLst/>
                        </a:rPr>
                        <a:t>mayor o igual a 6 días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0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1:</a:t>
                      </a:r>
                      <a:r>
                        <a:rPr lang="es-CO" sz="1600" u="none" strike="noStrike" dirty="0">
                          <a:effectLst/>
                        </a:rPr>
                        <a:t> Si en la vigencia evaluada el indicador arrojó un valor </a:t>
                      </a:r>
                      <a:r>
                        <a:rPr lang="es-CO" sz="1800" b="1" u="none" strike="noStrike" dirty="0">
                          <a:effectLst/>
                        </a:rPr>
                        <a:t>igual a 5 días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66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3: </a:t>
                      </a:r>
                      <a:r>
                        <a:rPr lang="es-CO" sz="1600" u="none" strike="noStrike" dirty="0">
                          <a:effectLst/>
                        </a:rPr>
                        <a:t>Si en la vigencia evaluada el indicador arrojó un valor </a:t>
                      </a:r>
                      <a:r>
                        <a:rPr lang="es-CO" sz="1800" b="1" u="none" strike="noStrike" dirty="0">
                          <a:effectLst/>
                        </a:rPr>
                        <a:t>igual a 4 días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67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5:</a:t>
                      </a:r>
                      <a:r>
                        <a:rPr lang="es-CO" sz="1600" u="none" strike="noStrike" dirty="0">
                          <a:effectLst/>
                        </a:rPr>
                        <a:t> Si en la vigencia evaluada el indicador arrojó un valor</a:t>
                      </a:r>
                      <a:r>
                        <a:rPr lang="es-CO" sz="1600" u="none" strike="noStrike" baseline="0" dirty="0">
                          <a:effectLst/>
                        </a:rPr>
                        <a:t> </a:t>
                      </a:r>
                      <a:r>
                        <a:rPr lang="es-CO" sz="1800" b="1" u="none" strike="noStrike" dirty="0">
                          <a:effectLst/>
                        </a:rPr>
                        <a:t>menor o igual a 3 días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60" marR="3460" marT="34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39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243692" y="-69496"/>
            <a:ext cx="6948308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pic>
        <p:nvPicPr>
          <p:cNvPr id="3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244895" y="1644580"/>
            <a:ext cx="4688052" cy="4252026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4"/>
          <a:stretch>
            <a:fillRect/>
          </a:stretch>
        </p:blipFill>
        <p:spPr>
          <a:xfrm>
            <a:off x="5402178" y="1495271"/>
            <a:ext cx="6305951" cy="5107693"/>
          </a:xfrm>
          <a:prstGeom prst="rect">
            <a:avLst/>
          </a:prstGeom>
        </p:spPr>
      </p:pic>
      <p:sp>
        <p:nvSpPr>
          <p:cNvPr id="5" name="Flecha izquierda 4"/>
          <p:cNvSpPr/>
          <p:nvPr/>
        </p:nvSpPr>
        <p:spPr>
          <a:xfrm>
            <a:off x="10856029" y="4931234"/>
            <a:ext cx="715485" cy="195942"/>
          </a:xfrm>
          <a:prstGeom prst="leftArrow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>
            <a:off x="135020" y="574481"/>
            <a:ext cx="84201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ctr">
              <a:buClr>
                <a:srgbClr val="000000"/>
              </a:buClr>
            </a:pPr>
            <a:r>
              <a:rPr lang="es-CO" sz="1600" b="1" dirty="0">
                <a:solidFill>
                  <a:srgbClr val="00B050"/>
                </a:solidFill>
                <a:latin typeface="Calibri" panose="020F0502020204030204" pitchFamily="34" charset="0"/>
                <a:sym typeface="Arial"/>
              </a:rPr>
              <a:t>FICHA TÉCNICA DE LA PÁGINA WEB DEL SIHO DEL MINISTERIO DE SALUD Y PROTECCIÓN SOCIAL </a:t>
            </a:r>
            <a:endParaRPr lang="es-CO" sz="1600" b="1" kern="0" dirty="0">
              <a:solidFill>
                <a:srgbClr val="00B050"/>
              </a:solidFill>
              <a:latin typeface="Calibri" panose="020F0502020204030204" pitchFamily="34" charset="0"/>
              <a:sym typeface="Arial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4895" y="1003280"/>
            <a:ext cx="1061113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i="1" u="sng" dirty="0"/>
              <a:t>https://prestadores.minsalud.gov.co/siho/vistas/fichasTecnicas.aspx?pageTitle=Ficha </a:t>
            </a:r>
            <a:r>
              <a:rPr lang="es-CO" sz="1100" b="1" i="1" u="sng" dirty="0" err="1"/>
              <a:t>Técnica&amp;pageHlp</a:t>
            </a:r>
            <a:r>
              <a:rPr lang="es-CO" sz="1100" b="1" i="1" u="sng" dirty="0"/>
              <a:t>=/SIHO/ayudas/vistas/fichatecnica.pdf</a:t>
            </a:r>
          </a:p>
        </p:txBody>
      </p:sp>
    </p:spTree>
    <p:extLst>
      <p:ext uri="{BB962C8B-B14F-4D97-AF65-F5344CB8AC3E}">
        <p14:creationId xmlns:p14="http://schemas.microsoft.com/office/powerpoint/2010/main" val="788879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42573"/>
              </p:ext>
            </p:extLst>
          </p:nvPr>
        </p:nvGraphicFramePr>
        <p:xfrm>
          <a:off x="926432" y="1226084"/>
          <a:ext cx="10202779" cy="4320957"/>
        </p:xfrm>
        <a:graphic>
          <a:graphicData uri="http://schemas.openxmlformats.org/drawingml/2006/table">
            <a:tbl>
              <a:tblPr/>
              <a:tblGrid>
                <a:gridCol w="78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días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742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7012"/>
              </p:ext>
            </p:extLst>
          </p:nvPr>
        </p:nvGraphicFramePr>
        <p:xfrm>
          <a:off x="697832" y="1226084"/>
          <a:ext cx="10431379" cy="4320957"/>
        </p:xfrm>
        <a:graphic>
          <a:graphicData uri="http://schemas.openxmlformats.org/drawingml/2006/table">
            <a:tbl>
              <a:tblPr/>
              <a:tblGrid>
                <a:gridCol w="90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2000" b="1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 días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CO" sz="1800" b="1" i="0" u="none" strike="noStrike" cap="non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CO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0,25</a:t>
                      </a:r>
                    </a:p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55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F8F7D69-165D-4AF1-84D5-7ABF927B6FDF}"/>
              </a:ext>
            </a:extLst>
          </p:cNvPr>
          <p:cNvSpPr txBox="1"/>
          <p:nvPr/>
        </p:nvSpPr>
        <p:spPr>
          <a:xfrm>
            <a:off x="4985573" y="184666"/>
            <a:ext cx="6133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0070C0"/>
                </a:solidFill>
                <a:cs typeface="Arial" panose="020B0604020202020204" pitchFamily="34" charset="0"/>
              </a:rPr>
              <a:t>Anexo 4  Matriz de Calificación  ESE Nivel I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0A85B1A-B700-43D7-AC7B-8A2EE0229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152024"/>
              </p:ext>
            </p:extLst>
          </p:nvPr>
        </p:nvGraphicFramePr>
        <p:xfrm>
          <a:off x="2674962" y="499902"/>
          <a:ext cx="8816816" cy="6119262"/>
        </p:xfrm>
        <a:graphic>
          <a:graphicData uri="http://schemas.openxmlformats.org/drawingml/2006/table">
            <a:tbl>
              <a:tblPr/>
              <a:tblGrid>
                <a:gridCol w="477671">
                  <a:extLst>
                    <a:ext uri="{9D8B030D-6E8A-4147-A177-3AD203B41FA5}">
                      <a16:colId xmlns:a16="http://schemas.microsoft.com/office/drawing/2014/main" val="2633509952"/>
                    </a:ext>
                  </a:extLst>
                </a:gridCol>
                <a:gridCol w="491319">
                  <a:extLst>
                    <a:ext uri="{9D8B030D-6E8A-4147-A177-3AD203B41FA5}">
                      <a16:colId xmlns:a16="http://schemas.microsoft.com/office/drawing/2014/main" val="913745442"/>
                    </a:ext>
                  </a:extLst>
                </a:gridCol>
                <a:gridCol w="764275">
                  <a:extLst>
                    <a:ext uri="{9D8B030D-6E8A-4147-A177-3AD203B41FA5}">
                      <a16:colId xmlns:a16="http://schemas.microsoft.com/office/drawing/2014/main" val="3310030324"/>
                    </a:ext>
                  </a:extLst>
                </a:gridCol>
                <a:gridCol w="4100289">
                  <a:extLst>
                    <a:ext uri="{9D8B030D-6E8A-4147-A177-3AD203B41FA5}">
                      <a16:colId xmlns:a16="http://schemas.microsoft.com/office/drawing/2014/main" val="4155828283"/>
                    </a:ext>
                  </a:extLst>
                </a:gridCol>
                <a:gridCol w="367398">
                  <a:extLst>
                    <a:ext uri="{9D8B030D-6E8A-4147-A177-3AD203B41FA5}">
                      <a16:colId xmlns:a16="http://schemas.microsoft.com/office/drawing/2014/main" val="142518862"/>
                    </a:ext>
                  </a:extLst>
                </a:gridCol>
                <a:gridCol w="686395">
                  <a:extLst>
                    <a:ext uri="{9D8B030D-6E8A-4147-A177-3AD203B41FA5}">
                      <a16:colId xmlns:a16="http://schemas.microsoft.com/office/drawing/2014/main" val="3123156736"/>
                    </a:ext>
                  </a:extLst>
                </a:gridCol>
                <a:gridCol w="582135">
                  <a:extLst>
                    <a:ext uri="{9D8B030D-6E8A-4147-A177-3AD203B41FA5}">
                      <a16:colId xmlns:a16="http://schemas.microsoft.com/office/drawing/2014/main" val="1224774744"/>
                    </a:ext>
                  </a:extLst>
                </a:gridCol>
                <a:gridCol w="658018">
                  <a:extLst>
                    <a:ext uri="{9D8B030D-6E8A-4147-A177-3AD203B41FA5}">
                      <a16:colId xmlns:a16="http://schemas.microsoft.com/office/drawing/2014/main" val="3005404079"/>
                    </a:ext>
                  </a:extLst>
                </a:gridCol>
                <a:gridCol w="689316">
                  <a:extLst>
                    <a:ext uri="{9D8B030D-6E8A-4147-A177-3AD203B41FA5}">
                      <a16:colId xmlns:a16="http://schemas.microsoft.com/office/drawing/2014/main" val="1329389047"/>
                    </a:ext>
                  </a:extLst>
                </a:gridCol>
              </a:tblGrid>
              <a:tr h="7756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4186" marR="4186" marT="4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292461"/>
                  </a:ext>
                </a:extLst>
              </a:tr>
              <a:tr h="10819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4186" marR="4186" marT="4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960593"/>
                  </a:ext>
                </a:extLst>
              </a:tr>
              <a:tr h="4369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4186" marR="4186" marT="4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288080"/>
                  </a:ext>
                </a:extLst>
              </a:tr>
              <a:tr h="20110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4186" marR="4186" marT="418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665510"/>
                  </a:ext>
                </a:extLst>
              </a:tr>
              <a:tr h="16228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y Gerencia 20%</a:t>
                      </a:r>
                    </a:p>
                  </a:txBody>
                  <a:tcPr marL="4186" marR="4186" marT="4186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continuo de calidad aplicable a entidades acreditadas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934637"/>
                  </a:ext>
                </a:extLst>
              </a:tr>
              <a:tr h="25670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continuo de calidad aplicable a entidades NO ACREDITADAS con autoevaluación en la vigencia anterior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227443"/>
                  </a:ext>
                </a:extLst>
              </a:tr>
              <a:tr h="25670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continuo de calidad para entidades NO ACREDITADAS SIN AUTOEVALUACION en la vigencia anterior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58748"/>
                  </a:ext>
                </a:extLst>
              </a:tr>
              <a:tr h="2286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Efectividad en la Auditoría para el Mejoramiento Continuo de la Calidad de la atención en salud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483226"/>
                  </a:ext>
                </a:extLst>
              </a:tr>
              <a:tr h="16093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ejecución del Plan de Desarrollo institucional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693555"/>
                  </a:ext>
                </a:extLst>
              </a:tr>
              <a:tr h="14856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Financiera y Administrativa 40%</a:t>
                      </a:r>
                    </a:p>
                  </a:txBody>
                  <a:tcPr marL="4186" marR="4186" marT="4186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Riesgo fiscal y financiero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560638"/>
                  </a:ext>
                </a:extLst>
              </a:tr>
              <a:tr h="17703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Gasto por Unidad de Valor Relativo producida (1)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684354"/>
                  </a:ext>
                </a:extLst>
              </a:tr>
              <a:tr h="4455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medicamentos y material médico-quirúrgico adquiridos mediante los siguientes mecanismos: a) Compras conjuntas;  b) Compras a través de cooperativas de Empresas Sociales del Estado;  c) Compras a través de mecanismos electrónicos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344365"/>
                  </a:ext>
                </a:extLst>
              </a:tr>
              <a:tr h="2382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de la deuda superior a 30 días por concepto de salarios del personal de planta y por concepto de contratación de servicios, y variación del monto frente a la vigencia anterior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678696"/>
                  </a:ext>
                </a:extLst>
              </a:tr>
              <a:tr h="1485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Utilización de información de Registro Individual de Prestaciones – RIPS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4976"/>
                  </a:ext>
                </a:extLst>
              </a:tr>
              <a:tr h="1485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Equilibrio Presupuestal con Recaudo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217312"/>
                  </a:ext>
                </a:extLst>
              </a:tr>
              <a:tr h="31965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Oportunidad en la entrega del reporte de información en cumplimiento de la Circular Única expedida por la Superintendencia Nacional de Salud o la norma que la sustituya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923456"/>
                  </a:ext>
                </a:extLst>
              </a:tr>
              <a:tr h="4529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I, II y III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Oportunidad en el reporte de información en cumplimiento del Decreto 2193 de 2004 compilado en la Sección 2, Capítulo 8, Título 3, Parte 5 del Libro 2 del Decreto 780 de 2016 –Decreto Único Reglamentario del Sector Salud y Protección Social, o la norma que la sustituya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910822"/>
                  </a:ext>
                </a:extLst>
              </a:tr>
              <a:tr h="28524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4186" marR="4186" marT="4186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723815"/>
                  </a:ext>
                </a:extLst>
              </a:tr>
              <a:tr h="28416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488837"/>
                  </a:ext>
                </a:extLst>
              </a:tr>
              <a:tr h="2286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702545"/>
                  </a:ext>
                </a:extLst>
              </a:tr>
              <a:tr h="1967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de crecimiento y desarrollo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246336"/>
                  </a:ext>
                </a:extLst>
              </a:tr>
              <a:tr h="1937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Proporción de reingreso de pacientes al servicio de urgencias en menos de 72 horas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363162"/>
                  </a:ext>
                </a:extLst>
              </a:tr>
              <a:tr h="1967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espera para la asignación de cita de medicina general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174237"/>
                  </a:ext>
                </a:extLst>
              </a:tr>
              <a:tr h="214069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</a:t>
                      </a:r>
                    </a:p>
                  </a:txBody>
                  <a:tcPr marL="4186" marR="4186" marT="41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610900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B42A34B-41C1-4809-A66D-B2F6E5E05BD7}"/>
              </a:ext>
            </a:extLst>
          </p:cNvPr>
          <p:cNvSpPr txBox="1"/>
          <p:nvPr/>
        </p:nvSpPr>
        <p:spPr>
          <a:xfrm>
            <a:off x="880737" y="3199653"/>
            <a:ext cx="54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17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269978" y="5082878"/>
            <a:ext cx="2850070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  <a:br>
              <a:rPr lang="es-CO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  <a:br>
              <a:rPr lang="es-CO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Indicadores</a:t>
            </a:r>
          </a:p>
        </p:txBody>
      </p:sp>
    </p:spTree>
    <p:extLst>
      <p:ext uri="{BB962C8B-B14F-4D97-AF65-F5344CB8AC3E}">
        <p14:creationId xmlns:p14="http://schemas.microsoft.com/office/powerpoint/2010/main" val="93728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433146" y="-3928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63917"/>
              </p:ext>
            </p:extLst>
          </p:nvPr>
        </p:nvGraphicFramePr>
        <p:xfrm>
          <a:off x="576775" y="979397"/>
          <a:ext cx="10976133" cy="5305333"/>
        </p:xfrm>
        <a:graphic>
          <a:graphicData uri="http://schemas.openxmlformats.org/drawingml/2006/table">
            <a:tbl>
              <a:tblPr/>
              <a:tblGrid>
                <a:gridCol w="78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66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6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78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56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 Asistencial 40%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del Comité de Historias Clínicas con resultado de 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9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del COVE </a:t>
                      </a:r>
                      <a:r>
                        <a:rPr lang="es-CO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Mpal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certifica 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existencia de casos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1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del Comité de Historias Clínicas con resultado de 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6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de crecimiento y desarrollo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del Comité de Historias Clínicas con resultado de  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7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989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días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3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59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304989" y="216911"/>
            <a:ext cx="7159130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31386"/>
              </p:ext>
            </p:extLst>
          </p:nvPr>
        </p:nvGraphicFramePr>
        <p:xfrm>
          <a:off x="518615" y="1080247"/>
          <a:ext cx="10945504" cy="4720052"/>
        </p:xfrm>
        <a:graphic>
          <a:graphicData uri="http://schemas.openxmlformats.org/drawingml/2006/table">
            <a:tbl>
              <a:tblPr/>
              <a:tblGrid>
                <a:gridCol w="85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Anexo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9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0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de crecimiento y desarrollo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71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408226" y="-73533"/>
            <a:ext cx="7322904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graphicFrame>
        <p:nvGraphicFramePr>
          <p:cNvPr id="3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572168"/>
              </p:ext>
            </p:extLst>
          </p:nvPr>
        </p:nvGraphicFramePr>
        <p:xfrm>
          <a:off x="218365" y="598288"/>
          <a:ext cx="11662891" cy="6053702"/>
        </p:xfrm>
        <a:graphic>
          <a:graphicData uri="http://schemas.openxmlformats.org/drawingml/2006/table">
            <a:tbl>
              <a:tblPr/>
              <a:tblGrid>
                <a:gridCol w="75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7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0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>
                          <a:effectLst/>
                        </a:rPr>
                        <a:t>Aspecto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89">
                <a:tc rowSpan="7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s-CO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s-CO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b"/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Número</a:t>
                      </a:r>
                      <a:endParaRPr lang="es-CO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21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5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b"/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Ponderación</a:t>
                      </a:r>
                      <a:endParaRPr lang="es-CO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0,08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b"/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Tipo de ESE</a:t>
                      </a:r>
                      <a:endParaRPr lang="es-CO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Nivel I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5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PROPORCIÓN DE GESTANTES CAPTADAS ANTES DE LA SEMANA 12 DE GESTACIÓN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7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Fórmula</a:t>
                      </a:r>
                      <a:endParaRPr lang="es-CO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600" b="1" i="1" u="none" strike="noStrike" dirty="0">
                          <a:effectLst/>
                        </a:rPr>
                        <a:t>Número de mujeres gestantes </a:t>
                      </a:r>
                      <a:r>
                        <a:rPr lang="es-CO" sz="1600" u="none" strike="noStrike" dirty="0">
                          <a:effectLst/>
                        </a:rPr>
                        <a:t>a quienes se les realizó </a:t>
                      </a:r>
                      <a:r>
                        <a:rPr lang="es-CO" sz="1600" b="1" u="none" strike="noStrike" dirty="0">
                          <a:effectLst/>
                        </a:rPr>
                        <a:t>por lo menos una valoración médica </a:t>
                      </a:r>
                      <a:r>
                        <a:rPr lang="es-CO" sz="1600" u="none" strike="noStrike" dirty="0">
                          <a:effectLst/>
                        </a:rPr>
                        <a:t>y se </a:t>
                      </a:r>
                      <a:r>
                        <a:rPr lang="es-CO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inscribieron en el </a:t>
                      </a:r>
                      <a:r>
                        <a:rPr lang="es-CO" sz="1600" b="1" u="none" strike="noStrike" dirty="0">
                          <a:effectLst/>
                        </a:rPr>
                        <a:t>Programa</a:t>
                      </a:r>
                      <a:r>
                        <a:rPr lang="es-CO" sz="1600" u="none" strike="noStrike" dirty="0">
                          <a:effectLst/>
                        </a:rPr>
                        <a:t> de Control Prenatal de la ESE a </a:t>
                      </a:r>
                      <a:r>
                        <a:rPr lang="es-CO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más tardar en la semana 12 </a:t>
                      </a:r>
                      <a:r>
                        <a:rPr lang="es-CO" sz="1600" u="none" strike="noStrike" dirty="0">
                          <a:effectLst/>
                        </a:rPr>
                        <a:t>de gestación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en la vigencia</a:t>
                      </a:r>
                      <a:r>
                        <a:rPr lang="es-CO" sz="16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 objeto de evaluación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s-CO" sz="1600" u="none" strike="noStrike" dirty="0">
                          <a:effectLst/>
                        </a:rPr>
                        <a:t>/ </a:t>
                      </a:r>
                      <a:r>
                        <a:rPr lang="es-CO" sz="1600" b="1" i="1" u="none" strike="noStrike" dirty="0">
                          <a:effectLst/>
                        </a:rPr>
                        <a:t>Total de mujeres gestantes </a:t>
                      </a:r>
                      <a:r>
                        <a:rPr lang="es-CO" sz="1600" u="none" strike="noStrike" dirty="0">
                          <a:effectLst/>
                        </a:rPr>
                        <a:t>identificadas </a:t>
                      </a:r>
                      <a:r>
                        <a:rPr lang="es-CO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en la vigencia</a:t>
                      </a:r>
                      <a:r>
                        <a:rPr lang="es-CO" sz="1600" b="1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 objeto de evaluación</a:t>
                      </a:r>
                      <a:endParaRPr lang="es-CO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b"/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Estándar para cada año</a:t>
                      </a:r>
                      <a:endParaRPr lang="es-CO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b"/>
                      <a:r>
                        <a:rPr lang="es-CO" sz="1800" b="1" u="none" strike="noStrike" dirty="0">
                          <a:effectLst/>
                        </a:rPr>
                        <a:t>MAYOR O IGUAL A 0,85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30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Fuente de Información</a:t>
                      </a:r>
                      <a:endParaRPr lang="es-CO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INFORME DEL COMITÉ DE HISTORIAS CLÍNICAS</a:t>
                      </a:r>
                      <a:r>
                        <a:rPr lang="es-CO" sz="18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CO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que como mínimo contenga:</a:t>
                      </a:r>
                      <a:r>
                        <a:rPr lang="es-CO" sz="18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CO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listado con la totalidad de mujeres gestantes identificadas por la ESE en la vigencia objeto de evaluación y que indique si se inscribió o no en el Programa de Control Prenatal, la semana de gestación al momento de la inscripción y si fue valorada por médico;  aplicación de la fórmula del indicador</a:t>
                      </a:r>
                      <a:endParaRPr lang="pt-BR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749"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es-CO" sz="18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3</a:t>
                      </a:r>
                      <a:endParaRPr lang="es-CO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600" b="1" u="none" strike="noStrike" dirty="0">
                          <a:solidFill>
                            <a:srgbClr val="006600"/>
                          </a:solidFill>
                          <a:effectLst/>
                        </a:rPr>
                        <a:t>Calificación</a:t>
                      </a:r>
                      <a:endParaRPr lang="es-CO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0: </a:t>
                      </a:r>
                      <a:r>
                        <a:rPr lang="es-CO" sz="1600" u="none" strike="noStrike" dirty="0">
                          <a:effectLst/>
                        </a:rPr>
                        <a:t>S</a:t>
                      </a:r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 en la vigencia evaluada el indicador arrojó un</a:t>
                      </a:r>
                      <a:r>
                        <a:rPr lang="es-CO" sz="16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600" u="none" strike="noStrike" baseline="0" dirty="0">
                          <a:effectLst/>
                        </a:rPr>
                        <a:t>resultado</a:t>
                      </a:r>
                      <a:r>
                        <a:rPr lang="es-CO" sz="1600" u="none" strike="noStrike" dirty="0">
                          <a:effectLst/>
                        </a:rPr>
                        <a:t> </a:t>
                      </a:r>
                      <a:r>
                        <a:rPr lang="es-CO" sz="1800" b="1" u="none" strike="noStrike" dirty="0">
                          <a:effectLst/>
                        </a:rPr>
                        <a:t>menor a 0,35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 </a:t>
                      </a:r>
                      <a:r>
                        <a:rPr lang="es-CO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en la vigencia evaluada el indicador arrojó un resultado </a:t>
                      </a:r>
                      <a:r>
                        <a:rPr lang="es-CO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 0,35 y 0,60</a:t>
                      </a: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6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800" b="1" u="none" strike="noStrike" dirty="0">
                          <a:effectLst/>
                        </a:rPr>
                        <a:t>3: </a:t>
                      </a:r>
                      <a:r>
                        <a:rPr lang="es-CO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en la vigencia evaluada el indicador arrojó un resultado</a:t>
                      </a:r>
                      <a:r>
                        <a:rPr lang="es-CO" sz="1600" u="none" strike="noStrike" dirty="0">
                          <a:effectLst/>
                        </a:rPr>
                        <a:t> </a:t>
                      </a:r>
                      <a:r>
                        <a:rPr lang="es-CO" sz="1800" b="1" u="none" strike="noStrike" dirty="0">
                          <a:effectLst/>
                        </a:rPr>
                        <a:t>entre 0,61 y 0,84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02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1800" b="1" u="none" strike="noStrike" dirty="0">
                          <a:effectLst/>
                        </a:rPr>
                        <a:t>5:</a:t>
                      </a:r>
                      <a:r>
                        <a:rPr lang="es-CO" sz="1600" u="none" strike="noStrike" dirty="0">
                          <a:effectLst/>
                        </a:rPr>
                        <a:t> </a:t>
                      </a:r>
                      <a:r>
                        <a:rPr lang="es-CO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en la vigencia evaluada el indicador arrojó un resultado </a:t>
                      </a:r>
                      <a:r>
                        <a:rPr lang="es-CO" sz="1800" b="1" u="none" strike="noStrike" dirty="0">
                          <a:effectLst/>
                        </a:rPr>
                        <a:t>mayor o igual a 0,85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41" marR="4141" marT="414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76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3696" y="213679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39331"/>
              </p:ext>
            </p:extLst>
          </p:nvPr>
        </p:nvGraphicFramePr>
        <p:xfrm>
          <a:off x="926432" y="1334369"/>
          <a:ext cx="10202779" cy="4320957"/>
        </p:xfrm>
        <a:graphic>
          <a:graphicData uri="http://schemas.openxmlformats.org/drawingml/2006/table">
            <a:tbl>
              <a:tblPr/>
              <a:tblGrid>
                <a:gridCol w="107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252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DEL COMITÉ DE HISTORIAS CLÍNICAS con resultado de </a:t>
                      </a:r>
                      <a:r>
                        <a:rPr lang="es-CO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57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516812" y="261805"/>
            <a:ext cx="7786927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41050"/>
              </p:ext>
            </p:extLst>
          </p:nvPr>
        </p:nvGraphicFramePr>
        <p:xfrm>
          <a:off x="757990" y="1268521"/>
          <a:ext cx="10202779" cy="4320957"/>
        </p:xfrm>
        <a:graphic>
          <a:graphicData uri="http://schemas.openxmlformats.org/drawingml/2006/table">
            <a:tbl>
              <a:tblPr/>
              <a:tblGrid>
                <a:gridCol w="107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9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ANEXO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Matriz de calificación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Línea de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del periodo 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ponderado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m:k*l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792"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</a:t>
                      </a:r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36000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DEL COMITÉ DE HISTORIAS CLÍNICAS con resultado de </a:t>
                      </a:r>
                      <a:r>
                        <a:rPr lang="es-CO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CO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0,24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3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33537" y="129458"/>
            <a:ext cx="7225034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 </a:t>
            </a:r>
          </a:p>
          <a:p>
            <a:pPr algn="ct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Nivel I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557"/>
              </p:ext>
            </p:extLst>
          </p:nvPr>
        </p:nvGraphicFramePr>
        <p:xfrm>
          <a:off x="518615" y="1080247"/>
          <a:ext cx="10945504" cy="4962352"/>
        </p:xfrm>
        <a:graphic>
          <a:graphicData uri="http://schemas.openxmlformats.org/drawingml/2006/table">
            <a:tbl>
              <a:tblPr/>
              <a:tblGrid>
                <a:gridCol w="85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Anexo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Area de Gestión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Ponderación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9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o Asistencial 40%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Proporción de gestantes captadas antes de la semana 12 de gestación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8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INCIDENCIA DE SÍFILIS CONGÉNITA EN PARTOS ATENDIDOS EN LA 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0 - 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0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específica: Guía de atención de enfermedad hipertensiva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aplicación de guía de manejo de crecimiento y desarrollo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Proporción de reingreso de pacientes al servicio de urgencias en menos de 72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Nivel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espera para la asignación de cita de medicina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0 - 1 - 3 - 5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848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365798" y="0"/>
            <a:ext cx="7188939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Clínica o Asistencial – ESE Nivel I</a:t>
            </a:r>
          </a:p>
        </p:txBody>
      </p:sp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818643"/>
              </p:ext>
            </p:extLst>
          </p:nvPr>
        </p:nvGraphicFramePr>
        <p:xfrm>
          <a:off x="427173" y="718932"/>
          <a:ext cx="11337654" cy="5615397"/>
        </p:xfrm>
        <a:graphic>
          <a:graphicData uri="http://schemas.openxmlformats.org/drawingml/2006/table">
            <a:tbl>
              <a:tblPr/>
              <a:tblGrid>
                <a:gridCol w="919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0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01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57">
                <a:tc rowSpan="7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2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Número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22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Ponderación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0,08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7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Tipo de ESE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rtl="0" fontAlgn="b"/>
                      <a:r>
                        <a:rPr lang="es-CO" sz="1600" b="1" u="none" strike="noStrike" dirty="0">
                          <a:effectLst/>
                        </a:rPr>
                        <a:t>Nivel </a:t>
                      </a:r>
                      <a:r>
                        <a:rPr lang="es-CO" sz="1800" b="1" u="none" strike="noStrike" dirty="0">
                          <a:effectLst/>
                        </a:rPr>
                        <a:t>I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3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Indicador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INCIDENCIA DE SÍFILIS CONGÉNITA EN PARTOS ATENDIDOS EN LA ESE</a:t>
                      </a:r>
                      <a:endParaRPr lang="es-CO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4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Fórmula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u="none" strike="noStrike" dirty="0">
                          <a:effectLst/>
                        </a:rPr>
                        <a:t>Número de recién nacidos con </a:t>
                      </a:r>
                      <a:r>
                        <a:rPr lang="es-CO" sz="1800" b="1" i="1" u="none" strike="noStrike" dirty="0">
                          <a:effectLst/>
                        </a:rPr>
                        <a:t>diagnóstico de sífilis congénita </a:t>
                      </a:r>
                      <a:r>
                        <a:rPr lang="es-CO" sz="1800" u="none" strike="noStrike" dirty="0">
                          <a:effectLst/>
                        </a:rPr>
                        <a:t>en población atendida por la ESE en la </a:t>
                      </a:r>
                      <a:r>
                        <a:rPr lang="es-CO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vigencia objeto de evaluación</a:t>
                      </a:r>
                      <a:endParaRPr lang="es-CO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Estándar para cada año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rtl="0" fontAlgn="ctr"/>
                      <a:r>
                        <a:rPr lang="es-CO" sz="2000" b="1" u="none" strike="noStrike" dirty="0">
                          <a:effectLst/>
                        </a:rPr>
                        <a:t>0 casos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2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Fuente de Información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/>
                      <a:r>
                        <a:rPr lang="es-CO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</a:t>
                      </a:r>
                      <a:r>
                        <a:rPr lang="es-CO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Cuando </a:t>
                      </a:r>
                      <a:r>
                        <a:rPr lang="es-CO" sz="16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EXISTAN casos de Sífilis Congénita</a:t>
                      </a:r>
                      <a:r>
                        <a:rPr lang="es-CO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CO" sz="16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 del COVE municipal o distrital que certifique la </a:t>
                      </a:r>
                      <a:r>
                        <a:rPr lang="es-CO" sz="1600" b="1" i="1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No existencia de casos</a:t>
                      </a:r>
                    </a:p>
                    <a:p>
                      <a:pPr algn="just"/>
                      <a:r>
                        <a:rPr lang="es-CO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es-CO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Cuando </a:t>
                      </a:r>
                      <a:r>
                        <a:rPr lang="es-CO" sz="16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EXISTAN CASOS de Sífilis Congénita</a:t>
                      </a:r>
                      <a:r>
                        <a:rPr lang="es-CO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CO" sz="16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 del COVE departamental o distrital en el cual se certifique el </a:t>
                      </a:r>
                      <a:r>
                        <a:rPr lang="es-CO" sz="1600" b="1" i="1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nivel de cumplimiento de las obligaciones de la ESE </a:t>
                      </a:r>
                      <a:r>
                        <a:rPr lang="es-CO" sz="16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cada caso de Sífilis Congénita diagnosticado</a:t>
                      </a:r>
                      <a:endParaRPr lang="es-CO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9655">
                <a:tc row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3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R="0" algn="l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600" b="1" i="0" u="none" strike="noStrike" cap="none" dirty="0">
                          <a:solidFill>
                            <a:srgbClr val="0066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  <a:sym typeface="Arial"/>
                        </a:rPr>
                        <a:t>Calificación</a:t>
                      </a: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0:</a:t>
                      </a:r>
                      <a:r>
                        <a:rPr lang="es-CO" sz="1800" u="none" strike="noStrike" dirty="0">
                          <a:effectLst/>
                        </a:rPr>
                        <a:t> Si en la vigencia evaluada </a:t>
                      </a:r>
                      <a:r>
                        <a:rPr lang="es-CO" sz="1800" b="1" u="none" strike="noStrike" dirty="0">
                          <a:effectLst/>
                        </a:rPr>
                        <a:t>se presentó uno o más casos de sífilis congénita</a:t>
                      </a:r>
                      <a:r>
                        <a:rPr lang="es-CO" sz="1800" u="none" strike="noStrike" dirty="0">
                          <a:effectLst/>
                        </a:rPr>
                        <a:t> en la población atendida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23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just" rtl="0" fontAlgn="ctr"/>
                      <a:r>
                        <a:rPr lang="es-CO" sz="1800" b="1" u="none" strike="noStrike" dirty="0">
                          <a:effectLst/>
                        </a:rPr>
                        <a:t>5:</a:t>
                      </a:r>
                      <a:r>
                        <a:rPr lang="es-CO" sz="1800" u="none" strike="noStrike" dirty="0">
                          <a:effectLst/>
                        </a:rPr>
                        <a:t> Si en la </a:t>
                      </a:r>
                      <a:r>
                        <a:rPr lang="es-CO" sz="1800" b="1" u="none" strike="noStrike" dirty="0">
                          <a:effectLst/>
                        </a:rPr>
                        <a:t>vigencia evaluada NO se registraron casos de sífilis congénita </a:t>
                      </a:r>
                      <a:r>
                        <a:rPr lang="es-CO" sz="1800" u="none" strike="noStrike" dirty="0">
                          <a:effectLst/>
                        </a:rPr>
                        <a:t>en la población atendida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69" marR="4069" marT="406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860883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bc7fa6d9-f289-453f-8d65-26d024cbc172">SK56FQYSNTNA-274-2</_dlc_DocId>
    <_dlc_DocIdUrl xmlns="bc7fa6d9-f289-453f-8d65-26d024cbc172">
      <Url>http://intranet.minsalud.gov.co/comunicaciones/_layouts/15/DocIdRedir.aspx?ID=SK56FQYSNTNA-274-2</Url>
      <Description>SK56FQYSNTNA-274-2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BA341737EA7547BFF91A63EFF47A0F" ma:contentTypeVersion="1" ma:contentTypeDescription="Crear nuevo documento." ma:contentTypeScope="" ma:versionID="196344ad4a77b46441b67afb44855e02">
  <xsd:schema xmlns:xsd="http://www.w3.org/2001/XMLSchema" xmlns:xs="http://www.w3.org/2001/XMLSchema" xmlns:p="http://schemas.microsoft.com/office/2006/metadata/properties" xmlns:ns1="http://schemas.microsoft.com/sharepoint/v3" xmlns:ns2="bc7fa6d9-f289-453f-8d65-26d024cbc172" targetNamespace="http://schemas.microsoft.com/office/2006/metadata/properties" ma:root="true" ma:fieldsID="58ffeb137715f47373e5fbc08030e88c" ns1:_="" ns2:_="">
    <xsd:import namespace="http://schemas.microsoft.com/sharepoint/v3"/>
    <xsd:import namespace="bc7fa6d9-f289-453f-8d65-26d024cbc17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fa6d9-f289-453f-8d65-26d024cbc17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74A796D-8286-4505-8488-FAFE9D8FCF75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bc7fa6d9-f289-453f-8d65-26d024cbc172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22B63BF-6031-413C-9186-7699EC3968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D717D-57F5-4E08-A9A4-D6EFDF945D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7fa6d9-f289-453f-8d65-26d024cbc1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F761890-9208-4B2E-8353-8E4457719AA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04-Plantilla-presentaciones</Template>
  <TotalTime>1358</TotalTime>
  <Words>3874</Words>
  <Application>Microsoft Office PowerPoint</Application>
  <PresentationFormat>Panorámica</PresentationFormat>
  <Paragraphs>1063</Paragraphs>
  <Slides>31</Slides>
  <Notes>31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Arial Narrow</vt:lpstr>
      <vt:lpstr>Calibri</vt:lpstr>
      <vt:lpstr>Work Sans</vt:lpstr>
      <vt:lpstr>Work Sans Light</vt:lpstr>
      <vt:lpstr>Work Sans SemiBold</vt:lpstr>
      <vt:lpstr>Presidencia de Colomba</vt:lpstr>
      <vt:lpstr>Presentación de PowerPoint</vt:lpstr>
      <vt:lpstr>Evaluación de la Gestión de los Gerentes de las Empresas Sociales del Estado Resolución 743 de 2013 modificada por la Resolución 408 de 2018  Indicadores Gestión Clínica o Asistencial  ESE Nivel I  Medellín, Febrero 21 de 2019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capítulo</dc:title>
  <dc:creator>Administracion Recursos Intranet</dc:creator>
  <cp:lastModifiedBy>Ana Rocio Rangel Sánchez</cp:lastModifiedBy>
  <cp:revision>109</cp:revision>
  <dcterms:created xsi:type="dcterms:W3CDTF">2018-08-27T15:33:39Z</dcterms:created>
  <dcterms:modified xsi:type="dcterms:W3CDTF">2019-02-24T05:17:08Z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4eb91d03-973a-4a2d-822c-9cc7094d8d80</vt:lpwstr>
  </property>
  <property fmtid="{D5CDD505-2E9C-101B-9397-08002B2CF9AE}" pid="3" name="ContentTypeId">
    <vt:lpwstr>0x0101007EBA341737EA7547BFF91A63EFF47A0F</vt:lpwstr>
  </property>
</Properties>
</file>