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5"/>
    <p:sldMasterId id="2147483672" r:id="rId6"/>
  </p:sldMasterIdLst>
  <p:notesMasterIdLst>
    <p:notesMasterId r:id="rId33"/>
  </p:notesMasterIdLst>
  <p:handoutMasterIdLst>
    <p:handoutMasterId r:id="rId34"/>
  </p:handoutMasterIdLst>
  <p:sldIdLst>
    <p:sldId id="284" r:id="rId7"/>
    <p:sldId id="285" r:id="rId8"/>
    <p:sldId id="286" r:id="rId9"/>
    <p:sldId id="287" r:id="rId10"/>
    <p:sldId id="288" r:id="rId11"/>
    <p:sldId id="289" r:id="rId12"/>
    <p:sldId id="293" r:id="rId13"/>
    <p:sldId id="294" r:id="rId14"/>
    <p:sldId id="298" r:id="rId15"/>
    <p:sldId id="297" r:id="rId16"/>
    <p:sldId id="299" r:id="rId17"/>
    <p:sldId id="303" r:id="rId18"/>
    <p:sldId id="302" r:id="rId19"/>
    <p:sldId id="304" r:id="rId20"/>
    <p:sldId id="306" r:id="rId21"/>
    <p:sldId id="305" r:id="rId22"/>
    <p:sldId id="308" r:id="rId23"/>
    <p:sldId id="307" r:id="rId24"/>
    <p:sldId id="309" r:id="rId25"/>
    <p:sldId id="310" r:id="rId26"/>
    <p:sldId id="311" r:id="rId27"/>
    <p:sldId id="312" r:id="rId28"/>
    <p:sldId id="313" r:id="rId29"/>
    <p:sldId id="314" r:id="rId30"/>
    <p:sldId id="316" r:id="rId31"/>
    <p:sldId id="317" r:id="rId32"/>
  </p:sldIdLst>
  <p:sldSz cx="12192000" cy="6858000"/>
  <p:notesSz cx="7010400" cy="9296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00A3E4"/>
    <a:srgbClr val="00A9E9"/>
    <a:srgbClr val="00ACEC"/>
    <a:srgbClr val="006600"/>
    <a:srgbClr val="008080"/>
    <a:srgbClr val="9933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68" autoAdjust="0"/>
    <p:restoredTop sz="94671"/>
  </p:normalViewPr>
  <p:slideViewPr>
    <p:cSldViewPr snapToGrid="0" snapToObjects="1">
      <p:cViewPr varScale="1">
        <p:scale>
          <a:sx n="68" d="100"/>
          <a:sy n="68" d="100"/>
        </p:scale>
        <p:origin x="720" y="72"/>
      </p:cViewPr>
      <p:guideLst/>
    </p:cSldViewPr>
  </p:slideViewPr>
  <p:notesTextViewPr>
    <p:cViewPr>
      <p:scale>
        <a:sx n="1" d="1"/>
        <a:sy n="1" d="1"/>
      </p:scale>
      <p:origin x="0" y="0"/>
    </p:cViewPr>
  </p:notesTextViewPr>
  <p:notesViewPr>
    <p:cSldViewPr snapToGrid="0" snapToObjects="1">
      <p:cViewPr varScale="1">
        <p:scale>
          <a:sx n="69" d="100"/>
          <a:sy n="69" d="100"/>
        </p:scale>
        <p:origin x="326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CO"/>
          </a:p>
        </p:txBody>
      </p:sp>
      <p:sp>
        <p:nvSpPr>
          <p:cNvPr id="3" name="Marcador de fecha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94174B3-11CD-4685-BC5E-47B345A9C1EB}" type="datetimeFigureOut">
              <a:rPr lang="es-CO" smtClean="0"/>
              <a:t>23/02/2019</a:t>
            </a:fld>
            <a:endParaRPr lang="es-CO"/>
          </a:p>
        </p:txBody>
      </p:sp>
      <p:sp>
        <p:nvSpPr>
          <p:cNvPr id="4" name="Marcador de pie de página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s-CO"/>
          </a:p>
        </p:txBody>
      </p:sp>
      <p:sp>
        <p:nvSpPr>
          <p:cNvPr id="5" name="Marcador de número de diapositiva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E4E53B7-A4A2-446F-AB77-8C335184C002}" type="slidenum">
              <a:rPr lang="es-CO" smtClean="0"/>
              <a:t>‹Nº›</a:t>
            </a:fld>
            <a:endParaRPr lang="es-CO"/>
          </a:p>
        </p:txBody>
      </p:sp>
    </p:spTree>
    <p:extLst>
      <p:ext uri="{BB962C8B-B14F-4D97-AF65-F5344CB8AC3E}">
        <p14:creationId xmlns:p14="http://schemas.microsoft.com/office/powerpoint/2010/main" val="31410940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8192BAB-2934-494C-9C59-9D3C4597D173}" type="datetimeFigureOut">
              <a:rPr lang="es-CO" smtClean="0"/>
              <a:t>23/02/2019</a:t>
            </a:fld>
            <a:endParaRPr lang="es-CO"/>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FED4D25-0C3E-48A5-A850-AEEBA8FF56AF}" type="slidenum">
              <a:rPr lang="es-CO" smtClean="0"/>
              <a:t>‹Nº›</a:t>
            </a:fld>
            <a:endParaRPr lang="es-CO"/>
          </a:p>
        </p:txBody>
      </p:sp>
    </p:spTree>
    <p:extLst>
      <p:ext uri="{BB962C8B-B14F-4D97-AF65-F5344CB8AC3E}">
        <p14:creationId xmlns:p14="http://schemas.microsoft.com/office/powerpoint/2010/main" val="1832076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495ef59f35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495ef59f35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91565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66009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9229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9385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97944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10749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84610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55365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2828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4112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6503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61319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20351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661942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912947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010498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95246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67481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495ef59f35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495ef59f35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56626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6721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7747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3567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8962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3327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9841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52606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texto">
  <p:cSld name="Título y texto">
    <p:bg>
      <p:bgPr>
        <a:solidFill>
          <a:srgbClr val="2D6DF3"/>
        </a:solidFill>
        <a:effectLst/>
      </p:bgPr>
    </p:bg>
    <p:spTree>
      <p:nvGrpSpPr>
        <p:cNvPr id="1" name="Shape 35"/>
        <p:cNvGrpSpPr/>
        <p:nvPr/>
      </p:nvGrpSpPr>
      <p:grpSpPr>
        <a:xfrm>
          <a:off x="0" y="0"/>
          <a:ext cx="0" cy="0"/>
          <a:chOff x="0" y="0"/>
          <a:chExt cx="0" cy="0"/>
        </a:xfrm>
      </p:grpSpPr>
      <p:sp>
        <p:nvSpPr>
          <p:cNvPr id="38" name="Google Shape;38;p6"/>
          <p:cNvSpPr txBox="1">
            <a:spLocks noGrp="1"/>
          </p:cNvSpPr>
          <p:nvPr>
            <p:ph type="title"/>
          </p:nvPr>
        </p:nvSpPr>
        <p:spPr>
          <a:xfrm>
            <a:off x="5024967" y="2310700"/>
            <a:ext cx="6336800" cy="85840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4000">
                <a:solidFill>
                  <a:srgbClr val="FFFFFF"/>
                </a:solidFill>
                <a:latin typeface="Work Sans Light"/>
                <a:ea typeface="Work Sans Light"/>
                <a:cs typeface="Work Sans Light"/>
                <a:sym typeface="Work Sans Light"/>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
        <p:nvSpPr>
          <p:cNvPr id="39" name="Google Shape;39;p6"/>
          <p:cNvSpPr txBox="1">
            <a:spLocks noGrp="1"/>
          </p:cNvSpPr>
          <p:nvPr>
            <p:ph type="body" idx="1"/>
          </p:nvPr>
        </p:nvSpPr>
        <p:spPr>
          <a:xfrm>
            <a:off x="5014834" y="3404467"/>
            <a:ext cx="6346933" cy="1771200"/>
          </a:xfrm>
          <a:prstGeom prst="rect">
            <a:avLst/>
          </a:prstGeom>
          <a:noFill/>
          <a:ln>
            <a:noFill/>
          </a:ln>
        </p:spPr>
        <p:txBody>
          <a:bodyPr spcFirstLastPara="1" wrap="square" lIns="68575" tIns="34275" rIns="68575" bIns="34275" anchor="t" anchorCtr="0"/>
          <a:lstStyle>
            <a:lvl1pPr marL="609585" lvl="0" indent="-304792" algn="l">
              <a:lnSpc>
                <a:spcPct val="90000"/>
              </a:lnSpc>
              <a:spcBef>
                <a:spcPts val="1067"/>
              </a:spcBef>
              <a:spcAft>
                <a:spcPts val="0"/>
              </a:spcAft>
              <a:buClr>
                <a:srgbClr val="FFFFFF"/>
              </a:buClr>
              <a:buSzPts val="1400"/>
              <a:buNone/>
              <a:defRPr sz="2000">
                <a:solidFill>
                  <a:srgbClr val="FFFFFF"/>
                </a:solidFill>
              </a:defRPr>
            </a:lvl1pPr>
            <a:lvl2pPr marL="1219170" lvl="1" indent="-423323" algn="l">
              <a:lnSpc>
                <a:spcPct val="90000"/>
              </a:lnSpc>
              <a:spcBef>
                <a:spcPts val="533"/>
              </a:spcBef>
              <a:spcAft>
                <a:spcPts val="0"/>
              </a:spcAft>
              <a:buClr>
                <a:srgbClr val="FFFFFF"/>
              </a:buClr>
              <a:buSzPts val="1400"/>
              <a:buChar char="•"/>
              <a:defRPr>
                <a:solidFill>
                  <a:srgbClr val="FFFFFF"/>
                </a:solidFill>
              </a:defRPr>
            </a:lvl2pPr>
            <a:lvl3pPr marL="1828754" lvl="2" indent="-423323" algn="l">
              <a:lnSpc>
                <a:spcPct val="90000"/>
              </a:lnSpc>
              <a:spcBef>
                <a:spcPts val="533"/>
              </a:spcBef>
              <a:spcAft>
                <a:spcPts val="0"/>
              </a:spcAft>
              <a:buClr>
                <a:srgbClr val="FFFFFF"/>
              </a:buClr>
              <a:buSzPts val="1400"/>
              <a:buChar char="•"/>
              <a:defRPr>
                <a:solidFill>
                  <a:srgbClr val="FFFFFF"/>
                </a:solidFill>
              </a:defRPr>
            </a:lvl3pPr>
            <a:lvl4pPr marL="2438339" lvl="3" indent="-423323" algn="l">
              <a:lnSpc>
                <a:spcPct val="90000"/>
              </a:lnSpc>
              <a:spcBef>
                <a:spcPts val="533"/>
              </a:spcBef>
              <a:spcAft>
                <a:spcPts val="0"/>
              </a:spcAft>
              <a:buClr>
                <a:srgbClr val="FFFFFF"/>
              </a:buClr>
              <a:buSzPts val="1400"/>
              <a:buChar char="•"/>
              <a:defRPr>
                <a:solidFill>
                  <a:srgbClr val="FFFFFF"/>
                </a:solidFill>
              </a:defRPr>
            </a:lvl4pPr>
            <a:lvl5pPr marL="3047924" lvl="4" indent="-423323" algn="l">
              <a:lnSpc>
                <a:spcPct val="90000"/>
              </a:lnSpc>
              <a:spcBef>
                <a:spcPts val="533"/>
              </a:spcBef>
              <a:spcAft>
                <a:spcPts val="0"/>
              </a:spcAft>
              <a:buClr>
                <a:srgbClr val="FFFFFF"/>
              </a:buClr>
              <a:buSzPts val="1400"/>
              <a:buChar char="•"/>
              <a:defRPr>
                <a:solidFill>
                  <a:srgbClr val="FFFFFF"/>
                </a:solidFill>
              </a:defRPr>
            </a:lvl5pPr>
            <a:lvl6pPr marL="3657509" lvl="5" indent="-423323" algn="l">
              <a:lnSpc>
                <a:spcPct val="90000"/>
              </a:lnSpc>
              <a:spcBef>
                <a:spcPts val="533"/>
              </a:spcBef>
              <a:spcAft>
                <a:spcPts val="0"/>
              </a:spcAft>
              <a:buClr>
                <a:srgbClr val="FFFFFF"/>
              </a:buClr>
              <a:buSzPts val="1400"/>
              <a:buChar char="•"/>
              <a:defRPr>
                <a:solidFill>
                  <a:srgbClr val="FFFFFF"/>
                </a:solidFill>
              </a:defRPr>
            </a:lvl6pPr>
            <a:lvl7pPr marL="4267093" lvl="6" indent="-423323" algn="l">
              <a:lnSpc>
                <a:spcPct val="90000"/>
              </a:lnSpc>
              <a:spcBef>
                <a:spcPts val="533"/>
              </a:spcBef>
              <a:spcAft>
                <a:spcPts val="0"/>
              </a:spcAft>
              <a:buClr>
                <a:srgbClr val="FFFFFF"/>
              </a:buClr>
              <a:buSzPts val="1400"/>
              <a:buChar char="•"/>
              <a:defRPr>
                <a:solidFill>
                  <a:srgbClr val="FFFFFF"/>
                </a:solidFill>
              </a:defRPr>
            </a:lvl7pPr>
            <a:lvl8pPr marL="4876678" lvl="7" indent="-423323" algn="l">
              <a:lnSpc>
                <a:spcPct val="90000"/>
              </a:lnSpc>
              <a:spcBef>
                <a:spcPts val="533"/>
              </a:spcBef>
              <a:spcAft>
                <a:spcPts val="0"/>
              </a:spcAft>
              <a:buClr>
                <a:srgbClr val="FFFFFF"/>
              </a:buClr>
              <a:buSzPts val="1400"/>
              <a:buChar char="•"/>
              <a:defRPr>
                <a:solidFill>
                  <a:srgbClr val="FFFFFF"/>
                </a:solidFill>
              </a:defRPr>
            </a:lvl8pPr>
            <a:lvl9pPr marL="5486263" lvl="8" indent="-423323" algn="l">
              <a:lnSpc>
                <a:spcPct val="90000"/>
              </a:lnSpc>
              <a:spcBef>
                <a:spcPts val="533"/>
              </a:spcBef>
              <a:spcAft>
                <a:spcPts val="0"/>
              </a:spcAft>
              <a:buClr>
                <a:srgbClr val="FFFFFF"/>
              </a:buClr>
              <a:buSzPts val="1400"/>
              <a:buChar char="•"/>
              <a:defRPr>
                <a:solidFill>
                  <a:srgbClr val="FFFFFF"/>
                </a:solidFill>
              </a:defRPr>
            </a:lvl9pPr>
          </a:lstStyle>
          <a:p>
            <a:endParaRPr/>
          </a:p>
        </p:txBody>
      </p:sp>
    </p:spTree>
    <p:extLst>
      <p:ext uri="{BB962C8B-B14F-4D97-AF65-F5344CB8AC3E}">
        <p14:creationId xmlns:p14="http://schemas.microsoft.com/office/powerpoint/2010/main" val="4291746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Diapositiva de título" preserve="1">
  <p:cSld name="Diapositiva de título">
    <p:bg>
      <p:bgPr>
        <a:solidFill>
          <a:srgbClr val="2D6DF3"/>
        </a:solidFill>
        <a:effectLst/>
      </p:bgPr>
    </p:bg>
    <p:spTree>
      <p:nvGrpSpPr>
        <p:cNvPr id="1" name="Shape 11"/>
        <p:cNvGrpSpPr/>
        <p:nvPr/>
      </p:nvGrpSpPr>
      <p:grpSpPr>
        <a:xfrm>
          <a:off x="0" y="0"/>
          <a:ext cx="0" cy="0"/>
          <a:chOff x="0" y="0"/>
          <a:chExt cx="0" cy="0"/>
        </a:xfrm>
      </p:grpSpPr>
      <p:sp>
        <p:nvSpPr>
          <p:cNvPr id="12" name="Google Shape;12;p2"/>
          <p:cNvSpPr txBox="1"/>
          <p:nvPr/>
        </p:nvSpPr>
        <p:spPr>
          <a:xfrm>
            <a:off x="11115328" y="72861"/>
            <a:ext cx="731600" cy="524800"/>
          </a:xfrm>
          <a:prstGeom prst="rect">
            <a:avLst/>
          </a:prstGeom>
          <a:noFill/>
          <a:ln>
            <a:noFill/>
          </a:ln>
        </p:spPr>
        <p:txBody>
          <a:bodyPr spcFirstLastPara="1" wrap="square" lIns="121900" tIns="121900" rIns="121900" bIns="121900" anchor="ctr" anchorCtr="0">
            <a:noAutofit/>
          </a:bodyPr>
          <a:lstStyle/>
          <a:p>
            <a:pPr algn="r">
              <a:buClr>
                <a:srgbClr val="000000"/>
              </a:buClr>
              <a:buSzPts val="700"/>
              <a:buFont typeface="Arial"/>
              <a:buNone/>
            </a:pPr>
            <a:fld id="{00000000-1234-1234-1234-123412341234}" type="slidenum">
              <a:rPr lang="es-CO" sz="933" kern="0">
                <a:solidFill>
                  <a:srgbClr val="0054BC"/>
                </a:solidFill>
                <a:latin typeface="Work Sans"/>
                <a:ea typeface="Work Sans"/>
                <a:cs typeface="Work Sans"/>
                <a:sym typeface="Work Sans"/>
              </a:rPr>
              <a:pPr algn="r">
                <a:buClr>
                  <a:srgbClr val="000000"/>
                </a:buClr>
                <a:buSzPts val="700"/>
                <a:buFont typeface="Arial"/>
                <a:buNone/>
              </a:pPr>
              <a:t>‹Nº›</a:t>
            </a:fld>
            <a:endParaRPr sz="933" kern="0">
              <a:solidFill>
                <a:srgbClr val="0054BC"/>
              </a:solidFill>
              <a:latin typeface="Work Sans"/>
              <a:ea typeface="Work Sans"/>
              <a:cs typeface="Work Sans"/>
              <a:sym typeface="Work Sans"/>
            </a:endParaRPr>
          </a:p>
        </p:txBody>
      </p:sp>
      <p:sp>
        <p:nvSpPr>
          <p:cNvPr id="13" name="Google Shape;13;p2"/>
          <p:cNvSpPr txBox="1"/>
          <p:nvPr/>
        </p:nvSpPr>
        <p:spPr>
          <a:xfrm>
            <a:off x="11115328" y="-28739"/>
            <a:ext cx="731600" cy="524800"/>
          </a:xfrm>
          <a:prstGeom prst="rect">
            <a:avLst/>
          </a:prstGeom>
          <a:noFill/>
          <a:ln>
            <a:noFill/>
          </a:ln>
        </p:spPr>
        <p:txBody>
          <a:bodyPr spcFirstLastPara="1" wrap="square" lIns="121900" tIns="121900" rIns="121900" bIns="121900" anchor="ctr" anchorCtr="0">
            <a:noAutofit/>
          </a:bodyPr>
          <a:lstStyle/>
          <a:p>
            <a:pPr algn="r">
              <a:buClr>
                <a:srgbClr val="000000"/>
              </a:buClr>
              <a:buSzPts val="700"/>
              <a:buFont typeface="Arial"/>
              <a:buNone/>
            </a:pPr>
            <a:fld id="{00000000-1234-1234-1234-123412341234}" type="slidenum">
              <a:rPr lang="es-CO" sz="933" kern="0">
                <a:solidFill>
                  <a:srgbClr val="FFFFFF"/>
                </a:solidFill>
                <a:latin typeface="Work Sans"/>
                <a:ea typeface="Work Sans"/>
                <a:cs typeface="Work Sans"/>
                <a:sym typeface="Work Sans"/>
              </a:rPr>
              <a:pPr algn="r">
                <a:buClr>
                  <a:srgbClr val="000000"/>
                </a:buClr>
                <a:buSzPts val="700"/>
                <a:buFont typeface="Arial"/>
                <a:buNone/>
              </a:pPr>
              <a:t>‹Nº›</a:t>
            </a:fld>
            <a:endParaRPr sz="933" kern="0">
              <a:solidFill>
                <a:srgbClr val="FFFFFF"/>
              </a:solidFill>
              <a:latin typeface="Work Sans"/>
              <a:ea typeface="Work Sans"/>
              <a:cs typeface="Work Sans"/>
              <a:sym typeface="Work Sans"/>
            </a:endParaRPr>
          </a:p>
        </p:txBody>
      </p:sp>
      <p:sp>
        <p:nvSpPr>
          <p:cNvPr id="14" name="Google Shape;14;p2"/>
          <p:cNvSpPr/>
          <p:nvPr/>
        </p:nvSpPr>
        <p:spPr>
          <a:xfrm>
            <a:off x="8643756" y="0"/>
            <a:ext cx="3554800" cy="6858000"/>
          </a:xfrm>
          <a:prstGeom prst="rect">
            <a:avLst/>
          </a:prstGeom>
          <a:solidFill>
            <a:schemeClr val="accent1"/>
          </a:solidFill>
          <a:ln>
            <a:noFill/>
          </a:ln>
        </p:spPr>
        <p:txBody>
          <a:bodyPr spcFirstLastPara="1" wrap="square" lIns="121900" tIns="60933" rIns="121900" bIns="60933" anchor="ctr" anchorCtr="0">
            <a:noAutofit/>
          </a:bodyPr>
          <a:lstStyle/>
          <a:p>
            <a:pPr algn="ctr">
              <a:buClr>
                <a:srgbClr val="000000"/>
              </a:buClr>
              <a:buFont typeface="Arial"/>
              <a:buNone/>
            </a:pPr>
            <a:endParaRPr sz="1867" kern="0">
              <a:solidFill>
                <a:srgbClr val="FFFFFF"/>
              </a:solidFill>
              <a:ea typeface="Arial"/>
              <a:cs typeface="Arial"/>
              <a:sym typeface="Arial"/>
            </a:endParaRPr>
          </a:p>
        </p:txBody>
      </p:sp>
      <p:sp>
        <p:nvSpPr>
          <p:cNvPr id="15" name="Google Shape;15;p2"/>
          <p:cNvSpPr txBox="1"/>
          <p:nvPr/>
        </p:nvSpPr>
        <p:spPr>
          <a:xfrm>
            <a:off x="1464625" y="6474856"/>
            <a:ext cx="5723905" cy="454400"/>
          </a:xfrm>
          <a:prstGeom prst="rect">
            <a:avLst/>
          </a:prstGeom>
          <a:noFill/>
          <a:ln>
            <a:noFill/>
          </a:ln>
        </p:spPr>
        <p:txBody>
          <a:bodyPr spcFirstLastPara="1" wrap="square" lIns="121900" tIns="121900" rIns="121900" bIns="121900" anchor="t" anchorCtr="0">
            <a:noAutofit/>
          </a:bodyPr>
          <a:lstStyle/>
          <a:p>
            <a:pPr>
              <a:buClr>
                <a:srgbClr val="000000"/>
              </a:buClr>
              <a:buSzPts val="600"/>
              <a:buFont typeface="Arial"/>
              <a:buNone/>
            </a:pPr>
            <a:r>
              <a:rPr lang="es-CO" sz="800" kern="0">
                <a:solidFill>
                  <a:srgbClr val="FFFFFF"/>
                </a:solidFill>
                <a:latin typeface="Work Sans"/>
                <a:ea typeface="Work Sans"/>
                <a:cs typeface="Work Sans"/>
                <a:sym typeface="Work Sans"/>
              </a:rPr>
              <a:t>Esta presentación es propiedad intelectual controlada y producida por la Presidencia de la República.</a:t>
            </a:r>
            <a:endParaRPr sz="800" kern="0">
              <a:solidFill>
                <a:srgbClr val="FFFFFF"/>
              </a:solidFill>
              <a:latin typeface="Work Sans"/>
              <a:ea typeface="Work Sans"/>
              <a:cs typeface="Work Sans"/>
              <a:sym typeface="Work Sans"/>
            </a:endParaRPr>
          </a:p>
        </p:txBody>
      </p:sp>
      <p:pic>
        <p:nvPicPr>
          <p:cNvPr id="7" name="Imagen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0301" y="2817367"/>
            <a:ext cx="5640844" cy="1223267"/>
          </a:xfrm>
          <a:prstGeom prst="rect">
            <a:avLst/>
          </a:prstGeom>
        </p:spPr>
      </p:pic>
    </p:spTree>
    <p:extLst>
      <p:ext uri="{BB962C8B-B14F-4D97-AF65-F5344CB8AC3E}">
        <p14:creationId xmlns:p14="http://schemas.microsoft.com/office/powerpoint/2010/main" val="3964021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Diapositiva de título 1 1" userDrawn="1">
  <p:cSld name="Diapositiva de título 1 1">
    <p:bg>
      <p:bgPr>
        <a:solidFill>
          <a:srgbClr val="F42F63"/>
        </a:solidFill>
        <a:effectLst/>
      </p:bgPr>
    </p:bg>
    <p:spTree>
      <p:nvGrpSpPr>
        <p:cNvPr id="1" name="Shape 23"/>
        <p:cNvGrpSpPr/>
        <p:nvPr/>
      </p:nvGrpSpPr>
      <p:grpSpPr>
        <a:xfrm>
          <a:off x="0" y="0"/>
          <a:ext cx="0" cy="0"/>
          <a:chOff x="0" y="0"/>
          <a:chExt cx="0" cy="0"/>
        </a:xfrm>
      </p:grpSpPr>
      <p:sp>
        <p:nvSpPr>
          <p:cNvPr id="24" name="Google Shape;24;p4"/>
          <p:cNvSpPr txBox="1"/>
          <p:nvPr/>
        </p:nvSpPr>
        <p:spPr>
          <a:xfrm>
            <a:off x="11115328" y="72861"/>
            <a:ext cx="731600" cy="524800"/>
          </a:xfrm>
          <a:prstGeom prst="rect">
            <a:avLst/>
          </a:prstGeom>
          <a:noFill/>
          <a:ln>
            <a:noFill/>
          </a:ln>
        </p:spPr>
        <p:txBody>
          <a:bodyPr spcFirstLastPara="1" wrap="square" lIns="121900" tIns="121900" rIns="121900" bIns="121900" anchor="ctr" anchorCtr="0">
            <a:noAutofit/>
          </a:bodyPr>
          <a:lstStyle/>
          <a:p>
            <a:pPr algn="r">
              <a:buClr>
                <a:srgbClr val="000000"/>
              </a:buClr>
              <a:buSzPts val="700"/>
              <a:buFont typeface="Arial"/>
              <a:buNone/>
            </a:pPr>
            <a:fld id="{00000000-1234-1234-1234-123412341234}" type="slidenum">
              <a:rPr lang="es-CO" sz="933" kern="0">
                <a:solidFill>
                  <a:srgbClr val="0054BC"/>
                </a:solidFill>
                <a:latin typeface="Work Sans"/>
                <a:ea typeface="Work Sans"/>
                <a:cs typeface="Work Sans"/>
                <a:sym typeface="Work Sans"/>
              </a:rPr>
              <a:pPr algn="r">
                <a:buClr>
                  <a:srgbClr val="000000"/>
                </a:buClr>
                <a:buSzPts val="700"/>
                <a:buFont typeface="Arial"/>
                <a:buNone/>
              </a:pPr>
              <a:t>‹Nº›</a:t>
            </a:fld>
            <a:endParaRPr sz="933" kern="0">
              <a:solidFill>
                <a:srgbClr val="0054BC"/>
              </a:solidFill>
              <a:latin typeface="Work Sans"/>
              <a:ea typeface="Work Sans"/>
              <a:cs typeface="Work Sans"/>
              <a:sym typeface="Work Sans"/>
            </a:endParaRPr>
          </a:p>
        </p:txBody>
      </p:sp>
      <p:sp>
        <p:nvSpPr>
          <p:cNvPr id="25" name="Google Shape;25;p4"/>
          <p:cNvSpPr txBox="1"/>
          <p:nvPr/>
        </p:nvSpPr>
        <p:spPr>
          <a:xfrm>
            <a:off x="11115328" y="-28739"/>
            <a:ext cx="731600" cy="524800"/>
          </a:xfrm>
          <a:prstGeom prst="rect">
            <a:avLst/>
          </a:prstGeom>
          <a:noFill/>
          <a:ln>
            <a:noFill/>
          </a:ln>
        </p:spPr>
        <p:txBody>
          <a:bodyPr spcFirstLastPara="1" wrap="square" lIns="121900" tIns="121900" rIns="121900" bIns="121900" anchor="ctr" anchorCtr="0">
            <a:noAutofit/>
          </a:bodyPr>
          <a:lstStyle/>
          <a:p>
            <a:pPr algn="r">
              <a:buClr>
                <a:srgbClr val="000000"/>
              </a:buClr>
              <a:buSzPts val="700"/>
              <a:buFont typeface="Arial"/>
              <a:buNone/>
            </a:pPr>
            <a:fld id="{00000000-1234-1234-1234-123412341234}" type="slidenum">
              <a:rPr lang="es-CO" sz="933" kern="0">
                <a:solidFill>
                  <a:srgbClr val="FFFFFF"/>
                </a:solidFill>
                <a:latin typeface="Work Sans"/>
                <a:ea typeface="Work Sans"/>
                <a:cs typeface="Work Sans"/>
                <a:sym typeface="Work Sans"/>
              </a:rPr>
              <a:pPr algn="r">
                <a:buClr>
                  <a:srgbClr val="000000"/>
                </a:buClr>
                <a:buSzPts val="700"/>
                <a:buFont typeface="Arial"/>
                <a:buNone/>
              </a:pPr>
              <a:t>‹Nº›</a:t>
            </a:fld>
            <a:endParaRPr sz="933" kern="0">
              <a:solidFill>
                <a:srgbClr val="FFFFFF"/>
              </a:solidFill>
              <a:latin typeface="Work Sans"/>
              <a:ea typeface="Work Sans"/>
              <a:cs typeface="Work Sans"/>
              <a:sym typeface="Work Sans"/>
            </a:endParaRPr>
          </a:p>
        </p:txBody>
      </p:sp>
      <p:sp>
        <p:nvSpPr>
          <p:cNvPr id="26" name="Google Shape;26;p4"/>
          <p:cNvSpPr/>
          <p:nvPr/>
        </p:nvSpPr>
        <p:spPr>
          <a:xfrm>
            <a:off x="8643756" y="0"/>
            <a:ext cx="3554800" cy="6858000"/>
          </a:xfrm>
          <a:prstGeom prst="rect">
            <a:avLst/>
          </a:prstGeom>
          <a:solidFill>
            <a:schemeClr val="accent1"/>
          </a:solidFill>
          <a:ln>
            <a:noFill/>
          </a:ln>
        </p:spPr>
        <p:txBody>
          <a:bodyPr spcFirstLastPara="1" wrap="square" lIns="121900" tIns="60933" rIns="121900" bIns="60933" anchor="ctr" anchorCtr="0">
            <a:noAutofit/>
          </a:bodyPr>
          <a:lstStyle/>
          <a:p>
            <a:pPr algn="ctr">
              <a:buClr>
                <a:srgbClr val="000000"/>
              </a:buClr>
              <a:buFont typeface="Arial"/>
              <a:buNone/>
            </a:pPr>
            <a:endParaRPr sz="1867" kern="0">
              <a:solidFill>
                <a:srgbClr val="FFFFFF"/>
              </a:solidFill>
              <a:ea typeface="Arial"/>
              <a:cs typeface="Arial"/>
              <a:sym typeface="Arial"/>
            </a:endParaRPr>
          </a:p>
        </p:txBody>
      </p:sp>
      <p:pic>
        <p:nvPicPr>
          <p:cNvPr id="2" name="Imagen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0301" y="2817367"/>
            <a:ext cx="5640844" cy="1223267"/>
          </a:xfrm>
          <a:prstGeom prst="rect">
            <a:avLst/>
          </a:prstGeom>
        </p:spPr>
      </p:pic>
      <p:sp>
        <p:nvSpPr>
          <p:cNvPr id="4" name="Marcador de contenido 3"/>
          <p:cNvSpPr>
            <a:spLocks noGrp="1"/>
          </p:cNvSpPr>
          <p:nvPr>
            <p:ph sz="quarter" idx="10"/>
          </p:nvPr>
        </p:nvSpPr>
        <p:spPr>
          <a:xfrm>
            <a:off x="8227484" y="3009900"/>
            <a:ext cx="1219200" cy="1219200"/>
          </a:xfrm>
        </p:spPr>
        <p:txBody>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Tree>
    <p:extLst>
      <p:ext uri="{BB962C8B-B14F-4D97-AF65-F5344CB8AC3E}">
        <p14:creationId xmlns:p14="http://schemas.microsoft.com/office/powerpoint/2010/main" val="3296674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texto">
  <p:cSld name="Título y texto">
    <p:bg>
      <p:bgPr>
        <a:solidFill>
          <a:srgbClr val="2D6DF3"/>
        </a:solidFill>
        <a:effectLst/>
      </p:bgPr>
    </p:bg>
    <p:spTree>
      <p:nvGrpSpPr>
        <p:cNvPr id="1" name="Shape 35"/>
        <p:cNvGrpSpPr/>
        <p:nvPr/>
      </p:nvGrpSpPr>
      <p:grpSpPr>
        <a:xfrm>
          <a:off x="0" y="0"/>
          <a:ext cx="0" cy="0"/>
          <a:chOff x="0" y="0"/>
          <a:chExt cx="0" cy="0"/>
        </a:xfrm>
      </p:grpSpPr>
      <p:sp>
        <p:nvSpPr>
          <p:cNvPr id="38" name="Google Shape;38;p6"/>
          <p:cNvSpPr txBox="1">
            <a:spLocks noGrp="1"/>
          </p:cNvSpPr>
          <p:nvPr>
            <p:ph type="title"/>
          </p:nvPr>
        </p:nvSpPr>
        <p:spPr>
          <a:xfrm>
            <a:off x="5024967" y="2310700"/>
            <a:ext cx="6336800" cy="85840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4000">
                <a:solidFill>
                  <a:srgbClr val="FFFFFF"/>
                </a:solidFill>
                <a:latin typeface="Work Sans Light"/>
                <a:ea typeface="Work Sans Light"/>
                <a:cs typeface="Work Sans Light"/>
                <a:sym typeface="Work Sans Light"/>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
        <p:nvSpPr>
          <p:cNvPr id="39" name="Google Shape;39;p6"/>
          <p:cNvSpPr txBox="1">
            <a:spLocks noGrp="1"/>
          </p:cNvSpPr>
          <p:nvPr>
            <p:ph type="body" idx="1"/>
          </p:nvPr>
        </p:nvSpPr>
        <p:spPr>
          <a:xfrm>
            <a:off x="5014834" y="3404467"/>
            <a:ext cx="6346933" cy="1771200"/>
          </a:xfrm>
          <a:prstGeom prst="rect">
            <a:avLst/>
          </a:prstGeom>
          <a:noFill/>
          <a:ln>
            <a:noFill/>
          </a:ln>
        </p:spPr>
        <p:txBody>
          <a:bodyPr spcFirstLastPara="1" wrap="square" lIns="68575" tIns="34275" rIns="68575" bIns="34275" anchor="t" anchorCtr="0"/>
          <a:lstStyle>
            <a:lvl1pPr marL="609585" lvl="0" indent="-304792" algn="l">
              <a:lnSpc>
                <a:spcPct val="90000"/>
              </a:lnSpc>
              <a:spcBef>
                <a:spcPts val="1067"/>
              </a:spcBef>
              <a:spcAft>
                <a:spcPts val="0"/>
              </a:spcAft>
              <a:buClr>
                <a:srgbClr val="FFFFFF"/>
              </a:buClr>
              <a:buSzPts val="1400"/>
              <a:buNone/>
              <a:defRPr sz="2000">
                <a:solidFill>
                  <a:srgbClr val="FFFFFF"/>
                </a:solidFill>
              </a:defRPr>
            </a:lvl1pPr>
            <a:lvl2pPr marL="1219170" lvl="1" indent="-423323" algn="l">
              <a:lnSpc>
                <a:spcPct val="90000"/>
              </a:lnSpc>
              <a:spcBef>
                <a:spcPts val="533"/>
              </a:spcBef>
              <a:spcAft>
                <a:spcPts val="0"/>
              </a:spcAft>
              <a:buClr>
                <a:srgbClr val="FFFFFF"/>
              </a:buClr>
              <a:buSzPts val="1400"/>
              <a:buChar char="•"/>
              <a:defRPr>
                <a:solidFill>
                  <a:srgbClr val="FFFFFF"/>
                </a:solidFill>
              </a:defRPr>
            </a:lvl2pPr>
            <a:lvl3pPr marL="1828754" lvl="2" indent="-423323" algn="l">
              <a:lnSpc>
                <a:spcPct val="90000"/>
              </a:lnSpc>
              <a:spcBef>
                <a:spcPts val="533"/>
              </a:spcBef>
              <a:spcAft>
                <a:spcPts val="0"/>
              </a:spcAft>
              <a:buClr>
                <a:srgbClr val="FFFFFF"/>
              </a:buClr>
              <a:buSzPts val="1400"/>
              <a:buChar char="•"/>
              <a:defRPr>
                <a:solidFill>
                  <a:srgbClr val="FFFFFF"/>
                </a:solidFill>
              </a:defRPr>
            </a:lvl3pPr>
            <a:lvl4pPr marL="2438339" lvl="3" indent="-423323" algn="l">
              <a:lnSpc>
                <a:spcPct val="90000"/>
              </a:lnSpc>
              <a:spcBef>
                <a:spcPts val="533"/>
              </a:spcBef>
              <a:spcAft>
                <a:spcPts val="0"/>
              </a:spcAft>
              <a:buClr>
                <a:srgbClr val="FFFFFF"/>
              </a:buClr>
              <a:buSzPts val="1400"/>
              <a:buChar char="•"/>
              <a:defRPr>
                <a:solidFill>
                  <a:srgbClr val="FFFFFF"/>
                </a:solidFill>
              </a:defRPr>
            </a:lvl4pPr>
            <a:lvl5pPr marL="3047924" lvl="4" indent="-423323" algn="l">
              <a:lnSpc>
                <a:spcPct val="90000"/>
              </a:lnSpc>
              <a:spcBef>
                <a:spcPts val="533"/>
              </a:spcBef>
              <a:spcAft>
                <a:spcPts val="0"/>
              </a:spcAft>
              <a:buClr>
                <a:srgbClr val="FFFFFF"/>
              </a:buClr>
              <a:buSzPts val="1400"/>
              <a:buChar char="•"/>
              <a:defRPr>
                <a:solidFill>
                  <a:srgbClr val="FFFFFF"/>
                </a:solidFill>
              </a:defRPr>
            </a:lvl5pPr>
            <a:lvl6pPr marL="3657509" lvl="5" indent="-423323" algn="l">
              <a:lnSpc>
                <a:spcPct val="90000"/>
              </a:lnSpc>
              <a:spcBef>
                <a:spcPts val="533"/>
              </a:spcBef>
              <a:spcAft>
                <a:spcPts val="0"/>
              </a:spcAft>
              <a:buClr>
                <a:srgbClr val="FFFFFF"/>
              </a:buClr>
              <a:buSzPts val="1400"/>
              <a:buChar char="•"/>
              <a:defRPr>
                <a:solidFill>
                  <a:srgbClr val="FFFFFF"/>
                </a:solidFill>
              </a:defRPr>
            </a:lvl6pPr>
            <a:lvl7pPr marL="4267093" lvl="6" indent="-423323" algn="l">
              <a:lnSpc>
                <a:spcPct val="90000"/>
              </a:lnSpc>
              <a:spcBef>
                <a:spcPts val="533"/>
              </a:spcBef>
              <a:spcAft>
                <a:spcPts val="0"/>
              </a:spcAft>
              <a:buClr>
                <a:srgbClr val="FFFFFF"/>
              </a:buClr>
              <a:buSzPts val="1400"/>
              <a:buChar char="•"/>
              <a:defRPr>
                <a:solidFill>
                  <a:srgbClr val="FFFFFF"/>
                </a:solidFill>
              </a:defRPr>
            </a:lvl7pPr>
            <a:lvl8pPr marL="4876678" lvl="7" indent="-423323" algn="l">
              <a:lnSpc>
                <a:spcPct val="90000"/>
              </a:lnSpc>
              <a:spcBef>
                <a:spcPts val="533"/>
              </a:spcBef>
              <a:spcAft>
                <a:spcPts val="0"/>
              </a:spcAft>
              <a:buClr>
                <a:srgbClr val="FFFFFF"/>
              </a:buClr>
              <a:buSzPts val="1400"/>
              <a:buChar char="•"/>
              <a:defRPr>
                <a:solidFill>
                  <a:srgbClr val="FFFFFF"/>
                </a:solidFill>
              </a:defRPr>
            </a:lvl8pPr>
            <a:lvl9pPr marL="5486263" lvl="8" indent="-423323" algn="l">
              <a:lnSpc>
                <a:spcPct val="90000"/>
              </a:lnSpc>
              <a:spcBef>
                <a:spcPts val="533"/>
              </a:spcBef>
              <a:spcAft>
                <a:spcPts val="0"/>
              </a:spcAft>
              <a:buClr>
                <a:srgbClr val="FFFFFF"/>
              </a:buClr>
              <a:buSzPts val="1400"/>
              <a:buChar char="•"/>
              <a:defRPr>
                <a:solidFill>
                  <a:srgbClr val="FFFFFF"/>
                </a:solidFill>
              </a:defRPr>
            </a:lvl9pPr>
          </a:lstStyle>
          <a:p>
            <a:endParaRPr/>
          </a:p>
        </p:txBody>
      </p:sp>
    </p:spTree>
    <p:extLst>
      <p:ext uri="{BB962C8B-B14F-4D97-AF65-F5344CB8AC3E}">
        <p14:creationId xmlns:p14="http://schemas.microsoft.com/office/powerpoint/2010/main" val="31368521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ítulo y texto">
  <p:cSld name="1_Título y texto">
    <p:bg>
      <p:bgPr>
        <a:solidFill>
          <a:srgbClr val="DCEAFB"/>
        </a:solidFill>
        <a:effectLst/>
      </p:bgPr>
    </p:bg>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89959" y="2310700"/>
            <a:ext cx="4353173" cy="853597"/>
          </a:xfrm>
          <a:prstGeom prst="rect">
            <a:avLst/>
          </a:prstGeom>
          <a:noFill/>
          <a:ln>
            <a:noFill/>
          </a:ln>
        </p:spPr>
        <p:txBody>
          <a:bodyPr spcFirstLastPara="1" wrap="square" lIns="68575" tIns="34275" rIns="68575" bIns="34275" anchor="ctr" anchorCtr="0"/>
          <a:lstStyle>
            <a:lvl1pPr lvl="0" algn="r">
              <a:lnSpc>
                <a:spcPct val="90000"/>
              </a:lnSpc>
              <a:spcBef>
                <a:spcPts val="0"/>
              </a:spcBef>
              <a:spcAft>
                <a:spcPts val="0"/>
              </a:spcAft>
              <a:buClr>
                <a:srgbClr val="0054BC"/>
              </a:buClr>
              <a:buSzPts val="1400"/>
              <a:buFont typeface="Work Sans SemiBold"/>
              <a:buNone/>
              <a:defRPr sz="4000">
                <a:solidFill>
                  <a:srgbClr val="0054BC"/>
                </a:solidFill>
                <a:latin typeface="Work Sans Light"/>
                <a:ea typeface="Work Sans Light"/>
                <a:cs typeface="Work Sans Light"/>
                <a:sym typeface="Work Sans Light"/>
              </a:defRPr>
            </a:lvl1pPr>
            <a:lvl2pPr lvl="1" algn="l">
              <a:lnSpc>
                <a:spcPct val="100000"/>
              </a:lnSpc>
              <a:spcBef>
                <a:spcPts val="0"/>
              </a:spcBef>
              <a:spcAft>
                <a:spcPts val="0"/>
              </a:spcAft>
              <a:buClr>
                <a:srgbClr val="0054BC"/>
              </a:buClr>
              <a:buSzPts val="1100"/>
              <a:buNone/>
              <a:defRPr>
                <a:solidFill>
                  <a:srgbClr val="0054BC"/>
                </a:solidFill>
              </a:defRPr>
            </a:lvl2pPr>
            <a:lvl3pPr lvl="2" algn="l">
              <a:lnSpc>
                <a:spcPct val="100000"/>
              </a:lnSpc>
              <a:spcBef>
                <a:spcPts val="0"/>
              </a:spcBef>
              <a:spcAft>
                <a:spcPts val="0"/>
              </a:spcAft>
              <a:buClr>
                <a:srgbClr val="0054BC"/>
              </a:buClr>
              <a:buSzPts val="1100"/>
              <a:buNone/>
              <a:defRPr>
                <a:solidFill>
                  <a:srgbClr val="0054BC"/>
                </a:solidFill>
              </a:defRPr>
            </a:lvl3pPr>
            <a:lvl4pPr lvl="3" algn="l">
              <a:lnSpc>
                <a:spcPct val="100000"/>
              </a:lnSpc>
              <a:spcBef>
                <a:spcPts val="0"/>
              </a:spcBef>
              <a:spcAft>
                <a:spcPts val="0"/>
              </a:spcAft>
              <a:buClr>
                <a:srgbClr val="0054BC"/>
              </a:buClr>
              <a:buSzPts val="1100"/>
              <a:buNone/>
              <a:defRPr>
                <a:solidFill>
                  <a:srgbClr val="0054BC"/>
                </a:solidFill>
              </a:defRPr>
            </a:lvl4pPr>
            <a:lvl5pPr lvl="4" algn="l">
              <a:lnSpc>
                <a:spcPct val="100000"/>
              </a:lnSpc>
              <a:spcBef>
                <a:spcPts val="0"/>
              </a:spcBef>
              <a:spcAft>
                <a:spcPts val="0"/>
              </a:spcAft>
              <a:buClr>
                <a:srgbClr val="0054BC"/>
              </a:buClr>
              <a:buSzPts val="1100"/>
              <a:buNone/>
              <a:defRPr>
                <a:solidFill>
                  <a:srgbClr val="0054BC"/>
                </a:solidFill>
              </a:defRPr>
            </a:lvl5pPr>
            <a:lvl6pPr lvl="5" algn="l">
              <a:lnSpc>
                <a:spcPct val="100000"/>
              </a:lnSpc>
              <a:spcBef>
                <a:spcPts val="0"/>
              </a:spcBef>
              <a:spcAft>
                <a:spcPts val="0"/>
              </a:spcAft>
              <a:buClr>
                <a:srgbClr val="0054BC"/>
              </a:buClr>
              <a:buSzPts val="1100"/>
              <a:buNone/>
              <a:defRPr>
                <a:solidFill>
                  <a:srgbClr val="0054BC"/>
                </a:solidFill>
              </a:defRPr>
            </a:lvl6pPr>
            <a:lvl7pPr lvl="6" algn="l">
              <a:lnSpc>
                <a:spcPct val="100000"/>
              </a:lnSpc>
              <a:spcBef>
                <a:spcPts val="0"/>
              </a:spcBef>
              <a:spcAft>
                <a:spcPts val="0"/>
              </a:spcAft>
              <a:buClr>
                <a:srgbClr val="0054BC"/>
              </a:buClr>
              <a:buSzPts val="1100"/>
              <a:buNone/>
              <a:defRPr>
                <a:solidFill>
                  <a:srgbClr val="0054BC"/>
                </a:solidFill>
              </a:defRPr>
            </a:lvl7pPr>
            <a:lvl8pPr lvl="7" algn="l">
              <a:lnSpc>
                <a:spcPct val="100000"/>
              </a:lnSpc>
              <a:spcBef>
                <a:spcPts val="0"/>
              </a:spcBef>
              <a:spcAft>
                <a:spcPts val="0"/>
              </a:spcAft>
              <a:buClr>
                <a:srgbClr val="0054BC"/>
              </a:buClr>
              <a:buSzPts val="1100"/>
              <a:buNone/>
              <a:defRPr>
                <a:solidFill>
                  <a:srgbClr val="0054BC"/>
                </a:solidFill>
              </a:defRPr>
            </a:lvl8pPr>
            <a:lvl9pPr lvl="8" algn="l">
              <a:lnSpc>
                <a:spcPct val="100000"/>
              </a:lnSpc>
              <a:spcBef>
                <a:spcPts val="0"/>
              </a:spcBef>
              <a:spcAft>
                <a:spcPts val="0"/>
              </a:spcAft>
              <a:buClr>
                <a:srgbClr val="0054BC"/>
              </a:buClr>
              <a:buSzPts val="1100"/>
              <a:buNone/>
              <a:defRPr>
                <a:solidFill>
                  <a:srgbClr val="0054BC"/>
                </a:solidFill>
              </a:defRPr>
            </a:lvl9pPr>
          </a:lstStyle>
          <a:p>
            <a:endParaRPr/>
          </a:p>
        </p:txBody>
      </p:sp>
      <p:sp>
        <p:nvSpPr>
          <p:cNvPr id="48" name="Google Shape;48;p8"/>
          <p:cNvSpPr txBox="1">
            <a:spLocks noGrp="1"/>
          </p:cNvSpPr>
          <p:nvPr>
            <p:ph type="body" idx="1"/>
          </p:nvPr>
        </p:nvSpPr>
        <p:spPr>
          <a:xfrm>
            <a:off x="5024967" y="4002323"/>
            <a:ext cx="2511200" cy="591600"/>
          </a:xfrm>
          <a:prstGeom prst="rect">
            <a:avLst/>
          </a:prstGeom>
          <a:noFill/>
          <a:ln>
            <a:noFill/>
          </a:ln>
        </p:spPr>
        <p:txBody>
          <a:bodyPr spcFirstLastPara="1" wrap="square" lIns="68575" tIns="34275" rIns="68575" bIns="34275" anchor="t" anchorCtr="0"/>
          <a:lstStyle>
            <a:lvl1pPr marL="609585" lvl="0" indent="-304792" algn="l">
              <a:lnSpc>
                <a:spcPct val="90000"/>
              </a:lnSpc>
              <a:spcBef>
                <a:spcPts val="1067"/>
              </a:spcBef>
              <a:spcAft>
                <a:spcPts val="0"/>
              </a:spcAft>
              <a:buClr>
                <a:srgbClr val="0054BC"/>
              </a:buClr>
              <a:buSzPts val="1000"/>
              <a:buNone/>
              <a:defRPr sz="1333">
                <a:solidFill>
                  <a:srgbClr val="0054BC"/>
                </a:solidFill>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49" name="Google Shape;49;p8"/>
          <p:cNvSpPr txBox="1"/>
          <p:nvPr/>
        </p:nvSpPr>
        <p:spPr>
          <a:xfrm>
            <a:off x="489958" y="131709"/>
            <a:ext cx="2849113" cy="241200"/>
          </a:xfrm>
          <a:prstGeom prst="rect">
            <a:avLst/>
          </a:prstGeom>
          <a:noFill/>
          <a:ln>
            <a:noFill/>
          </a:ln>
        </p:spPr>
        <p:txBody>
          <a:bodyPr spcFirstLastPara="1" wrap="square" lIns="91433" tIns="45700" rIns="91433" bIns="45700" anchor="ctr" anchorCtr="0">
            <a:noAutofit/>
          </a:bodyPr>
          <a:lstStyle/>
          <a:p>
            <a:pPr>
              <a:buClr>
                <a:srgbClr val="000000"/>
              </a:buClr>
              <a:buSzPts val="1100"/>
              <a:buFont typeface="Arial"/>
              <a:buNone/>
            </a:pPr>
            <a:r>
              <a:rPr lang="es-CO" sz="800" kern="0" dirty="0">
                <a:solidFill>
                  <a:srgbClr val="0066CD"/>
                </a:solidFill>
                <a:latin typeface="Work Sans Light"/>
                <a:ea typeface="Work Sans Light"/>
                <a:cs typeface="Work Sans Light"/>
                <a:sym typeface="Work Sans Light"/>
              </a:rPr>
              <a:t>Ministerio de Salud y Protección Social de Colombia</a:t>
            </a:r>
            <a:endParaRPr sz="800" kern="0" dirty="0">
              <a:solidFill>
                <a:srgbClr val="0066CD"/>
              </a:solidFill>
              <a:latin typeface="Work Sans Light"/>
              <a:ea typeface="Work Sans Light"/>
              <a:cs typeface="Work Sans Light"/>
              <a:sym typeface="Work Sans Light"/>
            </a:endParaRPr>
          </a:p>
        </p:txBody>
      </p:sp>
      <p:sp>
        <p:nvSpPr>
          <p:cNvPr id="51" name="Google Shape;51;p8"/>
          <p:cNvSpPr txBox="1">
            <a:spLocks noGrp="1"/>
          </p:cNvSpPr>
          <p:nvPr>
            <p:ph type="body" idx="2"/>
          </p:nvPr>
        </p:nvSpPr>
        <p:spPr>
          <a:xfrm>
            <a:off x="5024381" y="3404467"/>
            <a:ext cx="2511200" cy="591600"/>
          </a:xfrm>
          <a:prstGeom prst="rect">
            <a:avLst/>
          </a:prstGeom>
          <a:noFill/>
          <a:ln>
            <a:noFill/>
          </a:ln>
        </p:spPr>
        <p:txBody>
          <a:bodyPr spcFirstLastPara="1" wrap="square" lIns="68575" tIns="34275" rIns="68575" bIns="34275" anchor="t" anchorCtr="0"/>
          <a:lstStyle>
            <a:lvl1pPr marL="609585" lvl="0" indent="-304792" algn="l">
              <a:lnSpc>
                <a:spcPct val="90000"/>
              </a:lnSpc>
              <a:spcBef>
                <a:spcPts val="1067"/>
              </a:spcBef>
              <a:spcAft>
                <a:spcPts val="0"/>
              </a:spcAft>
              <a:buClr>
                <a:srgbClr val="0054BC"/>
              </a:buClr>
              <a:buSzPts val="1000"/>
              <a:buNone/>
              <a:defRPr sz="1333">
                <a:solidFill>
                  <a:srgbClr val="0054BC"/>
                </a:solidFill>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52" name="Google Shape;52;p8"/>
          <p:cNvSpPr txBox="1">
            <a:spLocks noGrp="1"/>
          </p:cNvSpPr>
          <p:nvPr>
            <p:ph type="body" idx="3"/>
          </p:nvPr>
        </p:nvSpPr>
        <p:spPr>
          <a:xfrm>
            <a:off x="5024967" y="4587704"/>
            <a:ext cx="2511200" cy="591600"/>
          </a:xfrm>
          <a:prstGeom prst="rect">
            <a:avLst/>
          </a:prstGeom>
          <a:noFill/>
          <a:ln>
            <a:noFill/>
          </a:ln>
        </p:spPr>
        <p:txBody>
          <a:bodyPr spcFirstLastPara="1" wrap="square" lIns="68575" tIns="34275" rIns="68575" bIns="34275" anchor="t" anchorCtr="0"/>
          <a:lstStyle>
            <a:lvl1pPr marL="609585" lvl="0" indent="-304792" algn="l">
              <a:lnSpc>
                <a:spcPct val="90000"/>
              </a:lnSpc>
              <a:spcBef>
                <a:spcPts val="1067"/>
              </a:spcBef>
              <a:spcAft>
                <a:spcPts val="0"/>
              </a:spcAft>
              <a:buClr>
                <a:srgbClr val="0054BC"/>
              </a:buClr>
              <a:buSzPts val="1000"/>
              <a:buNone/>
              <a:defRPr sz="1333">
                <a:solidFill>
                  <a:srgbClr val="0054BC"/>
                </a:solidFill>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53" name="Google Shape;53;p8"/>
          <p:cNvSpPr txBox="1">
            <a:spLocks noGrp="1"/>
          </p:cNvSpPr>
          <p:nvPr>
            <p:ph type="body" idx="4"/>
          </p:nvPr>
        </p:nvSpPr>
        <p:spPr>
          <a:xfrm>
            <a:off x="5024967" y="5229340"/>
            <a:ext cx="2511200" cy="591600"/>
          </a:xfrm>
          <a:prstGeom prst="rect">
            <a:avLst/>
          </a:prstGeom>
          <a:noFill/>
          <a:ln>
            <a:noFill/>
          </a:ln>
        </p:spPr>
        <p:txBody>
          <a:bodyPr spcFirstLastPara="1" wrap="square" lIns="68575" tIns="34275" rIns="68575" bIns="34275" anchor="t" anchorCtr="0"/>
          <a:lstStyle>
            <a:lvl1pPr marL="609585" lvl="0" indent="-304792" algn="l">
              <a:lnSpc>
                <a:spcPct val="90000"/>
              </a:lnSpc>
              <a:spcBef>
                <a:spcPts val="1067"/>
              </a:spcBef>
              <a:spcAft>
                <a:spcPts val="0"/>
              </a:spcAft>
              <a:buClr>
                <a:srgbClr val="0054BC"/>
              </a:buClr>
              <a:buSzPts val="1000"/>
              <a:buNone/>
              <a:defRPr sz="1333">
                <a:solidFill>
                  <a:srgbClr val="0054BC"/>
                </a:solidFill>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54" name="Google Shape;54;p8"/>
          <p:cNvSpPr txBox="1">
            <a:spLocks noGrp="1"/>
          </p:cNvSpPr>
          <p:nvPr>
            <p:ph type="body" idx="5"/>
          </p:nvPr>
        </p:nvSpPr>
        <p:spPr>
          <a:xfrm>
            <a:off x="4164164" y="3493373"/>
            <a:ext cx="766400" cy="363600"/>
          </a:xfrm>
          <a:prstGeom prst="rect">
            <a:avLst/>
          </a:prstGeom>
          <a:noFill/>
          <a:ln>
            <a:noFill/>
          </a:ln>
        </p:spPr>
        <p:txBody>
          <a:bodyPr spcFirstLastPara="1" wrap="square" lIns="68575" tIns="34275" rIns="68575" bIns="34275" anchor="t" anchorCtr="0"/>
          <a:lstStyle>
            <a:lvl1pPr marL="609585" lvl="0" indent="-304792" algn="r">
              <a:lnSpc>
                <a:spcPct val="90000"/>
              </a:lnSpc>
              <a:spcBef>
                <a:spcPts val="1067"/>
              </a:spcBef>
              <a:spcAft>
                <a:spcPts val="0"/>
              </a:spcAft>
              <a:buClr>
                <a:srgbClr val="0054BC"/>
              </a:buClr>
              <a:buSzPts val="1000"/>
              <a:buNone/>
              <a:defRPr sz="1333" b="1">
                <a:solidFill>
                  <a:srgbClr val="0054BC"/>
                </a:solidFill>
                <a:latin typeface="Work Sans"/>
                <a:ea typeface="Work Sans"/>
                <a:cs typeface="Work Sans"/>
                <a:sym typeface="Work Sans"/>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55" name="Google Shape;55;p8"/>
          <p:cNvSpPr txBox="1">
            <a:spLocks noGrp="1"/>
          </p:cNvSpPr>
          <p:nvPr>
            <p:ph type="body" idx="6"/>
          </p:nvPr>
        </p:nvSpPr>
        <p:spPr>
          <a:xfrm>
            <a:off x="8488501" y="4002323"/>
            <a:ext cx="2511200" cy="591600"/>
          </a:xfrm>
          <a:prstGeom prst="rect">
            <a:avLst/>
          </a:prstGeom>
          <a:noFill/>
          <a:ln>
            <a:noFill/>
          </a:ln>
        </p:spPr>
        <p:txBody>
          <a:bodyPr spcFirstLastPara="1" wrap="square" lIns="68575" tIns="34275" rIns="68575" bIns="34275" anchor="t" anchorCtr="0"/>
          <a:lstStyle>
            <a:lvl1pPr marL="609585" lvl="0" indent="-304792" algn="l">
              <a:lnSpc>
                <a:spcPct val="90000"/>
              </a:lnSpc>
              <a:spcBef>
                <a:spcPts val="1067"/>
              </a:spcBef>
              <a:spcAft>
                <a:spcPts val="0"/>
              </a:spcAft>
              <a:buClr>
                <a:srgbClr val="0054BC"/>
              </a:buClr>
              <a:buSzPts val="1000"/>
              <a:buNone/>
              <a:defRPr sz="1333">
                <a:solidFill>
                  <a:srgbClr val="0054BC"/>
                </a:solidFill>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56" name="Google Shape;56;p8"/>
          <p:cNvSpPr txBox="1">
            <a:spLocks noGrp="1"/>
          </p:cNvSpPr>
          <p:nvPr>
            <p:ph type="body" idx="7"/>
          </p:nvPr>
        </p:nvSpPr>
        <p:spPr>
          <a:xfrm>
            <a:off x="4164163" y="4119593"/>
            <a:ext cx="766400" cy="363600"/>
          </a:xfrm>
          <a:prstGeom prst="rect">
            <a:avLst/>
          </a:prstGeom>
          <a:noFill/>
          <a:ln>
            <a:noFill/>
          </a:ln>
        </p:spPr>
        <p:txBody>
          <a:bodyPr spcFirstLastPara="1" wrap="square" lIns="68575" tIns="34275" rIns="68575" bIns="34275" anchor="t" anchorCtr="0"/>
          <a:lstStyle>
            <a:lvl1pPr marL="609585" lvl="0" indent="-304792" algn="r">
              <a:lnSpc>
                <a:spcPct val="90000"/>
              </a:lnSpc>
              <a:spcBef>
                <a:spcPts val="1067"/>
              </a:spcBef>
              <a:spcAft>
                <a:spcPts val="0"/>
              </a:spcAft>
              <a:buClr>
                <a:srgbClr val="0054BC"/>
              </a:buClr>
              <a:buSzPts val="1000"/>
              <a:buNone/>
              <a:defRPr sz="1333" b="1">
                <a:solidFill>
                  <a:srgbClr val="0054BC"/>
                </a:solidFill>
                <a:latin typeface="Work Sans"/>
                <a:ea typeface="Work Sans"/>
                <a:cs typeface="Work Sans"/>
                <a:sym typeface="Work Sans"/>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57" name="Google Shape;57;p8"/>
          <p:cNvSpPr txBox="1">
            <a:spLocks noGrp="1"/>
          </p:cNvSpPr>
          <p:nvPr>
            <p:ph type="body" idx="8"/>
          </p:nvPr>
        </p:nvSpPr>
        <p:spPr>
          <a:xfrm>
            <a:off x="4165132" y="4700027"/>
            <a:ext cx="766400" cy="363600"/>
          </a:xfrm>
          <a:prstGeom prst="rect">
            <a:avLst/>
          </a:prstGeom>
          <a:noFill/>
          <a:ln>
            <a:noFill/>
          </a:ln>
        </p:spPr>
        <p:txBody>
          <a:bodyPr spcFirstLastPara="1" wrap="square" lIns="68575" tIns="34275" rIns="68575" bIns="34275" anchor="t" anchorCtr="0"/>
          <a:lstStyle>
            <a:lvl1pPr marL="609585" lvl="0" indent="-304792" algn="r">
              <a:lnSpc>
                <a:spcPct val="90000"/>
              </a:lnSpc>
              <a:spcBef>
                <a:spcPts val="1067"/>
              </a:spcBef>
              <a:spcAft>
                <a:spcPts val="0"/>
              </a:spcAft>
              <a:buClr>
                <a:srgbClr val="0054BC"/>
              </a:buClr>
              <a:buSzPts val="1000"/>
              <a:buNone/>
              <a:defRPr sz="1333" b="1">
                <a:solidFill>
                  <a:srgbClr val="0054BC"/>
                </a:solidFill>
                <a:latin typeface="Work Sans"/>
                <a:ea typeface="Work Sans"/>
                <a:cs typeface="Work Sans"/>
                <a:sym typeface="Work Sans"/>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58" name="Google Shape;58;p8"/>
          <p:cNvSpPr txBox="1">
            <a:spLocks noGrp="1"/>
          </p:cNvSpPr>
          <p:nvPr>
            <p:ph type="body" idx="9"/>
          </p:nvPr>
        </p:nvSpPr>
        <p:spPr>
          <a:xfrm>
            <a:off x="4165132" y="5343288"/>
            <a:ext cx="766400" cy="363600"/>
          </a:xfrm>
          <a:prstGeom prst="rect">
            <a:avLst/>
          </a:prstGeom>
          <a:noFill/>
          <a:ln>
            <a:noFill/>
          </a:ln>
        </p:spPr>
        <p:txBody>
          <a:bodyPr spcFirstLastPara="1" wrap="square" lIns="68575" tIns="34275" rIns="68575" bIns="34275" anchor="t" anchorCtr="0"/>
          <a:lstStyle>
            <a:lvl1pPr marL="609585" lvl="0" indent="-304792" algn="r">
              <a:lnSpc>
                <a:spcPct val="90000"/>
              </a:lnSpc>
              <a:spcBef>
                <a:spcPts val="1067"/>
              </a:spcBef>
              <a:spcAft>
                <a:spcPts val="0"/>
              </a:spcAft>
              <a:buClr>
                <a:srgbClr val="0054BC"/>
              </a:buClr>
              <a:buSzPts val="1400"/>
              <a:buNone/>
              <a:defRPr sz="1333" b="1">
                <a:solidFill>
                  <a:srgbClr val="0054BC"/>
                </a:solidFill>
                <a:latin typeface="Work Sans"/>
                <a:ea typeface="Work Sans"/>
                <a:cs typeface="Work Sans"/>
                <a:sym typeface="Work Sans"/>
              </a:defRPr>
            </a:lvl1pPr>
            <a:lvl2pPr marL="1219170" lvl="1" indent="-423323" algn="l">
              <a:lnSpc>
                <a:spcPct val="90000"/>
              </a:lnSpc>
              <a:spcBef>
                <a:spcPts val="533"/>
              </a:spcBef>
              <a:spcAft>
                <a:spcPts val="0"/>
              </a:spcAft>
              <a:buClr>
                <a:srgbClr val="0054BC"/>
              </a:buClr>
              <a:buSzPts val="1400"/>
              <a:buChar char="•"/>
              <a:defRPr>
                <a:solidFill>
                  <a:srgbClr val="0054BC"/>
                </a:solidFill>
              </a:defRPr>
            </a:lvl2pPr>
            <a:lvl3pPr marL="1828754" lvl="2" indent="-423323" algn="l">
              <a:lnSpc>
                <a:spcPct val="90000"/>
              </a:lnSpc>
              <a:spcBef>
                <a:spcPts val="533"/>
              </a:spcBef>
              <a:spcAft>
                <a:spcPts val="0"/>
              </a:spcAft>
              <a:buClr>
                <a:srgbClr val="0054BC"/>
              </a:buClr>
              <a:buSzPts val="1400"/>
              <a:buChar char="•"/>
              <a:defRPr>
                <a:solidFill>
                  <a:srgbClr val="0054BC"/>
                </a:solidFill>
              </a:defRPr>
            </a:lvl3pPr>
            <a:lvl4pPr marL="2438339" lvl="3" indent="-423323" algn="l">
              <a:lnSpc>
                <a:spcPct val="90000"/>
              </a:lnSpc>
              <a:spcBef>
                <a:spcPts val="533"/>
              </a:spcBef>
              <a:spcAft>
                <a:spcPts val="0"/>
              </a:spcAft>
              <a:buClr>
                <a:srgbClr val="0054BC"/>
              </a:buClr>
              <a:buSzPts val="1400"/>
              <a:buChar char="•"/>
              <a:defRPr>
                <a:solidFill>
                  <a:srgbClr val="0054BC"/>
                </a:solidFill>
              </a:defRPr>
            </a:lvl4pPr>
            <a:lvl5pPr marL="3047924" lvl="4" indent="-423323" algn="l">
              <a:lnSpc>
                <a:spcPct val="90000"/>
              </a:lnSpc>
              <a:spcBef>
                <a:spcPts val="533"/>
              </a:spcBef>
              <a:spcAft>
                <a:spcPts val="0"/>
              </a:spcAft>
              <a:buClr>
                <a:srgbClr val="0054BC"/>
              </a:buClr>
              <a:buSzPts val="1400"/>
              <a:buChar char="•"/>
              <a:defRPr>
                <a:solidFill>
                  <a:srgbClr val="0054BC"/>
                </a:solidFill>
              </a:defRPr>
            </a:lvl5pPr>
            <a:lvl6pPr marL="3657509" lvl="5" indent="-423323" algn="l">
              <a:lnSpc>
                <a:spcPct val="90000"/>
              </a:lnSpc>
              <a:spcBef>
                <a:spcPts val="533"/>
              </a:spcBef>
              <a:spcAft>
                <a:spcPts val="0"/>
              </a:spcAft>
              <a:buClr>
                <a:srgbClr val="0054BC"/>
              </a:buClr>
              <a:buSzPts val="1400"/>
              <a:buChar char="•"/>
              <a:defRPr>
                <a:solidFill>
                  <a:srgbClr val="0054BC"/>
                </a:solidFill>
              </a:defRPr>
            </a:lvl6pPr>
            <a:lvl7pPr marL="4267093" lvl="6" indent="-423323" algn="l">
              <a:lnSpc>
                <a:spcPct val="90000"/>
              </a:lnSpc>
              <a:spcBef>
                <a:spcPts val="533"/>
              </a:spcBef>
              <a:spcAft>
                <a:spcPts val="0"/>
              </a:spcAft>
              <a:buClr>
                <a:srgbClr val="0054BC"/>
              </a:buClr>
              <a:buSzPts val="1400"/>
              <a:buChar char="•"/>
              <a:defRPr>
                <a:solidFill>
                  <a:srgbClr val="0054BC"/>
                </a:solidFill>
              </a:defRPr>
            </a:lvl7pPr>
            <a:lvl8pPr marL="4876678" lvl="7" indent="-423323" algn="l">
              <a:lnSpc>
                <a:spcPct val="90000"/>
              </a:lnSpc>
              <a:spcBef>
                <a:spcPts val="533"/>
              </a:spcBef>
              <a:spcAft>
                <a:spcPts val="0"/>
              </a:spcAft>
              <a:buClr>
                <a:srgbClr val="0054BC"/>
              </a:buClr>
              <a:buSzPts val="1400"/>
              <a:buChar char="•"/>
              <a:defRPr>
                <a:solidFill>
                  <a:srgbClr val="0054BC"/>
                </a:solidFill>
              </a:defRPr>
            </a:lvl8pPr>
            <a:lvl9pPr marL="5486263" lvl="8" indent="-423323" algn="l">
              <a:lnSpc>
                <a:spcPct val="90000"/>
              </a:lnSpc>
              <a:spcBef>
                <a:spcPts val="533"/>
              </a:spcBef>
              <a:spcAft>
                <a:spcPts val="0"/>
              </a:spcAft>
              <a:buClr>
                <a:srgbClr val="0054BC"/>
              </a:buClr>
              <a:buSzPts val="1400"/>
              <a:buChar char="•"/>
              <a:defRPr>
                <a:solidFill>
                  <a:srgbClr val="0054BC"/>
                </a:solidFill>
              </a:defRPr>
            </a:lvl9pPr>
          </a:lstStyle>
          <a:p>
            <a:endParaRPr/>
          </a:p>
        </p:txBody>
      </p:sp>
      <p:sp>
        <p:nvSpPr>
          <p:cNvPr id="59" name="Google Shape;59;p8"/>
          <p:cNvSpPr txBox="1">
            <a:spLocks noGrp="1"/>
          </p:cNvSpPr>
          <p:nvPr>
            <p:ph type="body" idx="13"/>
          </p:nvPr>
        </p:nvSpPr>
        <p:spPr>
          <a:xfrm>
            <a:off x="8487916" y="3410923"/>
            <a:ext cx="2511200" cy="591600"/>
          </a:xfrm>
          <a:prstGeom prst="rect">
            <a:avLst/>
          </a:prstGeom>
          <a:noFill/>
          <a:ln>
            <a:noFill/>
          </a:ln>
        </p:spPr>
        <p:txBody>
          <a:bodyPr spcFirstLastPara="1" wrap="square" lIns="68575" tIns="34275" rIns="68575" bIns="34275" anchor="t" anchorCtr="0"/>
          <a:lstStyle>
            <a:lvl1pPr marL="609585" lvl="0" indent="-304792" algn="l">
              <a:lnSpc>
                <a:spcPct val="90000"/>
              </a:lnSpc>
              <a:spcBef>
                <a:spcPts val="1067"/>
              </a:spcBef>
              <a:spcAft>
                <a:spcPts val="0"/>
              </a:spcAft>
              <a:buClr>
                <a:srgbClr val="0054BC"/>
              </a:buClr>
              <a:buSzPts val="1000"/>
              <a:buNone/>
              <a:defRPr sz="1333">
                <a:solidFill>
                  <a:srgbClr val="0054BC"/>
                </a:solidFill>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60" name="Google Shape;60;p8"/>
          <p:cNvSpPr txBox="1">
            <a:spLocks noGrp="1"/>
          </p:cNvSpPr>
          <p:nvPr>
            <p:ph type="body" idx="14"/>
          </p:nvPr>
        </p:nvSpPr>
        <p:spPr>
          <a:xfrm>
            <a:off x="8488501" y="4594160"/>
            <a:ext cx="2511200" cy="591600"/>
          </a:xfrm>
          <a:prstGeom prst="rect">
            <a:avLst/>
          </a:prstGeom>
          <a:noFill/>
          <a:ln>
            <a:noFill/>
          </a:ln>
        </p:spPr>
        <p:txBody>
          <a:bodyPr spcFirstLastPara="1" wrap="square" lIns="68575" tIns="34275" rIns="68575" bIns="34275" anchor="t" anchorCtr="0"/>
          <a:lstStyle>
            <a:lvl1pPr marL="609585" lvl="0" indent="-304792" algn="l">
              <a:lnSpc>
                <a:spcPct val="90000"/>
              </a:lnSpc>
              <a:spcBef>
                <a:spcPts val="1067"/>
              </a:spcBef>
              <a:spcAft>
                <a:spcPts val="0"/>
              </a:spcAft>
              <a:buClr>
                <a:srgbClr val="0054BC"/>
              </a:buClr>
              <a:buSzPts val="1000"/>
              <a:buNone/>
              <a:defRPr sz="1333">
                <a:solidFill>
                  <a:srgbClr val="0054BC"/>
                </a:solidFill>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61" name="Google Shape;61;p8"/>
          <p:cNvSpPr txBox="1">
            <a:spLocks noGrp="1"/>
          </p:cNvSpPr>
          <p:nvPr>
            <p:ph type="body" idx="15"/>
          </p:nvPr>
        </p:nvSpPr>
        <p:spPr>
          <a:xfrm>
            <a:off x="8487319" y="5235796"/>
            <a:ext cx="2511200" cy="591600"/>
          </a:xfrm>
          <a:prstGeom prst="rect">
            <a:avLst/>
          </a:prstGeom>
          <a:noFill/>
          <a:ln>
            <a:noFill/>
          </a:ln>
        </p:spPr>
        <p:txBody>
          <a:bodyPr spcFirstLastPara="1" wrap="square" lIns="68575" tIns="34275" rIns="68575" bIns="34275" anchor="t" anchorCtr="0"/>
          <a:lstStyle>
            <a:lvl1pPr marL="609585" lvl="0" indent="-304792" algn="l">
              <a:lnSpc>
                <a:spcPct val="90000"/>
              </a:lnSpc>
              <a:spcBef>
                <a:spcPts val="1067"/>
              </a:spcBef>
              <a:spcAft>
                <a:spcPts val="0"/>
              </a:spcAft>
              <a:buClr>
                <a:srgbClr val="0054BC"/>
              </a:buClr>
              <a:buSzPts val="1000"/>
              <a:buNone/>
              <a:defRPr sz="1333">
                <a:solidFill>
                  <a:srgbClr val="0054BC"/>
                </a:solidFill>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62" name="Google Shape;62;p8"/>
          <p:cNvSpPr txBox="1">
            <a:spLocks noGrp="1"/>
          </p:cNvSpPr>
          <p:nvPr>
            <p:ph type="body" idx="16"/>
          </p:nvPr>
        </p:nvSpPr>
        <p:spPr>
          <a:xfrm>
            <a:off x="7627699" y="3499829"/>
            <a:ext cx="766400" cy="363600"/>
          </a:xfrm>
          <a:prstGeom prst="rect">
            <a:avLst/>
          </a:prstGeom>
          <a:noFill/>
          <a:ln>
            <a:noFill/>
          </a:ln>
        </p:spPr>
        <p:txBody>
          <a:bodyPr spcFirstLastPara="1" wrap="square" lIns="68575" tIns="34275" rIns="68575" bIns="34275" anchor="t" anchorCtr="0"/>
          <a:lstStyle>
            <a:lvl1pPr marL="609585" lvl="0" indent="-304792" algn="r">
              <a:lnSpc>
                <a:spcPct val="90000"/>
              </a:lnSpc>
              <a:spcBef>
                <a:spcPts val="1067"/>
              </a:spcBef>
              <a:spcAft>
                <a:spcPts val="0"/>
              </a:spcAft>
              <a:buClr>
                <a:srgbClr val="0054BC"/>
              </a:buClr>
              <a:buSzPts val="1000"/>
              <a:buNone/>
              <a:defRPr sz="1333" b="1">
                <a:solidFill>
                  <a:srgbClr val="0054BC"/>
                </a:solidFill>
                <a:latin typeface="Work Sans"/>
                <a:ea typeface="Work Sans"/>
                <a:cs typeface="Work Sans"/>
                <a:sym typeface="Work Sans"/>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63" name="Google Shape;63;p8"/>
          <p:cNvSpPr txBox="1">
            <a:spLocks noGrp="1"/>
          </p:cNvSpPr>
          <p:nvPr>
            <p:ph type="body" idx="17"/>
          </p:nvPr>
        </p:nvSpPr>
        <p:spPr>
          <a:xfrm>
            <a:off x="7627697" y="4126049"/>
            <a:ext cx="766400" cy="363600"/>
          </a:xfrm>
          <a:prstGeom prst="rect">
            <a:avLst/>
          </a:prstGeom>
          <a:noFill/>
          <a:ln>
            <a:noFill/>
          </a:ln>
        </p:spPr>
        <p:txBody>
          <a:bodyPr spcFirstLastPara="1" wrap="square" lIns="68575" tIns="34275" rIns="68575" bIns="34275" anchor="t" anchorCtr="0"/>
          <a:lstStyle>
            <a:lvl1pPr marL="609585" lvl="0" indent="-304792" algn="r">
              <a:lnSpc>
                <a:spcPct val="90000"/>
              </a:lnSpc>
              <a:spcBef>
                <a:spcPts val="1067"/>
              </a:spcBef>
              <a:spcAft>
                <a:spcPts val="0"/>
              </a:spcAft>
              <a:buClr>
                <a:srgbClr val="0054BC"/>
              </a:buClr>
              <a:buSzPts val="1000"/>
              <a:buNone/>
              <a:defRPr sz="1333" b="1">
                <a:solidFill>
                  <a:srgbClr val="0054BC"/>
                </a:solidFill>
                <a:latin typeface="Work Sans"/>
                <a:ea typeface="Work Sans"/>
                <a:cs typeface="Work Sans"/>
                <a:sym typeface="Work Sans"/>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64" name="Google Shape;64;p8"/>
          <p:cNvSpPr txBox="1">
            <a:spLocks noGrp="1"/>
          </p:cNvSpPr>
          <p:nvPr>
            <p:ph type="body" idx="18"/>
          </p:nvPr>
        </p:nvSpPr>
        <p:spPr>
          <a:xfrm>
            <a:off x="7628667" y="4706483"/>
            <a:ext cx="766400" cy="363600"/>
          </a:xfrm>
          <a:prstGeom prst="rect">
            <a:avLst/>
          </a:prstGeom>
          <a:noFill/>
          <a:ln>
            <a:noFill/>
          </a:ln>
        </p:spPr>
        <p:txBody>
          <a:bodyPr spcFirstLastPara="1" wrap="square" lIns="68575" tIns="34275" rIns="68575" bIns="34275" anchor="t" anchorCtr="0"/>
          <a:lstStyle>
            <a:lvl1pPr marL="609585" lvl="0" indent="-304792" algn="r">
              <a:lnSpc>
                <a:spcPct val="90000"/>
              </a:lnSpc>
              <a:spcBef>
                <a:spcPts val="1067"/>
              </a:spcBef>
              <a:spcAft>
                <a:spcPts val="0"/>
              </a:spcAft>
              <a:buClr>
                <a:srgbClr val="0054BC"/>
              </a:buClr>
              <a:buSzPts val="1000"/>
              <a:buNone/>
              <a:defRPr sz="1333" b="1">
                <a:solidFill>
                  <a:srgbClr val="0054BC"/>
                </a:solidFill>
                <a:latin typeface="Work Sans"/>
                <a:ea typeface="Work Sans"/>
                <a:cs typeface="Work Sans"/>
                <a:sym typeface="Work Sans"/>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65" name="Google Shape;65;p8"/>
          <p:cNvSpPr txBox="1">
            <a:spLocks noGrp="1"/>
          </p:cNvSpPr>
          <p:nvPr>
            <p:ph type="body" idx="19"/>
          </p:nvPr>
        </p:nvSpPr>
        <p:spPr>
          <a:xfrm>
            <a:off x="7628667" y="5349744"/>
            <a:ext cx="766400" cy="363600"/>
          </a:xfrm>
          <a:prstGeom prst="rect">
            <a:avLst/>
          </a:prstGeom>
          <a:noFill/>
          <a:ln>
            <a:noFill/>
          </a:ln>
        </p:spPr>
        <p:txBody>
          <a:bodyPr spcFirstLastPara="1" wrap="square" lIns="68575" tIns="34275" rIns="68575" bIns="34275" anchor="t" anchorCtr="0"/>
          <a:lstStyle>
            <a:lvl1pPr marL="609585" lvl="0" indent="-304792" algn="r">
              <a:lnSpc>
                <a:spcPct val="90000"/>
              </a:lnSpc>
              <a:spcBef>
                <a:spcPts val="1067"/>
              </a:spcBef>
              <a:spcAft>
                <a:spcPts val="0"/>
              </a:spcAft>
              <a:buClr>
                <a:srgbClr val="0054BC"/>
              </a:buClr>
              <a:buSzPts val="1000"/>
              <a:buNone/>
              <a:defRPr sz="1333" b="1">
                <a:solidFill>
                  <a:srgbClr val="0054BC"/>
                </a:solidFill>
                <a:latin typeface="Work Sans"/>
                <a:ea typeface="Work Sans"/>
                <a:cs typeface="Work Sans"/>
                <a:sym typeface="Work Sans"/>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Tree>
    <p:extLst>
      <p:ext uri="{BB962C8B-B14F-4D97-AF65-F5344CB8AC3E}">
        <p14:creationId xmlns:p14="http://schemas.microsoft.com/office/powerpoint/2010/main" val="550742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ítulo y texto" userDrawn="1">
  <p:cSld name="1_Título y texto">
    <p:bg>
      <p:bgPr>
        <a:solidFill>
          <a:srgbClr val="DCEAFB"/>
        </a:solidFill>
        <a:effectLst/>
      </p:bgPr>
    </p:bg>
    <p:spTree>
      <p:nvGrpSpPr>
        <p:cNvPr id="1" name="Shape 66"/>
        <p:cNvGrpSpPr/>
        <p:nvPr/>
      </p:nvGrpSpPr>
      <p:grpSpPr>
        <a:xfrm>
          <a:off x="0" y="0"/>
          <a:ext cx="0" cy="0"/>
          <a:chOff x="0" y="0"/>
          <a:chExt cx="0" cy="0"/>
        </a:xfrm>
      </p:grpSpPr>
      <p:sp>
        <p:nvSpPr>
          <p:cNvPr id="67" name="Google Shape;67;p9"/>
          <p:cNvSpPr txBox="1">
            <a:spLocks noGrp="1"/>
          </p:cNvSpPr>
          <p:nvPr>
            <p:ph type="body" idx="1"/>
          </p:nvPr>
        </p:nvSpPr>
        <p:spPr>
          <a:xfrm>
            <a:off x="5024382" y="3404467"/>
            <a:ext cx="6054185" cy="2282800"/>
          </a:xfrm>
          <a:prstGeom prst="rect">
            <a:avLst/>
          </a:prstGeom>
          <a:noFill/>
          <a:ln>
            <a:noFill/>
          </a:ln>
        </p:spPr>
        <p:txBody>
          <a:bodyPr spcFirstLastPara="1" wrap="square" lIns="68575" tIns="34275" rIns="68575" bIns="34275" anchor="t" anchorCtr="0"/>
          <a:lstStyle>
            <a:lvl1pPr marL="609585" lvl="0" indent="-304792" algn="l">
              <a:lnSpc>
                <a:spcPct val="90000"/>
              </a:lnSpc>
              <a:spcBef>
                <a:spcPts val="1067"/>
              </a:spcBef>
              <a:spcAft>
                <a:spcPts val="0"/>
              </a:spcAft>
              <a:buClr>
                <a:srgbClr val="0066CD"/>
              </a:buClr>
              <a:buSzPts val="1100"/>
              <a:buNone/>
              <a:defRPr sz="1467">
                <a:solidFill>
                  <a:srgbClr val="0066CD"/>
                </a:solidFill>
              </a:defRPr>
            </a:lvl1pPr>
            <a:lvl2pPr marL="1219170" lvl="1" indent="-397923" algn="l">
              <a:lnSpc>
                <a:spcPct val="90000"/>
              </a:lnSpc>
              <a:spcBef>
                <a:spcPts val="533"/>
              </a:spcBef>
              <a:spcAft>
                <a:spcPts val="0"/>
              </a:spcAft>
              <a:buClr>
                <a:srgbClr val="0066CD"/>
              </a:buClr>
              <a:buSzPts val="1100"/>
              <a:buChar char="•"/>
              <a:defRPr sz="1467">
                <a:solidFill>
                  <a:srgbClr val="0066CD"/>
                </a:solidFill>
              </a:defRPr>
            </a:lvl2pPr>
            <a:lvl3pPr marL="1828754" lvl="2" indent="-397923" algn="l">
              <a:lnSpc>
                <a:spcPct val="90000"/>
              </a:lnSpc>
              <a:spcBef>
                <a:spcPts val="533"/>
              </a:spcBef>
              <a:spcAft>
                <a:spcPts val="0"/>
              </a:spcAft>
              <a:buClr>
                <a:srgbClr val="0066CD"/>
              </a:buClr>
              <a:buSzPts val="1100"/>
              <a:buChar char="•"/>
              <a:defRPr sz="1467">
                <a:solidFill>
                  <a:srgbClr val="0066CD"/>
                </a:solidFill>
              </a:defRPr>
            </a:lvl3pPr>
            <a:lvl4pPr marL="2438339" lvl="3" indent="-397923" algn="l">
              <a:lnSpc>
                <a:spcPct val="90000"/>
              </a:lnSpc>
              <a:spcBef>
                <a:spcPts val="533"/>
              </a:spcBef>
              <a:spcAft>
                <a:spcPts val="0"/>
              </a:spcAft>
              <a:buClr>
                <a:srgbClr val="0066CD"/>
              </a:buClr>
              <a:buSzPts val="1100"/>
              <a:buChar char="•"/>
              <a:defRPr sz="1467">
                <a:solidFill>
                  <a:srgbClr val="0066CD"/>
                </a:solidFill>
              </a:defRPr>
            </a:lvl4pPr>
            <a:lvl5pPr marL="3047924" lvl="4" indent="-397923" algn="l">
              <a:lnSpc>
                <a:spcPct val="90000"/>
              </a:lnSpc>
              <a:spcBef>
                <a:spcPts val="533"/>
              </a:spcBef>
              <a:spcAft>
                <a:spcPts val="0"/>
              </a:spcAft>
              <a:buClr>
                <a:srgbClr val="0066CD"/>
              </a:buClr>
              <a:buSzPts val="1100"/>
              <a:buChar char="•"/>
              <a:defRPr sz="1467">
                <a:solidFill>
                  <a:srgbClr val="0066CD"/>
                </a:solidFill>
              </a:defRPr>
            </a:lvl5pPr>
            <a:lvl6pPr marL="3657509" lvl="5" indent="-397923" algn="l">
              <a:lnSpc>
                <a:spcPct val="90000"/>
              </a:lnSpc>
              <a:spcBef>
                <a:spcPts val="533"/>
              </a:spcBef>
              <a:spcAft>
                <a:spcPts val="0"/>
              </a:spcAft>
              <a:buClr>
                <a:srgbClr val="0066CD"/>
              </a:buClr>
              <a:buSzPts val="1100"/>
              <a:buChar char="•"/>
              <a:defRPr sz="1467">
                <a:solidFill>
                  <a:srgbClr val="0066CD"/>
                </a:solidFill>
              </a:defRPr>
            </a:lvl6pPr>
            <a:lvl7pPr marL="4267093" lvl="6" indent="-397923" algn="l">
              <a:lnSpc>
                <a:spcPct val="90000"/>
              </a:lnSpc>
              <a:spcBef>
                <a:spcPts val="533"/>
              </a:spcBef>
              <a:spcAft>
                <a:spcPts val="0"/>
              </a:spcAft>
              <a:buClr>
                <a:srgbClr val="0066CD"/>
              </a:buClr>
              <a:buSzPts val="1100"/>
              <a:buChar char="•"/>
              <a:defRPr sz="1467">
                <a:solidFill>
                  <a:srgbClr val="0066CD"/>
                </a:solidFill>
              </a:defRPr>
            </a:lvl7pPr>
            <a:lvl8pPr marL="4876678" lvl="7" indent="-397923" algn="l">
              <a:lnSpc>
                <a:spcPct val="90000"/>
              </a:lnSpc>
              <a:spcBef>
                <a:spcPts val="533"/>
              </a:spcBef>
              <a:spcAft>
                <a:spcPts val="0"/>
              </a:spcAft>
              <a:buClr>
                <a:srgbClr val="0066CD"/>
              </a:buClr>
              <a:buSzPts val="1100"/>
              <a:buChar char="•"/>
              <a:defRPr sz="1467">
                <a:solidFill>
                  <a:srgbClr val="0066CD"/>
                </a:solidFill>
              </a:defRPr>
            </a:lvl8pPr>
            <a:lvl9pPr marL="5486263" lvl="8" indent="-397923" algn="l">
              <a:lnSpc>
                <a:spcPct val="90000"/>
              </a:lnSpc>
              <a:spcBef>
                <a:spcPts val="533"/>
              </a:spcBef>
              <a:spcAft>
                <a:spcPts val="0"/>
              </a:spcAft>
              <a:buClr>
                <a:srgbClr val="0066CD"/>
              </a:buClr>
              <a:buSzPts val="1100"/>
              <a:buChar char="•"/>
              <a:defRPr sz="1467">
                <a:solidFill>
                  <a:srgbClr val="0066CD"/>
                </a:solidFill>
              </a:defRPr>
            </a:lvl9pPr>
          </a:lstStyle>
          <a:p>
            <a:endParaRPr/>
          </a:p>
        </p:txBody>
      </p:sp>
      <p:sp>
        <p:nvSpPr>
          <p:cNvPr id="68" name="Google Shape;68;p9"/>
          <p:cNvSpPr txBox="1">
            <a:spLocks noGrp="1"/>
          </p:cNvSpPr>
          <p:nvPr>
            <p:ph type="title"/>
          </p:nvPr>
        </p:nvSpPr>
        <p:spPr>
          <a:xfrm>
            <a:off x="5024967" y="2310700"/>
            <a:ext cx="5743600" cy="853597"/>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4000">
                <a:solidFill>
                  <a:srgbClr val="0066CD"/>
                </a:solidFill>
                <a:latin typeface="Work Sans Light"/>
                <a:ea typeface="Work Sans Light"/>
                <a:cs typeface="Work Sans Light"/>
                <a:sym typeface="Work Sans Light"/>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
        <p:nvSpPr>
          <p:cNvPr id="3" name="Marcador de contenido 2"/>
          <p:cNvSpPr>
            <a:spLocks noGrp="1"/>
          </p:cNvSpPr>
          <p:nvPr>
            <p:ph sz="quarter" idx="10"/>
          </p:nvPr>
        </p:nvSpPr>
        <p:spPr>
          <a:xfrm>
            <a:off x="1570567" y="141817"/>
            <a:ext cx="1219200" cy="1219200"/>
          </a:xfrm>
        </p:spPr>
        <p:txBody>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7" name="Google Shape;49;p8"/>
          <p:cNvSpPr txBox="1"/>
          <p:nvPr userDrawn="1"/>
        </p:nvSpPr>
        <p:spPr>
          <a:xfrm>
            <a:off x="489958" y="131709"/>
            <a:ext cx="2849113" cy="241200"/>
          </a:xfrm>
          <a:prstGeom prst="rect">
            <a:avLst/>
          </a:prstGeom>
          <a:noFill/>
          <a:ln>
            <a:noFill/>
          </a:ln>
        </p:spPr>
        <p:txBody>
          <a:bodyPr spcFirstLastPara="1" wrap="square" lIns="91433" tIns="45700" rIns="91433" bIns="45700" anchor="ctr" anchorCtr="0">
            <a:noAutofit/>
          </a:bodyPr>
          <a:lstStyle/>
          <a:p>
            <a:pPr>
              <a:buClr>
                <a:srgbClr val="000000"/>
              </a:buClr>
              <a:buSzPts val="1100"/>
              <a:buFont typeface="Arial"/>
              <a:buNone/>
            </a:pPr>
            <a:r>
              <a:rPr lang="es-CO" sz="800" kern="0" dirty="0">
                <a:solidFill>
                  <a:srgbClr val="0066CD"/>
                </a:solidFill>
                <a:latin typeface="Work Sans Light"/>
                <a:ea typeface="Work Sans Light"/>
                <a:cs typeface="Work Sans Light"/>
                <a:sym typeface="Work Sans Light"/>
              </a:rPr>
              <a:t>Ministerio de Salud y Protección Social de Colombia</a:t>
            </a:r>
            <a:endParaRPr sz="800" kern="0" dirty="0">
              <a:solidFill>
                <a:srgbClr val="0066CD"/>
              </a:solidFill>
              <a:latin typeface="Work Sans Light"/>
              <a:ea typeface="Work Sans Light"/>
              <a:cs typeface="Work Sans Light"/>
              <a:sym typeface="Work Sans Light"/>
            </a:endParaRPr>
          </a:p>
        </p:txBody>
      </p:sp>
    </p:spTree>
    <p:extLst>
      <p:ext uri="{BB962C8B-B14F-4D97-AF65-F5344CB8AC3E}">
        <p14:creationId xmlns:p14="http://schemas.microsoft.com/office/powerpoint/2010/main" val="18064642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Imagen con título" type="picTx">
  <p:cSld name="Imagen con título">
    <p:bg>
      <p:bgPr>
        <a:solidFill>
          <a:srgbClr val="DCEAFB"/>
        </a:solidFill>
        <a:effectLst/>
      </p:bgPr>
    </p:bg>
    <p:spTree>
      <p:nvGrpSpPr>
        <p:cNvPr id="1" name="Shape 71"/>
        <p:cNvGrpSpPr/>
        <p:nvPr/>
      </p:nvGrpSpPr>
      <p:grpSpPr>
        <a:xfrm>
          <a:off x="0" y="0"/>
          <a:ext cx="0" cy="0"/>
          <a:chOff x="0" y="0"/>
          <a:chExt cx="0" cy="0"/>
        </a:xfrm>
      </p:grpSpPr>
      <p:sp>
        <p:nvSpPr>
          <p:cNvPr id="72" name="Google Shape;72;p10"/>
          <p:cNvSpPr txBox="1">
            <a:spLocks noGrp="1"/>
          </p:cNvSpPr>
          <p:nvPr>
            <p:ph type="body" idx="1"/>
          </p:nvPr>
        </p:nvSpPr>
        <p:spPr>
          <a:xfrm>
            <a:off x="8448168" y="3404467"/>
            <a:ext cx="3136000" cy="2732800"/>
          </a:xfrm>
          <a:prstGeom prst="rect">
            <a:avLst/>
          </a:prstGeom>
          <a:noFill/>
          <a:ln>
            <a:noFill/>
          </a:ln>
        </p:spPr>
        <p:txBody>
          <a:bodyPr spcFirstLastPara="1" wrap="square" lIns="68575" tIns="34275" rIns="68575" bIns="34275" anchor="t" anchorCtr="0"/>
          <a:lstStyle>
            <a:lvl1pPr marL="609585" lvl="0" indent="-304792" algn="l">
              <a:lnSpc>
                <a:spcPct val="90000"/>
              </a:lnSpc>
              <a:spcBef>
                <a:spcPts val="1067"/>
              </a:spcBef>
              <a:spcAft>
                <a:spcPts val="0"/>
              </a:spcAft>
              <a:buSzPts val="1100"/>
              <a:buFont typeface="Work Sans Light"/>
              <a:buNone/>
              <a:defRPr sz="1333">
                <a:solidFill>
                  <a:srgbClr val="0066CD"/>
                </a:solidFill>
                <a:latin typeface="Work Sans"/>
                <a:ea typeface="Work Sans"/>
                <a:cs typeface="Work Sans"/>
                <a:sym typeface="Work Sans"/>
              </a:defRPr>
            </a:lvl1pPr>
            <a:lvl2pPr marL="1219170" lvl="1" indent="-39792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2pPr>
            <a:lvl3pPr marL="1828754" lvl="2" indent="-39792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3pPr>
            <a:lvl4pPr marL="2438339" lvl="3" indent="-39792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4pPr>
            <a:lvl5pPr marL="3047924" lvl="4" indent="-39792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5pPr>
            <a:lvl6pPr marL="3657509" lvl="5" indent="-39792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6pPr>
            <a:lvl7pPr marL="4267093" lvl="6" indent="-39792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7pPr>
            <a:lvl8pPr marL="4876678" lvl="7" indent="-39792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8pPr>
            <a:lvl9pPr marL="5486263" lvl="8" indent="-39792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9pPr>
          </a:lstStyle>
          <a:p>
            <a:endParaRPr/>
          </a:p>
        </p:txBody>
      </p:sp>
      <p:sp>
        <p:nvSpPr>
          <p:cNvPr id="73" name="Google Shape;73;p10"/>
          <p:cNvSpPr>
            <a:spLocks noGrp="1"/>
          </p:cNvSpPr>
          <p:nvPr>
            <p:ph type="pic" idx="2"/>
          </p:nvPr>
        </p:nvSpPr>
        <p:spPr>
          <a:xfrm>
            <a:off x="-1" y="1258130"/>
            <a:ext cx="7085868" cy="4743532"/>
          </a:xfrm>
          <a:prstGeom prst="rect">
            <a:avLst/>
          </a:prstGeom>
          <a:noFill/>
          <a:ln>
            <a:noFill/>
          </a:ln>
        </p:spPr>
        <p:txBody>
          <a:bodyPr spcFirstLastPara="1" wrap="square" lIns="68575" tIns="34275" rIns="68575" bIns="34275" anchor="t" anchorCtr="0"/>
          <a:lstStyle>
            <a:lvl1pPr marR="0" lvl="0" algn="l" rtl="0">
              <a:lnSpc>
                <a:spcPct val="90000"/>
              </a:lnSpc>
              <a:spcBef>
                <a:spcPts val="1067"/>
              </a:spcBef>
              <a:spcAft>
                <a:spcPts val="0"/>
              </a:spcAft>
              <a:buClr>
                <a:schemeClr val="dk1"/>
              </a:buClr>
              <a:buSzPts val="2400"/>
              <a:buFont typeface="Arial"/>
              <a:buNone/>
              <a:defRPr sz="3200" b="0" i="0" u="none" strike="noStrike" cap="none">
                <a:solidFill>
                  <a:schemeClr val="dk1"/>
                </a:solidFill>
                <a:latin typeface="Work Sans"/>
                <a:ea typeface="Work Sans"/>
                <a:cs typeface="Work Sans"/>
                <a:sym typeface="Work Sans"/>
              </a:defRPr>
            </a:lvl1pPr>
            <a:lvl2pPr marR="0" lvl="1" algn="l" rtl="0">
              <a:lnSpc>
                <a:spcPct val="90000"/>
              </a:lnSpc>
              <a:spcBef>
                <a:spcPts val="533"/>
              </a:spcBef>
              <a:spcAft>
                <a:spcPts val="0"/>
              </a:spcAft>
              <a:buClr>
                <a:schemeClr val="dk1"/>
              </a:buClr>
              <a:buSzPts val="2100"/>
              <a:buFont typeface="Arial"/>
              <a:buNone/>
              <a:defRPr sz="2800" b="0" i="0" u="none" strike="noStrike" cap="none">
                <a:solidFill>
                  <a:schemeClr val="dk1"/>
                </a:solidFill>
                <a:latin typeface="Work Sans"/>
                <a:ea typeface="Work Sans"/>
                <a:cs typeface="Work Sans"/>
                <a:sym typeface="Work Sans"/>
              </a:defRPr>
            </a:lvl2pPr>
            <a:lvl3pPr marR="0" lvl="2" algn="l" rtl="0">
              <a:lnSpc>
                <a:spcPct val="90000"/>
              </a:lnSpc>
              <a:spcBef>
                <a:spcPts val="533"/>
              </a:spcBef>
              <a:spcAft>
                <a:spcPts val="0"/>
              </a:spcAft>
              <a:buClr>
                <a:schemeClr val="dk1"/>
              </a:buClr>
              <a:buSzPts val="1800"/>
              <a:buFont typeface="Arial"/>
              <a:buNone/>
              <a:defRPr sz="2400" b="0" i="0" u="none" strike="noStrike" cap="none">
                <a:solidFill>
                  <a:schemeClr val="dk1"/>
                </a:solidFill>
                <a:latin typeface="Work Sans"/>
                <a:ea typeface="Work Sans"/>
                <a:cs typeface="Work Sans"/>
                <a:sym typeface="Work Sans"/>
              </a:defRPr>
            </a:lvl3pPr>
            <a:lvl4pPr marR="0" lvl="3"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4pPr>
            <a:lvl5pPr marR="0" lvl="4"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5pPr>
            <a:lvl6pPr marR="0" lvl="5"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6pPr>
            <a:lvl7pPr marR="0" lvl="6"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7pPr>
            <a:lvl8pPr marR="0" lvl="7"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8pPr>
            <a:lvl9pPr marR="0" lvl="8"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9pPr>
          </a:lstStyle>
          <a:p>
            <a:endParaRPr/>
          </a:p>
        </p:txBody>
      </p:sp>
      <p:sp>
        <p:nvSpPr>
          <p:cNvPr id="75" name="Google Shape;75;p10"/>
          <p:cNvSpPr txBox="1">
            <a:spLocks noGrp="1"/>
          </p:cNvSpPr>
          <p:nvPr>
            <p:ph type="title"/>
          </p:nvPr>
        </p:nvSpPr>
        <p:spPr>
          <a:xfrm>
            <a:off x="8448169" y="2321489"/>
            <a:ext cx="3135999" cy="85840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4000">
                <a:solidFill>
                  <a:srgbClr val="0066CD"/>
                </a:solidFill>
                <a:latin typeface="Work Sans Light"/>
                <a:ea typeface="Work Sans Light"/>
                <a:cs typeface="Work Sans Light"/>
                <a:sym typeface="Work Sans Light"/>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
        <p:nvSpPr>
          <p:cNvPr id="6" name="Google Shape;49;p8"/>
          <p:cNvSpPr txBox="1"/>
          <p:nvPr userDrawn="1"/>
        </p:nvSpPr>
        <p:spPr>
          <a:xfrm>
            <a:off x="489958" y="131709"/>
            <a:ext cx="2849113" cy="241200"/>
          </a:xfrm>
          <a:prstGeom prst="rect">
            <a:avLst/>
          </a:prstGeom>
          <a:noFill/>
          <a:ln>
            <a:noFill/>
          </a:ln>
        </p:spPr>
        <p:txBody>
          <a:bodyPr spcFirstLastPara="1" wrap="square" lIns="91433" tIns="45700" rIns="91433" bIns="45700" anchor="ctr" anchorCtr="0">
            <a:noAutofit/>
          </a:bodyPr>
          <a:lstStyle/>
          <a:p>
            <a:pPr>
              <a:buClr>
                <a:srgbClr val="000000"/>
              </a:buClr>
              <a:buSzPts val="1100"/>
              <a:buFont typeface="Arial"/>
              <a:buNone/>
            </a:pPr>
            <a:r>
              <a:rPr lang="es-CO" sz="800" kern="0" dirty="0">
                <a:solidFill>
                  <a:srgbClr val="0066CD"/>
                </a:solidFill>
                <a:latin typeface="Work Sans Light"/>
                <a:ea typeface="Work Sans Light"/>
                <a:cs typeface="Work Sans Light"/>
                <a:sym typeface="Work Sans Light"/>
              </a:rPr>
              <a:t>Ministerio de Salud y Protección Social de Colombia</a:t>
            </a:r>
            <a:endParaRPr sz="800" kern="0" dirty="0">
              <a:solidFill>
                <a:srgbClr val="0066CD"/>
              </a:solidFill>
              <a:latin typeface="Work Sans Light"/>
              <a:ea typeface="Work Sans Light"/>
              <a:cs typeface="Work Sans Light"/>
              <a:sym typeface="Work Sans Light"/>
            </a:endParaRPr>
          </a:p>
        </p:txBody>
      </p:sp>
    </p:spTree>
    <p:extLst>
      <p:ext uri="{BB962C8B-B14F-4D97-AF65-F5344CB8AC3E}">
        <p14:creationId xmlns:p14="http://schemas.microsoft.com/office/powerpoint/2010/main" val="33032851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Imagen con título 1">
  <p:cSld name="Imagen con título 1">
    <p:bg>
      <p:bgPr>
        <a:solidFill>
          <a:srgbClr val="DCEAFB"/>
        </a:solidFill>
        <a:effectLst/>
      </p:bgPr>
    </p:bg>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5024968" y="3404467"/>
            <a:ext cx="3136000" cy="2732800"/>
          </a:xfrm>
          <a:prstGeom prst="rect">
            <a:avLst/>
          </a:prstGeom>
          <a:noFill/>
          <a:ln>
            <a:noFill/>
          </a:ln>
        </p:spPr>
        <p:txBody>
          <a:bodyPr spcFirstLastPara="1" wrap="square" lIns="68575" tIns="34275" rIns="68575" bIns="34275" anchor="t" anchorCtr="0"/>
          <a:lstStyle>
            <a:lvl1pPr marL="609585" lvl="0" indent="-304792" algn="l" rtl="0">
              <a:lnSpc>
                <a:spcPct val="90000"/>
              </a:lnSpc>
              <a:spcBef>
                <a:spcPts val="1067"/>
              </a:spcBef>
              <a:spcAft>
                <a:spcPts val="0"/>
              </a:spcAft>
              <a:buSzPts val="1100"/>
              <a:buFont typeface="Work Sans Light"/>
              <a:buNone/>
              <a:defRPr sz="1333">
                <a:solidFill>
                  <a:srgbClr val="0066CD"/>
                </a:solidFill>
                <a:latin typeface="Work Sans"/>
                <a:ea typeface="Work Sans"/>
                <a:cs typeface="Work Sans"/>
                <a:sym typeface="Work Sans"/>
              </a:defRPr>
            </a:lvl1pPr>
            <a:lvl2pPr marL="1219170" lvl="1" indent="-397923" algn="l" rtl="0">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2pPr>
            <a:lvl3pPr marL="1828754" lvl="2" indent="-397923" algn="l" rtl="0">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3pPr>
            <a:lvl4pPr marL="2438339" lvl="3" indent="-397923" algn="l" rtl="0">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4pPr>
            <a:lvl5pPr marL="3047924" lvl="4" indent="-397923" algn="l" rtl="0">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5pPr>
            <a:lvl6pPr marL="3657509" lvl="5" indent="-397923" algn="l" rtl="0">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6pPr>
            <a:lvl7pPr marL="4267093" lvl="6" indent="-397923" algn="l" rtl="0">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7pPr>
            <a:lvl8pPr marL="4876678" lvl="7" indent="-397923" algn="l" rtl="0">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8pPr>
            <a:lvl9pPr marL="5486263" lvl="8" indent="-397923" algn="l" rtl="0">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9pPr>
          </a:lstStyle>
          <a:p>
            <a:endParaRPr/>
          </a:p>
        </p:txBody>
      </p:sp>
      <p:sp>
        <p:nvSpPr>
          <p:cNvPr id="79" name="Google Shape;79;p11"/>
          <p:cNvSpPr>
            <a:spLocks noGrp="1"/>
          </p:cNvSpPr>
          <p:nvPr>
            <p:ph type="pic" idx="2"/>
          </p:nvPr>
        </p:nvSpPr>
        <p:spPr>
          <a:xfrm>
            <a:off x="0" y="0"/>
            <a:ext cx="4564000" cy="6858000"/>
          </a:xfrm>
          <a:prstGeom prst="rect">
            <a:avLst/>
          </a:prstGeom>
          <a:noFill/>
          <a:ln>
            <a:noFill/>
          </a:ln>
        </p:spPr>
        <p:txBody>
          <a:bodyPr spcFirstLastPara="1" wrap="square" lIns="68575" tIns="34275" rIns="68575" bIns="34275" anchor="t" anchorCtr="0"/>
          <a:lstStyle>
            <a:lvl1pPr marR="0" lvl="0" algn="l" rtl="0">
              <a:lnSpc>
                <a:spcPct val="90000"/>
              </a:lnSpc>
              <a:spcBef>
                <a:spcPts val="1067"/>
              </a:spcBef>
              <a:spcAft>
                <a:spcPts val="0"/>
              </a:spcAft>
              <a:buClr>
                <a:schemeClr val="dk1"/>
              </a:buClr>
              <a:buSzPts val="2400"/>
              <a:buFont typeface="Arial"/>
              <a:buNone/>
              <a:defRPr sz="3200" b="0" i="0" u="none" strike="noStrike" cap="none">
                <a:solidFill>
                  <a:schemeClr val="dk1"/>
                </a:solidFill>
                <a:latin typeface="Work Sans"/>
                <a:ea typeface="Work Sans"/>
                <a:cs typeface="Work Sans"/>
                <a:sym typeface="Work Sans"/>
              </a:defRPr>
            </a:lvl1pPr>
            <a:lvl2pPr marR="0" lvl="1" algn="l" rtl="0">
              <a:lnSpc>
                <a:spcPct val="90000"/>
              </a:lnSpc>
              <a:spcBef>
                <a:spcPts val="533"/>
              </a:spcBef>
              <a:spcAft>
                <a:spcPts val="0"/>
              </a:spcAft>
              <a:buClr>
                <a:schemeClr val="dk1"/>
              </a:buClr>
              <a:buSzPts val="2100"/>
              <a:buFont typeface="Arial"/>
              <a:buNone/>
              <a:defRPr sz="2800" b="0" i="0" u="none" strike="noStrike" cap="none">
                <a:solidFill>
                  <a:schemeClr val="dk1"/>
                </a:solidFill>
                <a:latin typeface="Work Sans"/>
                <a:ea typeface="Work Sans"/>
                <a:cs typeface="Work Sans"/>
                <a:sym typeface="Work Sans"/>
              </a:defRPr>
            </a:lvl2pPr>
            <a:lvl3pPr marR="0" lvl="2" algn="l" rtl="0">
              <a:lnSpc>
                <a:spcPct val="90000"/>
              </a:lnSpc>
              <a:spcBef>
                <a:spcPts val="533"/>
              </a:spcBef>
              <a:spcAft>
                <a:spcPts val="0"/>
              </a:spcAft>
              <a:buClr>
                <a:schemeClr val="dk1"/>
              </a:buClr>
              <a:buSzPts val="1800"/>
              <a:buFont typeface="Arial"/>
              <a:buNone/>
              <a:defRPr sz="2400" b="0" i="0" u="none" strike="noStrike" cap="none">
                <a:solidFill>
                  <a:schemeClr val="dk1"/>
                </a:solidFill>
                <a:latin typeface="Work Sans"/>
                <a:ea typeface="Work Sans"/>
                <a:cs typeface="Work Sans"/>
                <a:sym typeface="Work Sans"/>
              </a:defRPr>
            </a:lvl3pPr>
            <a:lvl4pPr marR="0" lvl="3"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4pPr>
            <a:lvl5pPr marR="0" lvl="4"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5pPr>
            <a:lvl6pPr marR="0" lvl="5"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6pPr>
            <a:lvl7pPr marR="0" lvl="6"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7pPr>
            <a:lvl8pPr marR="0" lvl="7"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8pPr>
            <a:lvl9pPr marR="0" lvl="8"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9pPr>
          </a:lstStyle>
          <a:p>
            <a:endParaRPr/>
          </a:p>
        </p:txBody>
      </p:sp>
      <p:sp>
        <p:nvSpPr>
          <p:cNvPr id="81" name="Google Shape;81;p11"/>
          <p:cNvSpPr txBox="1">
            <a:spLocks noGrp="1"/>
          </p:cNvSpPr>
          <p:nvPr>
            <p:ph type="title"/>
          </p:nvPr>
        </p:nvSpPr>
        <p:spPr>
          <a:xfrm>
            <a:off x="5024965" y="2310700"/>
            <a:ext cx="5743600" cy="858400"/>
          </a:xfrm>
          <a:prstGeom prst="rect">
            <a:avLst/>
          </a:prstGeom>
          <a:noFill/>
          <a:ln>
            <a:noFill/>
          </a:ln>
        </p:spPr>
        <p:txBody>
          <a:bodyPr spcFirstLastPara="1" wrap="square" lIns="68575" tIns="34275" rIns="68575" bIns="34275" anchor="ctr" anchorCtr="0"/>
          <a:lstStyle>
            <a:lvl1pPr lvl="0" algn="l" rtl="0">
              <a:lnSpc>
                <a:spcPct val="90000"/>
              </a:lnSpc>
              <a:spcBef>
                <a:spcPts val="0"/>
              </a:spcBef>
              <a:spcAft>
                <a:spcPts val="0"/>
              </a:spcAft>
              <a:buClr>
                <a:srgbClr val="FFFFFF"/>
              </a:buClr>
              <a:buSzPts val="1400"/>
              <a:buFont typeface="Work Sans SemiBold"/>
              <a:buNone/>
              <a:defRPr sz="4000">
                <a:solidFill>
                  <a:srgbClr val="0066CD"/>
                </a:solidFill>
                <a:latin typeface="Work Sans Light"/>
                <a:ea typeface="Work Sans Light"/>
                <a:cs typeface="Work Sans Light"/>
                <a:sym typeface="Work Sans Light"/>
              </a:defRPr>
            </a:lvl1pPr>
            <a:lvl2pPr lvl="1" algn="l" rtl="0">
              <a:lnSpc>
                <a:spcPct val="100000"/>
              </a:lnSpc>
              <a:spcBef>
                <a:spcPts val="0"/>
              </a:spcBef>
              <a:spcAft>
                <a:spcPts val="0"/>
              </a:spcAft>
              <a:buClr>
                <a:srgbClr val="FFFFFF"/>
              </a:buClr>
              <a:buSzPts val="1100"/>
              <a:buNone/>
              <a:defRPr>
                <a:solidFill>
                  <a:srgbClr val="FFFFFF"/>
                </a:solidFill>
              </a:defRPr>
            </a:lvl2pPr>
            <a:lvl3pPr lvl="2" algn="l" rtl="0">
              <a:lnSpc>
                <a:spcPct val="100000"/>
              </a:lnSpc>
              <a:spcBef>
                <a:spcPts val="0"/>
              </a:spcBef>
              <a:spcAft>
                <a:spcPts val="0"/>
              </a:spcAft>
              <a:buClr>
                <a:srgbClr val="FFFFFF"/>
              </a:buClr>
              <a:buSzPts val="1100"/>
              <a:buNone/>
              <a:defRPr>
                <a:solidFill>
                  <a:srgbClr val="FFFFFF"/>
                </a:solidFill>
              </a:defRPr>
            </a:lvl3pPr>
            <a:lvl4pPr lvl="3" algn="l" rtl="0">
              <a:lnSpc>
                <a:spcPct val="100000"/>
              </a:lnSpc>
              <a:spcBef>
                <a:spcPts val="0"/>
              </a:spcBef>
              <a:spcAft>
                <a:spcPts val="0"/>
              </a:spcAft>
              <a:buClr>
                <a:srgbClr val="FFFFFF"/>
              </a:buClr>
              <a:buSzPts val="1100"/>
              <a:buNone/>
              <a:defRPr>
                <a:solidFill>
                  <a:srgbClr val="FFFFFF"/>
                </a:solidFill>
              </a:defRPr>
            </a:lvl4pPr>
            <a:lvl5pPr lvl="4" algn="l" rtl="0">
              <a:lnSpc>
                <a:spcPct val="100000"/>
              </a:lnSpc>
              <a:spcBef>
                <a:spcPts val="0"/>
              </a:spcBef>
              <a:spcAft>
                <a:spcPts val="0"/>
              </a:spcAft>
              <a:buClr>
                <a:srgbClr val="FFFFFF"/>
              </a:buClr>
              <a:buSzPts val="1100"/>
              <a:buNone/>
              <a:defRPr>
                <a:solidFill>
                  <a:srgbClr val="FFFFFF"/>
                </a:solidFill>
              </a:defRPr>
            </a:lvl5pPr>
            <a:lvl6pPr lvl="5" algn="l" rtl="0">
              <a:lnSpc>
                <a:spcPct val="100000"/>
              </a:lnSpc>
              <a:spcBef>
                <a:spcPts val="0"/>
              </a:spcBef>
              <a:spcAft>
                <a:spcPts val="0"/>
              </a:spcAft>
              <a:buClr>
                <a:srgbClr val="FFFFFF"/>
              </a:buClr>
              <a:buSzPts val="1100"/>
              <a:buNone/>
              <a:defRPr>
                <a:solidFill>
                  <a:srgbClr val="FFFFFF"/>
                </a:solidFill>
              </a:defRPr>
            </a:lvl6pPr>
            <a:lvl7pPr lvl="6" algn="l" rtl="0">
              <a:lnSpc>
                <a:spcPct val="100000"/>
              </a:lnSpc>
              <a:spcBef>
                <a:spcPts val="0"/>
              </a:spcBef>
              <a:spcAft>
                <a:spcPts val="0"/>
              </a:spcAft>
              <a:buClr>
                <a:srgbClr val="FFFFFF"/>
              </a:buClr>
              <a:buSzPts val="1100"/>
              <a:buNone/>
              <a:defRPr>
                <a:solidFill>
                  <a:srgbClr val="FFFFFF"/>
                </a:solidFill>
              </a:defRPr>
            </a:lvl7pPr>
            <a:lvl8pPr lvl="7" algn="l" rtl="0">
              <a:lnSpc>
                <a:spcPct val="100000"/>
              </a:lnSpc>
              <a:spcBef>
                <a:spcPts val="0"/>
              </a:spcBef>
              <a:spcAft>
                <a:spcPts val="0"/>
              </a:spcAft>
              <a:buClr>
                <a:srgbClr val="FFFFFF"/>
              </a:buClr>
              <a:buSzPts val="1100"/>
              <a:buNone/>
              <a:defRPr>
                <a:solidFill>
                  <a:srgbClr val="FFFFFF"/>
                </a:solidFill>
              </a:defRPr>
            </a:lvl8pPr>
            <a:lvl9pPr lvl="8" algn="l" rtl="0">
              <a:lnSpc>
                <a:spcPct val="100000"/>
              </a:lnSpc>
              <a:spcBef>
                <a:spcPts val="0"/>
              </a:spcBef>
              <a:spcAft>
                <a:spcPts val="0"/>
              </a:spcAft>
              <a:buClr>
                <a:srgbClr val="FFFFFF"/>
              </a:buClr>
              <a:buSzPts val="1100"/>
              <a:buNone/>
              <a:defRPr>
                <a:solidFill>
                  <a:srgbClr val="FFFFFF"/>
                </a:solidFill>
              </a:defRPr>
            </a:lvl9pPr>
          </a:lstStyle>
          <a:p>
            <a:endParaRPr/>
          </a:p>
        </p:txBody>
      </p:sp>
    </p:spTree>
    <p:extLst>
      <p:ext uri="{BB962C8B-B14F-4D97-AF65-F5344CB8AC3E}">
        <p14:creationId xmlns:p14="http://schemas.microsoft.com/office/powerpoint/2010/main" val="3163855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ita o destacado">
  <p:cSld name="Cita o destacado">
    <p:bg>
      <p:bgPr>
        <a:solidFill>
          <a:srgbClr val="0856E8"/>
        </a:solidFill>
        <a:effectLst/>
      </p:bgPr>
    </p:bg>
    <p:spTree>
      <p:nvGrpSpPr>
        <p:cNvPr id="1" name="Shape 82"/>
        <p:cNvGrpSpPr/>
        <p:nvPr/>
      </p:nvGrpSpPr>
      <p:grpSpPr>
        <a:xfrm>
          <a:off x="0" y="0"/>
          <a:ext cx="0" cy="0"/>
          <a:chOff x="0" y="0"/>
          <a:chExt cx="0" cy="0"/>
        </a:xfrm>
      </p:grpSpPr>
      <p:sp>
        <p:nvSpPr>
          <p:cNvPr id="83" name="Google Shape;83;p12"/>
          <p:cNvSpPr txBox="1">
            <a:spLocks noGrp="1"/>
          </p:cNvSpPr>
          <p:nvPr>
            <p:ph type="title"/>
          </p:nvPr>
        </p:nvSpPr>
        <p:spPr>
          <a:xfrm>
            <a:off x="5138867" y="1183067"/>
            <a:ext cx="5366800" cy="490480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3500"/>
              <a:buFont typeface="Work Sans SemiBold"/>
              <a:buNone/>
              <a:defRPr sz="4667">
                <a:solidFill>
                  <a:srgbClr val="FFFFFF"/>
                </a:solidFill>
                <a:latin typeface="Work Sans SemiBold"/>
                <a:ea typeface="Work Sans SemiBold"/>
                <a:cs typeface="Work Sans SemiBold"/>
                <a:sym typeface="Work Sans SemiBold"/>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Tree>
    <p:extLst>
      <p:ext uri="{BB962C8B-B14F-4D97-AF65-F5344CB8AC3E}">
        <p14:creationId xmlns:p14="http://schemas.microsoft.com/office/powerpoint/2010/main" val="137134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Dos objetos" type="twoObj">
  <p:cSld name="Dos objetos">
    <p:bg>
      <p:bgPr>
        <a:solidFill>
          <a:srgbClr val="DCEAFB"/>
        </a:solidFill>
        <a:effectLst/>
      </p:bgPr>
    </p:bg>
    <p:spTree>
      <p:nvGrpSpPr>
        <p:cNvPr id="1" name="Shape 86"/>
        <p:cNvGrpSpPr/>
        <p:nvPr/>
      </p:nvGrpSpPr>
      <p:grpSpPr>
        <a:xfrm>
          <a:off x="0" y="0"/>
          <a:ext cx="0" cy="0"/>
          <a:chOff x="0" y="0"/>
          <a:chExt cx="0" cy="0"/>
        </a:xfrm>
      </p:grpSpPr>
      <p:sp>
        <p:nvSpPr>
          <p:cNvPr id="87" name="Google Shape;87;p13"/>
          <p:cNvSpPr txBox="1">
            <a:spLocks noGrp="1"/>
          </p:cNvSpPr>
          <p:nvPr>
            <p:ph type="body" idx="1"/>
          </p:nvPr>
        </p:nvSpPr>
        <p:spPr>
          <a:xfrm>
            <a:off x="8448167" y="3404464"/>
            <a:ext cx="3136000" cy="2732800"/>
          </a:xfrm>
          <a:prstGeom prst="rect">
            <a:avLst/>
          </a:prstGeom>
          <a:noFill/>
          <a:ln>
            <a:noFill/>
          </a:ln>
        </p:spPr>
        <p:txBody>
          <a:bodyPr spcFirstLastPara="1" wrap="square" lIns="68575" tIns="34275" rIns="68575" bIns="34275" anchor="t" anchorCtr="0"/>
          <a:lstStyle>
            <a:lvl1pPr marL="609585" lvl="0" indent="-397923" algn="l">
              <a:lnSpc>
                <a:spcPct val="90000"/>
              </a:lnSpc>
              <a:spcBef>
                <a:spcPts val="1067"/>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1pPr>
            <a:lvl2pPr marL="1219170" lvl="1"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2pPr>
            <a:lvl3pPr marL="1828754" lvl="2"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3pPr>
            <a:lvl4pPr marL="2438339" lvl="3"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4pPr>
            <a:lvl5pPr marL="3047924" lvl="4"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5pPr>
            <a:lvl6pPr marL="3657509" lvl="5"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6pPr>
            <a:lvl7pPr marL="4267093" lvl="6"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7pPr>
            <a:lvl8pPr marL="4876678" lvl="7"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8pPr>
            <a:lvl9pPr marL="5486263" lvl="8"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9pPr>
          </a:lstStyle>
          <a:p>
            <a:endParaRPr/>
          </a:p>
        </p:txBody>
      </p:sp>
      <p:sp>
        <p:nvSpPr>
          <p:cNvPr id="88" name="Google Shape;88;p13"/>
          <p:cNvSpPr txBox="1">
            <a:spLocks noGrp="1"/>
          </p:cNvSpPr>
          <p:nvPr>
            <p:ph type="body" idx="2"/>
          </p:nvPr>
        </p:nvSpPr>
        <p:spPr>
          <a:xfrm>
            <a:off x="5024967" y="3404464"/>
            <a:ext cx="3136000" cy="2732800"/>
          </a:xfrm>
          <a:prstGeom prst="rect">
            <a:avLst/>
          </a:prstGeom>
          <a:noFill/>
          <a:ln>
            <a:noFill/>
          </a:ln>
        </p:spPr>
        <p:txBody>
          <a:bodyPr spcFirstLastPara="1" wrap="square" lIns="68575" tIns="34275" rIns="68575" bIns="34275" anchor="t" anchorCtr="0"/>
          <a:lstStyle>
            <a:lvl1pPr marL="609585" lvl="0" indent="-397923" algn="l">
              <a:lnSpc>
                <a:spcPct val="90000"/>
              </a:lnSpc>
              <a:spcBef>
                <a:spcPts val="1067"/>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1pPr>
            <a:lvl2pPr marL="1219170" lvl="1"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2pPr>
            <a:lvl3pPr marL="1828754" lvl="2"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3pPr>
            <a:lvl4pPr marL="2438339" lvl="3"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4pPr>
            <a:lvl5pPr marL="3047924" lvl="4"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5pPr>
            <a:lvl6pPr marL="3657509" lvl="5"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6pPr>
            <a:lvl7pPr marL="4267093" lvl="6"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7pPr>
            <a:lvl8pPr marL="4876678" lvl="7"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8pPr>
            <a:lvl9pPr marL="5486263" lvl="8"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9pPr>
          </a:lstStyle>
          <a:p>
            <a:endParaRPr/>
          </a:p>
        </p:txBody>
      </p:sp>
      <p:sp>
        <p:nvSpPr>
          <p:cNvPr id="89" name="Google Shape;89;p13"/>
          <p:cNvSpPr txBox="1">
            <a:spLocks noGrp="1"/>
          </p:cNvSpPr>
          <p:nvPr>
            <p:ph type="title"/>
          </p:nvPr>
        </p:nvSpPr>
        <p:spPr>
          <a:xfrm>
            <a:off x="5024967" y="2310697"/>
            <a:ext cx="5743600" cy="85840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0054BC"/>
              </a:buClr>
              <a:buSzPts val="3000"/>
              <a:buFont typeface="Work Sans Light"/>
              <a:buNone/>
              <a:defRPr sz="4000">
                <a:solidFill>
                  <a:srgbClr val="0054BC"/>
                </a:solidFill>
                <a:latin typeface="Work Sans Light"/>
                <a:ea typeface="Work Sans Light"/>
                <a:cs typeface="Work Sans Light"/>
                <a:sym typeface="Work Sans Light"/>
              </a:defRPr>
            </a:lvl1pPr>
            <a:lvl2pPr lvl="1" algn="l">
              <a:lnSpc>
                <a:spcPct val="100000"/>
              </a:lnSpc>
              <a:spcBef>
                <a:spcPts val="0"/>
              </a:spcBef>
              <a:spcAft>
                <a:spcPts val="0"/>
              </a:spcAft>
              <a:buClr>
                <a:srgbClr val="0054BC"/>
              </a:buClr>
              <a:buSzPts val="1100"/>
              <a:buNone/>
              <a:defRPr>
                <a:solidFill>
                  <a:srgbClr val="0054BC"/>
                </a:solidFill>
              </a:defRPr>
            </a:lvl2pPr>
            <a:lvl3pPr lvl="2" algn="l">
              <a:lnSpc>
                <a:spcPct val="100000"/>
              </a:lnSpc>
              <a:spcBef>
                <a:spcPts val="0"/>
              </a:spcBef>
              <a:spcAft>
                <a:spcPts val="0"/>
              </a:spcAft>
              <a:buClr>
                <a:srgbClr val="0054BC"/>
              </a:buClr>
              <a:buSzPts val="1100"/>
              <a:buNone/>
              <a:defRPr>
                <a:solidFill>
                  <a:srgbClr val="0054BC"/>
                </a:solidFill>
              </a:defRPr>
            </a:lvl3pPr>
            <a:lvl4pPr lvl="3" algn="l">
              <a:lnSpc>
                <a:spcPct val="100000"/>
              </a:lnSpc>
              <a:spcBef>
                <a:spcPts val="0"/>
              </a:spcBef>
              <a:spcAft>
                <a:spcPts val="0"/>
              </a:spcAft>
              <a:buClr>
                <a:srgbClr val="0054BC"/>
              </a:buClr>
              <a:buSzPts val="1100"/>
              <a:buNone/>
              <a:defRPr>
                <a:solidFill>
                  <a:srgbClr val="0054BC"/>
                </a:solidFill>
              </a:defRPr>
            </a:lvl4pPr>
            <a:lvl5pPr lvl="4" algn="l">
              <a:lnSpc>
                <a:spcPct val="100000"/>
              </a:lnSpc>
              <a:spcBef>
                <a:spcPts val="0"/>
              </a:spcBef>
              <a:spcAft>
                <a:spcPts val="0"/>
              </a:spcAft>
              <a:buClr>
                <a:srgbClr val="0054BC"/>
              </a:buClr>
              <a:buSzPts val="1100"/>
              <a:buNone/>
              <a:defRPr>
                <a:solidFill>
                  <a:srgbClr val="0054BC"/>
                </a:solidFill>
              </a:defRPr>
            </a:lvl5pPr>
            <a:lvl6pPr lvl="5" algn="l">
              <a:lnSpc>
                <a:spcPct val="100000"/>
              </a:lnSpc>
              <a:spcBef>
                <a:spcPts val="0"/>
              </a:spcBef>
              <a:spcAft>
                <a:spcPts val="0"/>
              </a:spcAft>
              <a:buClr>
                <a:srgbClr val="0054BC"/>
              </a:buClr>
              <a:buSzPts val="1100"/>
              <a:buNone/>
              <a:defRPr>
                <a:solidFill>
                  <a:srgbClr val="0054BC"/>
                </a:solidFill>
              </a:defRPr>
            </a:lvl6pPr>
            <a:lvl7pPr lvl="6" algn="l">
              <a:lnSpc>
                <a:spcPct val="100000"/>
              </a:lnSpc>
              <a:spcBef>
                <a:spcPts val="0"/>
              </a:spcBef>
              <a:spcAft>
                <a:spcPts val="0"/>
              </a:spcAft>
              <a:buClr>
                <a:srgbClr val="0054BC"/>
              </a:buClr>
              <a:buSzPts val="1100"/>
              <a:buNone/>
              <a:defRPr>
                <a:solidFill>
                  <a:srgbClr val="0054BC"/>
                </a:solidFill>
              </a:defRPr>
            </a:lvl7pPr>
            <a:lvl8pPr lvl="7" algn="l">
              <a:lnSpc>
                <a:spcPct val="100000"/>
              </a:lnSpc>
              <a:spcBef>
                <a:spcPts val="0"/>
              </a:spcBef>
              <a:spcAft>
                <a:spcPts val="0"/>
              </a:spcAft>
              <a:buClr>
                <a:srgbClr val="0054BC"/>
              </a:buClr>
              <a:buSzPts val="1100"/>
              <a:buNone/>
              <a:defRPr>
                <a:solidFill>
                  <a:srgbClr val="0054BC"/>
                </a:solidFill>
              </a:defRPr>
            </a:lvl8pPr>
            <a:lvl9pPr lvl="8" algn="l">
              <a:lnSpc>
                <a:spcPct val="100000"/>
              </a:lnSpc>
              <a:spcBef>
                <a:spcPts val="0"/>
              </a:spcBef>
              <a:spcAft>
                <a:spcPts val="0"/>
              </a:spcAft>
              <a:buClr>
                <a:srgbClr val="0054BC"/>
              </a:buClr>
              <a:buSzPts val="1100"/>
              <a:buNone/>
              <a:defRPr>
                <a:solidFill>
                  <a:srgbClr val="0054BC"/>
                </a:solidFill>
              </a:defRPr>
            </a:lvl9pPr>
          </a:lstStyle>
          <a:p>
            <a:endParaRPr/>
          </a:p>
        </p:txBody>
      </p:sp>
      <p:sp>
        <p:nvSpPr>
          <p:cNvPr id="6" name="Google Shape;49;p8"/>
          <p:cNvSpPr txBox="1"/>
          <p:nvPr userDrawn="1"/>
        </p:nvSpPr>
        <p:spPr>
          <a:xfrm>
            <a:off x="489958" y="131709"/>
            <a:ext cx="2849113" cy="241200"/>
          </a:xfrm>
          <a:prstGeom prst="rect">
            <a:avLst/>
          </a:prstGeom>
          <a:noFill/>
          <a:ln>
            <a:noFill/>
          </a:ln>
        </p:spPr>
        <p:txBody>
          <a:bodyPr spcFirstLastPara="1" wrap="square" lIns="91433" tIns="45700" rIns="91433" bIns="45700" anchor="ctr" anchorCtr="0">
            <a:noAutofit/>
          </a:bodyPr>
          <a:lstStyle/>
          <a:p>
            <a:pPr>
              <a:buClr>
                <a:srgbClr val="000000"/>
              </a:buClr>
              <a:buSzPts val="1100"/>
              <a:buFont typeface="Arial"/>
              <a:buNone/>
            </a:pPr>
            <a:r>
              <a:rPr lang="es-CO" sz="800" kern="0" dirty="0">
                <a:solidFill>
                  <a:srgbClr val="0066CD"/>
                </a:solidFill>
                <a:latin typeface="Work Sans Light"/>
                <a:ea typeface="Work Sans Light"/>
                <a:cs typeface="Work Sans Light"/>
                <a:sym typeface="Work Sans Light"/>
              </a:rPr>
              <a:t>Ministerio de Salud y Protección Social de Colombia</a:t>
            </a:r>
            <a:endParaRPr sz="800" kern="0" dirty="0">
              <a:solidFill>
                <a:srgbClr val="0066CD"/>
              </a:solidFill>
              <a:latin typeface="Work Sans Light"/>
              <a:ea typeface="Work Sans Light"/>
              <a:cs typeface="Work Sans Light"/>
              <a:sym typeface="Work Sans Light"/>
            </a:endParaRPr>
          </a:p>
        </p:txBody>
      </p:sp>
    </p:spTree>
    <p:extLst>
      <p:ext uri="{BB962C8B-B14F-4D97-AF65-F5344CB8AC3E}">
        <p14:creationId xmlns:p14="http://schemas.microsoft.com/office/powerpoint/2010/main" val="3071790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En blanco" type="blank">
  <p:cSld name="En blanco">
    <p:bg>
      <p:bgPr>
        <a:solidFill>
          <a:srgbClr val="DCEAFB"/>
        </a:solidFill>
        <a:effectLst/>
      </p:bgPr>
    </p:bg>
    <p:spTree>
      <p:nvGrpSpPr>
        <p:cNvPr id="1" name="Shape 92"/>
        <p:cNvGrpSpPr/>
        <p:nvPr/>
      </p:nvGrpSpPr>
      <p:grpSpPr>
        <a:xfrm>
          <a:off x="0" y="0"/>
          <a:ext cx="0" cy="0"/>
          <a:chOff x="0" y="0"/>
          <a:chExt cx="0" cy="0"/>
        </a:xfrm>
      </p:grpSpPr>
      <p:sp>
        <p:nvSpPr>
          <p:cNvPr id="93" name="Google Shape;93;p14"/>
          <p:cNvSpPr txBox="1"/>
          <p:nvPr/>
        </p:nvSpPr>
        <p:spPr>
          <a:xfrm>
            <a:off x="2192767" y="6403600"/>
            <a:ext cx="6102800" cy="454400"/>
          </a:xfrm>
          <a:prstGeom prst="rect">
            <a:avLst/>
          </a:prstGeom>
          <a:noFill/>
          <a:ln>
            <a:noFill/>
          </a:ln>
        </p:spPr>
        <p:txBody>
          <a:bodyPr spcFirstLastPara="1" wrap="square" lIns="121900" tIns="121900" rIns="121900" bIns="121900" anchor="t" anchorCtr="0">
            <a:noAutofit/>
          </a:bodyPr>
          <a:lstStyle/>
          <a:p>
            <a:pPr>
              <a:buClr>
                <a:srgbClr val="000000"/>
              </a:buClr>
              <a:buSzPts val="600"/>
              <a:buFont typeface="Arial"/>
              <a:buNone/>
            </a:pPr>
            <a:r>
              <a:rPr lang="es-CO" sz="800" kern="0" dirty="0">
                <a:solidFill>
                  <a:srgbClr val="0054BC"/>
                </a:solidFill>
                <a:latin typeface="Work Sans"/>
                <a:ea typeface="Work Sans"/>
                <a:cs typeface="Work Sans"/>
                <a:sym typeface="Work Sans"/>
              </a:rPr>
              <a:t>Esta presentación es propiedad intelectual controlada y producida por el Ministerio de Salud y Protección Social.</a:t>
            </a:r>
            <a:endParaRPr sz="800" kern="0" dirty="0">
              <a:solidFill>
                <a:srgbClr val="0054BC"/>
              </a:solidFill>
              <a:latin typeface="Work Sans"/>
              <a:ea typeface="Work Sans"/>
              <a:cs typeface="Work Sans"/>
              <a:sym typeface="Work Sans"/>
            </a:endParaRPr>
          </a:p>
        </p:txBody>
      </p:sp>
      <p:sp>
        <p:nvSpPr>
          <p:cNvPr id="4" name="Google Shape;49;p8"/>
          <p:cNvSpPr txBox="1"/>
          <p:nvPr userDrawn="1"/>
        </p:nvSpPr>
        <p:spPr>
          <a:xfrm>
            <a:off x="489958" y="131709"/>
            <a:ext cx="2849113" cy="241200"/>
          </a:xfrm>
          <a:prstGeom prst="rect">
            <a:avLst/>
          </a:prstGeom>
          <a:noFill/>
          <a:ln>
            <a:noFill/>
          </a:ln>
        </p:spPr>
        <p:txBody>
          <a:bodyPr spcFirstLastPara="1" wrap="square" lIns="91433" tIns="45700" rIns="91433" bIns="45700" anchor="ctr" anchorCtr="0">
            <a:noAutofit/>
          </a:bodyPr>
          <a:lstStyle/>
          <a:p>
            <a:pPr>
              <a:buClr>
                <a:srgbClr val="000000"/>
              </a:buClr>
              <a:buSzPts val="1100"/>
              <a:buFont typeface="Arial"/>
              <a:buNone/>
            </a:pPr>
            <a:r>
              <a:rPr lang="es-CO" sz="800" kern="0" dirty="0">
                <a:solidFill>
                  <a:srgbClr val="0066CD"/>
                </a:solidFill>
                <a:latin typeface="Work Sans Light"/>
                <a:ea typeface="Work Sans Light"/>
                <a:cs typeface="Work Sans Light"/>
                <a:sym typeface="Work Sans Light"/>
              </a:rPr>
              <a:t>Ministerio de Salud y Protección Social de Colombia</a:t>
            </a:r>
            <a:endParaRPr sz="800" kern="0" dirty="0">
              <a:solidFill>
                <a:srgbClr val="0066CD"/>
              </a:solidFill>
              <a:latin typeface="Work Sans Light"/>
              <a:ea typeface="Work Sans Light"/>
              <a:cs typeface="Work Sans Light"/>
              <a:sym typeface="Work Sans Light"/>
            </a:endParaRPr>
          </a:p>
        </p:txBody>
      </p:sp>
    </p:spTree>
    <p:extLst>
      <p:ext uri="{BB962C8B-B14F-4D97-AF65-F5344CB8AC3E}">
        <p14:creationId xmlns:p14="http://schemas.microsoft.com/office/powerpoint/2010/main" val="1835278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texto">
  <p:cSld name="1_Título y texto">
    <p:bg>
      <p:bgPr>
        <a:solidFill>
          <a:srgbClr val="DCEAFB"/>
        </a:solidFill>
        <a:effectLst/>
      </p:bgPr>
    </p:bg>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89959" y="2310700"/>
            <a:ext cx="4353173" cy="853597"/>
          </a:xfrm>
          <a:prstGeom prst="rect">
            <a:avLst/>
          </a:prstGeom>
          <a:noFill/>
          <a:ln>
            <a:noFill/>
          </a:ln>
        </p:spPr>
        <p:txBody>
          <a:bodyPr spcFirstLastPara="1" wrap="square" lIns="68575" tIns="34275" rIns="68575" bIns="34275" anchor="ctr" anchorCtr="0"/>
          <a:lstStyle>
            <a:lvl1pPr lvl="0" algn="r">
              <a:lnSpc>
                <a:spcPct val="90000"/>
              </a:lnSpc>
              <a:spcBef>
                <a:spcPts val="0"/>
              </a:spcBef>
              <a:spcAft>
                <a:spcPts val="0"/>
              </a:spcAft>
              <a:buClr>
                <a:srgbClr val="0054BC"/>
              </a:buClr>
              <a:buSzPts val="1400"/>
              <a:buFont typeface="Work Sans SemiBold"/>
              <a:buNone/>
              <a:defRPr sz="4000">
                <a:solidFill>
                  <a:srgbClr val="0054BC"/>
                </a:solidFill>
                <a:latin typeface="Work Sans Light"/>
                <a:ea typeface="Work Sans Light"/>
                <a:cs typeface="Work Sans Light"/>
                <a:sym typeface="Work Sans Light"/>
              </a:defRPr>
            </a:lvl1pPr>
            <a:lvl2pPr lvl="1" algn="l">
              <a:lnSpc>
                <a:spcPct val="100000"/>
              </a:lnSpc>
              <a:spcBef>
                <a:spcPts val="0"/>
              </a:spcBef>
              <a:spcAft>
                <a:spcPts val="0"/>
              </a:spcAft>
              <a:buClr>
                <a:srgbClr val="0054BC"/>
              </a:buClr>
              <a:buSzPts val="1100"/>
              <a:buNone/>
              <a:defRPr>
                <a:solidFill>
                  <a:srgbClr val="0054BC"/>
                </a:solidFill>
              </a:defRPr>
            </a:lvl2pPr>
            <a:lvl3pPr lvl="2" algn="l">
              <a:lnSpc>
                <a:spcPct val="100000"/>
              </a:lnSpc>
              <a:spcBef>
                <a:spcPts val="0"/>
              </a:spcBef>
              <a:spcAft>
                <a:spcPts val="0"/>
              </a:spcAft>
              <a:buClr>
                <a:srgbClr val="0054BC"/>
              </a:buClr>
              <a:buSzPts val="1100"/>
              <a:buNone/>
              <a:defRPr>
                <a:solidFill>
                  <a:srgbClr val="0054BC"/>
                </a:solidFill>
              </a:defRPr>
            </a:lvl3pPr>
            <a:lvl4pPr lvl="3" algn="l">
              <a:lnSpc>
                <a:spcPct val="100000"/>
              </a:lnSpc>
              <a:spcBef>
                <a:spcPts val="0"/>
              </a:spcBef>
              <a:spcAft>
                <a:spcPts val="0"/>
              </a:spcAft>
              <a:buClr>
                <a:srgbClr val="0054BC"/>
              </a:buClr>
              <a:buSzPts val="1100"/>
              <a:buNone/>
              <a:defRPr>
                <a:solidFill>
                  <a:srgbClr val="0054BC"/>
                </a:solidFill>
              </a:defRPr>
            </a:lvl4pPr>
            <a:lvl5pPr lvl="4" algn="l">
              <a:lnSpc>
                <a:spcPct val="100000"/>
              </a:lnSpc>
              <a:spcBef>
                <a:spcPts val="0"/>
              </a:spcBef>
              <a:spcAft>
                <a:spcPts val="0"/>
              </a:spcAft>
              <a:buClr>
                <a:srgbClr val="0054BC"/>
              </a:buClr>
              <a:buSzPts val="1100"/>
              <a:buNone/>
              <a:defRPr>
                <a:solidFill>
                  <a:srgbClr val="0054BC"/>
                </a:solidFill>
              </a:defRPr>
            </a:lvl5pPr>
            <a:lvl6pPr lvl="5" algn="l">
              <a:lnSpc>
                <a:spcPct val="100000"/>
              </a:lnSpc>
              <a:spcBef>
                <a:spcPts val="0"/>
              </a:spcBef>
              <a:spcAft>
                <a:spcPts val="0"/>
              </a:spcAft>
              <a:buClr>
                <a:srgbClr val="0054BC"/>
              </a:buClr>
              <a:buSzPts val="1100"/>
              <a:buNone/>
              <a:defRPr>
                <a:solidFill>
                  <a:srgbClr val="0054BC"/>
                </a:solidFill>
              </a:defRPr>
            </a:lvl6pPr>
            <a:lvl7pPr lvl="6" algn="l">
              <a:lnSpc>
                <a:spcPct val="100000"/>
              </a:lnSpc>
              <a:spcBef>
                <a:spcPts val="0"/>
              </a:spcBef>
              <a:spcAft>
                <a:spcPts val="0"/>
              </a:spcAft>
              <a:buClr>
                <a:srgbClr val="0054BC"/>
              </a:buClr>
              <a:buSzPts val="1100"/>
              <a:buNone/>
              <a:defRPr>
                <a:solidFill>
                  <a:srgbClr val="0054BC"/>
                </a:solidFill>
              </a:defRPr>
            </a:lvl7pPr>
            <a:lvl8pPr lvl="7" algn="l">
              <a:lnSpc>
                <a:spcPct val="100000"/>
              </a:lnSpc>
              <a:spcBef>
                <a:spcPts val="0"/>
              </a:spcBef>
              <a:spcAft>
                <a:spcPts val="0"/>
              </a:spcAft>
              <a:buClr>
                <a:srgbClr val="0054BC"/>
              </a:buClr>
              <a:buSzPts val="1100"/>
              <a:buNone/>
              <a:defRPr>
                <a:solidFill>
                  <a:srgbClr val="0054BC"/>
                </a:solidFill>
              </a:defRPr>
            </a:lvl8pPr>
            <a:lvl9pPr lvl="8" algn="l">
              <a:lnSpc>
                <a:spcPct val="100000"/>
              </a:lnSpc>
              <a:spcBef>
                <a:spcPts val="0"/>
              </a:spcBef>
              <a:spcAft>
                <a:spcPts val="0"/>
              </a:spcAft>
              <a:buClr>
                <a:srgbClr val="0054BC"/>
              </a:buClr>
              <a:buSzPts val="1100"/>
              <a:buNone/>
              <a:defRPr>
                <a:solidFill>
                  <a:srgbClr val="0054BC"/>
                </a:solidFill>
              </a:defRPr>
            </a:lvl9pPr>
          </a:lstStyle>
          <a:p>
            <a:endParaRPr/>
          </a:p>
        </p:txBody>
      </p:sp>
      <p:sp>
        <p:nvSpPr>
          <p:cNvPr id="48" name="Google Shape;48;p8"/>
          <p:cNvSpPr txBox="1">
            <a:spLocks noGrp="1"/>
          </p:cNvSpPr>
          <p:nvPr>
            <p:ph type="body" idx="1"/>
          </p:nvPr>
        </p:nvSpPr>
        <p:spPr>
          <a:xfrm>
            <a:off x="5024967" y="4002323"/>
            <a:ext cx="2511200" cy="591600"/>
          </a:xfrm>
          <a:prstGeom prst="rect">
            <a:avLst/>
          </a:prstGeom>
          <a:noFill/>
          <a:ln>
            <a:noFill/>
          </a:ln>
        </p:spPr>
        <p:txBody>
          <a:bodyPr spcFirstLastPara="1" wrap="square" lIns="68575" tIns="34275" rIns="68575" bIns="34275" anchor="t" anchorCtr="0"/>
          <a:lstStyle>
            <a:lvl1pPr marL="609585" lvl="0" indent="-304792" algn="l">
              <a:lnSpc>
                <a:spcPct val="90000"/>
              </a:lnSpc>
              <a:spcBef>
                <a:spcPts val="1067"/>
              </a:spcBef>
              <a:spcAft>
                <a:spcPts val="0"/>
              </a:spcAft>
              <a:buClr>
                <a:srgbClr val="0054BC"/>
              </a:buClr>
              <a:buSzPts val="1000"/>
              <a:buNone/>
              <a:defRPr sz="1333">
                <a:solidFill>
                  <a:srgbClr val="0054BC"/>
                </a:solidFill>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49" name="Google Shape;49;p8"/>
          <p:cNvSpPr txBox="1"/>
          <p:nvPr/>
        </p:nvSpPr>
        <p:spPr>
          <a:xfrm>
            <a:off x="489958" y="131709"/>
            <a:ext cx="2849113" cy="241200"/>
          </a:xfrm>
          <a:prstGeom prst="rect">
            <a:avLst/>
          </a:prstGeom>
          <a:noFill/>
          <a:ln>
            <a:noFill/>
          </a:ln>
        </p:spPr>
        <p:txBody>
          <a:bodyPr spcFirstLastPara="1" wrap="square" lIns="91433" tIns="45700" rIns="91433" bIns="45700" anchor="ctr" anchorCtr="0">
            <a:noAutofit/>
          </a:bodyPr>
          <a:lstStyle/>
          <a:p>
            <a:pPr>
              <a:buClr>
                <a:srgbClr val="000000"/>
              </a:buClr>
              <a:buSzPts val="1100"/>
              <a:buFont typeface="Arial"/>
              <a:buNone/>
            </a:pPr>
            <a:r>
              <a:rPr lang="es-CO" sz="800" kern="0" dirty="0">
                <a:solidFill>
                  <a:srgbClr val="0066CD"/>
                </a:solidFill>
                <a:latin typeface="Work Sans Light"/>
                <a:ea typeface="Work Sans Light"/>
                <a:cs typeface="Work Sans Light"/>
                <a:sym typeface="Work Sans Light"/>
              </a:rPr>
              <a:t>Ministerio de Salud y Protección Social de Colombia</a:t>
            </a:r>
            <a:endParaRPr sz="800" kern="0" dirty="0">
              <a:solidFill>
                <a:srgbClr val="0066CD"/>
              </a:solidFill>
              <a:latin typeface="Work Sans Light"/>
              <a:ea typeface="Work Sans Light"/>
              <a:cs typeface="Work Sans Light"/>
              <a:sym typeface="Work Sans Light"/>
            </a:endParaRPr>
          </a:p>
        </p:txBody>
      </p:sp>
      <p:sp>
        <p:nvSpPr>
          <p:cNvPr id="51" name="Google Shape;51;p8"/>
          <p:cNvSpPr txBox="1">
            <a:spLocks noGrp="1"/>
          </p:cNvSpPr>
          <p:nvPr>
            <p:ph type="body" idx="2"/>
          </p:nvPr>
        </p:nvSpPr>
        <p:spPr>
          <a:xfrm>
            <a:off x="5024381" y="3404467"/>
            <a:ext cx="2511200" cy="591600"/>
          </a:xfrm>
          <a:prstGeom prst="rect">
            <a:avLst/>
          </a:prstGeom>
          <a:noFill/>
          <a:ln>
            <a:noFill/>
          </a:ln>
        </p:spPr>
        <p:txBody>
          <a:bodyPr spcFirstLastPara="1" wrap="square" lIns="68575" tIns="34275" rIns="68575" bIns="34275" anchor="t" anchorCtr="0"/>
          <a:lstStyle>
            <a:lvl1pPr marL="609585" lvl="0" indent="-304792" algn="l">
              <a:lnSpc>
                <a:spcPct val="90000"/>
              </a:lnSpc>
              <a:spcBef>
                <a:spcPts val="1067"/>
              </a:spcBef>
              <a:spcAft>
                <a:spcPts val="0"/>
              </a:spcAft>
              <a:buClr>
                <a:srgbClr val="0054BC"/>
              </a:buClr>
              <a:buSzPts val="1000"/>
              <a:buNone/>
              <a:defRPr sz="1333">
                <a:solidFill>
                  <a:srgbClr val="0054BC"/>
                </a:solidFill>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52" name="Google Shape;52;p8"/>
          <p:cNvSpPr txBox="1">
            <a:spLocks noGrp="1"/>
          </p:cNvSpPr>
          <p:nvPr>
            <p:ph type="body" idx="3"/>
          </p:nvPr>
        </p:nvSpPr>
        <p:spPr>
          <a:xfrm>
            <a:off x="5024967" y="4587704"/>
            <a:ext cx="2511200" cy="591600"/>
          </a:xfrm>
          <a:prstGeom prst="rect">
            <a:avLst/>
          </a:prstGeom>
          <a:noFill/>
          <a:ln>
            <a:noFill/>
          </a:ln>
        </p:spPr>
        <p:txBody>
          <a:bodyPr spcFirstLastPara="1" wrap="square" lIns="68575" tIns="34275" rIns="68575" bIns="34275" anchor="t" anchorCtr="0"/>
          <a:lstStyle>
            <a:lvl1pPr marL="609585" lvl="0" indent="-304792" algn="l">
              <a:lnSpc>
                <a:spcPct val="90000"/>
              </a:lnSpc>
              <a:spcBef>
                <a:spcPts val="1067"/>
              </a:spcBef>
              <a:spcAft>
                <a:spcPts val="0"/>
              </a:spcAft>
              <a:buClr>
                <a:srgbClr val="0054BC"/>
              </a:buClr>
              <a:buSzPts val="1000"/>
              <a:buNone/>
              <a:defRPr sz="1333">
                <a:solidFill>
                  <a:srgbClr val="0054BC"/>
                </a:solidFill>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53" name="Google Shape;53;p8"/>
          <p:cNvSpPr txBox="1">
            <a:spLocks noGrp="1"/>
          </p:cNvSpPr>
          <p:nvPr>
            <p:ph type="body" idx="4"/>
          </p:nvPr>
        </p:nvSpPr>
        <p:spPr>
          <a:xfrm>
            <a:off x="5024967" y="5229340"/>
            <a:ext cx="2511200" cy="591600"/>
          </a:xfrm>
          <a:prstGeom prst="rect">
            <a:avLst/>
          </a:prstGeom>
          <a:noFill/>
          <a:ln>
            <a:noFill/>
          </a:ln>
        </p:spPr>
        <p:txBody>
          <a:bodyPr spcFirstLastPara="1" wrap="square" lIns="68575" tIns="34275" rIns="68575" bIns="34275" anchor="t" anchorCtr="0"/>
          <a:lstStyle>
            <a:lvl1pPr marL="609585" lvl="0" indent="-304792" algn="l">
              <a:lnSpc>
                <a:spcPct val="90000"/>
              </a:lnSpc>
              <a:spcBef>
                <a:spcPts val="1067"/>
              </a:spcBef>
              <a:spcAft>
                <a:spcPts val="0"/>
              </a:spcAft>
              <a:buClr>
                <a:srgbClr val="0054BC"/>
              </a:buClr>
              <a:buSzPts val="1000"/>
              <a:buNone/>
              <a:defRPr sz="1333">
                <a:solidFill>
                  <a:srgbClr val="0054BC"/>
                </a:solidFill>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54" name="Google Shape;54;p8"/>
          <p:cNvSpPr txBox="1">
            <a:spLocks noGrp="1"/>
          </p:cNvSpPr>
          <p:nvPr>
            <p:ph type="body" idx="5"/>
          </p:nvPr>
        </p:nvSpPr>
        <p:spPr>
          <a:xfrm>
            <a:off x="4164164" y="3493373"/>
            <a:ext cx="766400" cy="363600"/>
          </a:xfrm>
          <a:prstGeom prst="rect">
            <a:avLst/>
          </a:prstGeom>
          <a:noFill/>
          <a:ln>
            <a:noFill/>
          </a:ln>
        </p:spPr>
        <p:txBody>
          <a:bodyPr spcFirstLastPara="1" wrap="square" lIns="68575" tIns="34275" rIns="68575" bIns="34275" anchor="t" anchorCtr="0"/>
          <a:lstStyle>
            <a:lvl1pPr marL="609585" lvl="0" indent="-304792" algn="r">
              <a:lnSpc>
                <a:spcPct val="90000"/>
              </a:lnSpc>
              <a:spcBef>
                <a:spcPts val="1067"/>
              </a:spcBef>
              <a:spcAft>
                <a:spcPts val="0"/>
              </a:spcAft>
              <a:buClr>
                <a:srgbClr val="0054BC"/>
              </a:buClr>
              <a:buSzPts val="1000"/>
              <a:buNone/>
              <a:defRPr sz="1333" b="1">
                <a:solidFill>
                  <a:srgbClr val="0054BC"/>
                </a:solidFill>
                <a:latin typeface="Work Sans"/>
                <a:ea typeface="Work Sans"/>
                <a:cs typeface="Work Sans"/>
                <a:sym typeface="Work Sans"/>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55" name="Google Shape;55;p8"/>
          <p:cNvSpPr txBox="1">
            <a:spLocks noGrp="1"/>
          </p:cNvSpPr>
          <p:nvPr>
            <p:ph type="body" idx="6"/>
          </p:nvPr>
        </p:nvSpPr>
        <p:spPr>
          <a:xfrm>
            <a:off x="8488501" y="4002323"/>
            <a:ext cx="2511200" cy="591600"/>
          </a:xfrm>
          <a:prstGeom prst="rect">
            <a:avLst/>
          </a:prstGeom>
          <a:noFill/>
          <a:ln>
            <a:noFill/>
          </a:ln>
        </p:spPr>
        <p:txBody>
          <a:bodyPr spcFirstLastPara="1" wrap="square" lIns="68575" tIns="34275" rIns="68575" bIns="34275" anchor="t" anchorCtr="0"/>
          <a:lstStyle>
            <a:lvl1pPr marL="609585" lvl="0" indent="-304792" algn="l">
              <a:lnSpc>
                <a:spcPct val="90000"/>
              </a:lnSpc>
              <a:spcBef>
                <a:spcPts val="1067"/>
              </a:spcBef>
              <a:spcAft>
                <a:spcPts val="0"/>
              </a:spcAft>
              <a:buClr>
                <a:srgbClr val="0054BC"/>
              </a:buClr>
              <a:buSzPts val="1000"/>
              <a:buNone/>
              <a:defRPr sz="1333">
                <a:solidFill>
                  <a:srgbClr val="0054BC"/>
                </a:solidFill>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56" name="Google Shape;56;p8"/>
          <p:cNvSpPr txBox="1">
            <a:spLocks noGrp="1"/>
          </p:cNvSpPr>
          <p:nvPr>
            <p:ph type="body" idx="7"/>
          </p:nvPr>
        </p:nvSpPr>
        <p:spPr>
          <a:xfrm>
            <a:off x="4164163" y="4119593"/>
            <a:ext cx="766400" cy="363600"/>
          </a:xfrm>
          <a:prstGeom prst="rect">
            <a:avLst/>
          </a:prstGeom>
          <a:noFill/>
          <a:ln>
            <a:noFill/>
          </a:ln>
        </p:spPr>
        <p:txBody>
          <a:bodyPr spcFirstLastPara="1" wrap="square" lIns="68575" tIns="34275" rIns="68575" bIns="34275" anchor="t" anchorCtr="0"/>
          <a:lstStyle>
            <a:lvl1pPr marL="609585" lvl="0" indent="-304792" algn="r">
              <a:lnSpc>
                <a:spcPct val="90000"/>
              </a:lnSpc>
              <a:spcBef>
                <a:spcPts val="1067"/>
              </a:spcBef>
              <a:spcAft>
                <a:spcPts val="0"/>
              </a:spcAft>
              <a:buClr>
                <a:srgbClr val="0054BC"/>
              </a:buClr>
              <a:buSzPts val="1000"/>
              <a:buNone/>
              <a:defRPr sz="1333" b="1">
                <a:solidFill>
                  <a:srgbClr val="0054BC"/>
                </a:solidFill>
                <a:latin typeface="Work Sans"/>
                <a:ea typeface="Work Sans"/>
                <a:cs typeface="Work Sans"/>
                <a:sym typeface="Work Sans"/>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57" name="Google Shape;57;p8"/>
          <p:cNvSpPr txBox="1">
            <a:spLocks noGrp="1"/>
          </p:cNvSpPr>
          <p:nvPr>
            <p:ph type="body" idx="8"/>
          </p:nvPr>
        </p:nvSpPr>
        <p:spPr>
          <a:xfrm>
            <a:off x="4165132" y="4700027"/>
            <a:ext cx="766400" cy="363600"/>
          </a:xfrm>
          <a:prstGeom prst="rect">
            <a:avLst/>
          </a:prstGeom>
          <a:noFill/>
          <a:ln>
            <a:noFill/>
          </a:ln>
        </p:spPr>
        <p:txBody>
          <a:bodyPr spcFirstLastPara="1" wrap="square" lIns="68575" tIns="34275" rIns="68575" bIns="34275" anchor="t" anchorCtr="0"/>
          <a:lstStyle>
            <a:lvl1pPr marL="609585" lvl="0" indent="-304792" algn="r">
              <a:lnSpc>
                <a:spcPct val="90000"/>
              </a:lnSpc>
              <a:spcBef>
                <a:spcPts val="1067"/>
              </a:spcBef>
              <a:spcAft>
                <a:spcPts val="0"/>
              </a:spcAft>
              <a:buClr>
                <a:srgbClr val="0054BC"/>
              </a:buClr>
              <a:buSzPts val="1000"/>
              <a:buNone/>
              <a:defRPr sz="1333" b="1">
                <a:solidFill>
                  <a:srgbClr val="0054BC"/>
                </a:solidFill>
                <a:latin typeface="Work Sans"/>
                <a:ea typeface="Work Sans"/>
                <a:cs typeface="Work Sans"/>
                <a:sym typeface="Work Sans"/>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58" name="Google Shape;58;p8"/>
          <p:cNvSpPr txBox="1">
            <a:spLocks noGrp="1"/>
          </p:cNvSpPr>
          <p:nvPr>
            <p:ph type="body" idx="9"/>
          </p:nvPr>
        </p:nvSpPr>
        <p:spPr>
          <a:xfrm>
            <a:off x="4165132" y="5343288"/>
            <a:ext cx="766400" cy="363600"/>
          </a:xfrm>
          <a:prstGeom prst="rect">
            <a:avLst/>
          </a:prstGeom>
          <a:noFill/>
          <a:ln>
            <a:noFill/>
          </a:ln>
        </p:spPr>
        <p:txBody>
          <a:bodyPr spcFirstLastPara="1" wrap="square" lIns="68575" tIns="34275" rIns="68575" bIns="34275" anchor="t" anchorCtr="0"/>
          <a:lstStyle>
            <a:lvl1pPr marL="609585" lvl="0" indent="-304792" algn="r">
              <a:lnSpc>
                <a:spcPct val="90000"/>
              </a:lnSpc>
              <a:spcBef>
                <a:spcPts val="1067"/>
              </a:spcBef>
              <a:spcAft>
                <a:spcPts val="0"/>
              </a:spcAft>
              <a:buClr>
                <a:srgbClr val="0054BC"/>
              </a:buClr>
              <a:buSzPts val="1400"/>
              <a:buNone/>
              <a:defRPr sz="1333" b="1">
                <a:solidFill>
                  <a:srgbClr val="0054BC"/>
                </a:solidFill>
                <a:latin typeface="Work Sans"/>
                <a:ea typeface="Work Sans"/>
                <a:cs typeface="Work Sans"/>
                <a:sym typeface="Work Sans"/>
              </a:defRPr>
            </a:lvl1pPr>
            <a:lvl2pPr marL="1219170" lvl="1" indent="-423323" algn="l">
              <a:lnSpc>
                <a:spcPct val="90000"/>
              </a:lnSpc>
              <a:spcBef>
                <a:spcPts val="533"/>
              </a:spcBef>
              <a:spcAft>
                <a:spcPts val="0"/>
              </a:spcAft>
              <a:buClr>
                <a:srgbClr val="0054BC"/>
              </a:buClr>
              <a:buSzPts val="1400"/>
              <a:buChar char="•"/>
              <a:defRPr>
                <a:solidFill>
                  <a:srgbClr val="0054BC"/>
                </a:solidFill>
              </a:defRPr>
            </a:lvl2pPr>
            <a:lvl3pPr marL="1828754" lvl="2" indent="-423323" algn="l">
              <a:lnSpc>
                <a:spcPct val="90000"/>
              </a:lnSpc>
              <a:spcBef>
                <a:spcPts val="533"/>
              </a:spcBef>
              <a:spcAft>
                <a:spcPts val="0"/>
              </a:spcAft>
              <a:buClr>
                <a:srgbClr val="0054BC"/>
              </a:buClr>
              <a:buSzPts val="1400"/>
              <a:buChar char="•"/>
              <a:defRPr>
                <a:solidFill>
                  <a:srgbClr val="0054BC"/>
                </a:solidFill>
              </a:defRPr>
            </a:lvl3pPr>
            <a:lvl4pPr marL="2438339" lvl="3" indent="-423323" algn="l">
              <a:lnSpc>
                <a:spcPct val="90000"/>
              </a:lnSpc>
              <a:spcBef>
                <a:spcPts val="533"/>
              </a:spcBef>
              <a:spcAft>
                <a:spcPts val="0"/>
              </a:spcAft>
              <a:buClr>
                <a:srgbClr val="0054BC"/>
              </a:buClr>
              <a:buSzPts val="1400"/>
              <a:buChar char="•"/>
              <a:defRPr>
                <a:solidFill>
                  <a:srgbClr val="0054BC"/>
                </a:solidFill>
              </a:defRPr>
            </a:lvl4pPr>
            <a:lvl5pPr marL="3047924" lvl="4" indent="-423323" algn="l">
              <a:lnSpc>
                <a:spcPct val="90000"/>
              </a:lnSpc>
              <a:spcBef>
                <a:spcPts val="533"/>
              </a:spcBef>
              <a:spcAft>
                <a:spcPts val="0"/>
              </a:spcAft>
              <a:buClr>
                <a:srgbClr val="0054BC"/>
              </a:buClr>
              <a:buSzPts val="1400"/>
              <a:buChar char="•"/>
              <a:defRPr>
                <a:solidFill>
                  <a:srgbClr val="0054BC"/>
                </a:solidFill>
              </a:defRPr>
            </a:lvl5pPr>
            <a:lvl6pPr marL="3657509" lvl="5" indent="-423323" algn="l">
              <a:lnSpc>
                <a:spcPct val="90000"/>
              </a:lnSpc>
              <a:spcBef>
                <a:spcPts val="533"/>
              </a:spcBef>
              <a:spcAft>
                <a:spcPts val="0"/>
              </a:spcAft>
              <a:buClr>
                <a:srgbClr val="0054BC"/>
              </a:buClr>
              <a:buSzPts val="1400"/>
              <a:buChar char="•"/>
              <a:defRPr>
                <a:solidFill>
                  <a:srgbClr val="0054BC"/>
                </a:solidFill>
              </a:defRPr>
            </a:lvl6pPr>
            <a:lvl7pPr marL="4267093" lvl="6" indent="-423323" algn="l">
              <a:lnSpc>
                <a:spcPct val="90000"/>
              </a:lnSpc>
              <a:spcBef>
                <a:spcPts val="533"/>
              </a:spcBef>
              <a:spcAft>
                <a:spcPts val="0"/>
              </a:spcAft>
              <a:buClr>
                <a:srgbClr val="0054BC"/>
              </a:buClr>
              <a:buSzPts val="1400"/>
              <a:buChar char="•"/>
              <a:defRPr>
                <a:solidFill>
                  <a:srgbClr val="0054BC"/>
                </a:solidFill>
              </a:defRPr>
            </a:lvl7pPr>
            <a:lvl8pPr marL="4876678" lvl="7" indent="-423323" algn="l">
              <a:lnSpc>
                <a:spcPct val="90000"/>
              </a:lnSpc>
              <a:spcBef>
                <a:spcPts val="533"/>
              </a:spcBef>
              <a:spcAft>
                <a:spcPts val="0"/>
              </a:spcAft>
              <a:buClr>
                <a:srgbClr val="0054BC"/>
              </a:buClr>
              <a:buSzPts val="1400"/>
              <a:buChar char="•"/>
              <a:defRPr>
                <a:solidFill>
                  <a:srgbClr val="0054BC"/>
                </a:solidFill>
              </a:defRPr>
            </a:lvl8pPr>
            <a:lvl9pPr marL="5486263" lvl="8" indent="-423323" algn="l">
              <a:lnSpc>
                <a:spcPct val="90000"/>
              </a:lnSpc>
              <a:spcBef>
                <a:spcPts val="533"/>
              </a:spcBef>
              <a:spcAft>
                <a:spcPts val="0"/>
              </a:spcAft>
              <a:buClr>
                <a:srgbClr val="0054BC"/>
              </a:buClr>
              <a:buSzPts val="1400"/>
              <a:buChar char="•"/>
              <a:defRPr>
                <a:solidFill>
                  <a:srgbClr val="0054BC"/>
                </a:solidFill>
              </a:defRPr>
            </a:lvl9pPr>
          </a:lstStyle>
          <a:p>
            <a:endParaRPr/>
          </a:p>
        </p:txBody>
      </p:sp>
      <p:sp>
        <p:nvSpPr>
          <p:cNvPr id="59" name="Google Shape;59;p8"/>
          <p:cNvSpPr txBox="1">
            <a:spLocks noGrp="1"/>
          </p:cNvSpPr>
          <p:nvPr>
            <p:ph type="body" idx="13"/>
          </p:nvPr>
        </p:nvSpPr>
        <p:spPr>
          <a:xfrm>
            <a:off x="8487916" y="3410923"/>
            <a:ext cx="2511200" cy="591600"/>
          </a:xfrm>
          <a:prstGeom prst="rect">
            <a:avLst/>
          </a:prstGeom>
          <a:noFill/>
          <a:ln>
            <a:noFill/>
          </a:ln>
        </p:spPr>
        <p:txBody>
          <a:bodyPr spcFirstLastPara="1" wrap="square" lIns="68575" tIns="34275" rIns="68575" bIns="34275" anchor="t" anchorCtr="0"/>
          <a:lstStyle>
            <a:lvl1pPr marL="609585" lvl="0" indent="-304792" algn="l">
              <a:lnSpc>
                <a:spcPct val="90000"/>
              </a:lnSpc>
              <a:spcBef>
                <a:spcPts val="1067"/>
              </a:spcBef>
              <a:spcAft>
                <a:spcPts val="0"/>
              </a:spcAft>
              <a:buClr>
                <a:srgbClr val="0054BC"/>
              </a:buClr>
              <a:buSzPts val="1000"/>
              <a:buNone/>
              <a:defRPr sz="1333">
                <a:solidFill>
                  <a:srgbClr val="0054BC"/>
                </a:solidFill>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60" name="Google Shape;60;p8"/>
          <p:cNvSpPr txBox="1">
            <a:spLocks noGrp="1"/>
          </p:cNvSpPr>
          <p:nvPr>
            <p:ph type="body" idx="14"/>
          </p:nvPr>
        </p:nvSpPr>
        <p:spPr>
          <a:xfrm>
            <a:off x="8488501" y="4594160"/>
            <a:ext cx="2511200" cy="591600"/>
          </a:xfrm>
          <a:prstGeom prst="rect">
            <a:avLst/>
          </a:prstGeom>
          <a:noFill/>
          <a:ln>
            <a:noFill/>
          </a:ln>
        </p:spPr>
        <p:txBody>
          <a:bodyPr spcFirstLastPara="1" wrap="square" lIns="68575" tIns="34275" rIns="68575" bIns="34275" anchor="t" anchorCtr="0"/>
          <a:lstStyle>
            <a:lvl1pPr marL="609585" lvl="0" indent="-304792" algn="l">
              <a:lnSpc>
                <a:spcPct val="90000"/>
              </a:lnSpc>
              <a:spcBef>
                <a:spcPts val="1067"/>
              </a:spcBef>
              <a:spcAft>
                <a:spcPts val="0"/>
              </a:spcAft>
              <a:buClr>
                <a:srgbClr val="0054BC"/>
              </a:buClr>
              <a:buSzPts val="1000"/>
              <a:buNone/>
              <a:defRPr sz="1333">
                <a:solidFill>
                  <a:srgbClr val="0054BC"/>
                </a:solidFill>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61" name="Google Shape;61;p8"/>
          <p:cNvSpPr txBox="1">
            <a:spLocks noGrp="1"/>
          </p:cNvSpPr>
          <p:nvPr>
            <p:ph type="body" idx="15"/>
          </p:nvPr>
        </p:nvSpPr>
        <p:spPr>
          <a:xfrm>
            <a:off x="8487319" y="5235796"/>
            <a:ext cx="2511200" cy="591600"/>
          </a:xfrm>
          <a:prstGeom prst="rect">
            <a:avLst/>
          </a:prstGeom>
          <a:noFill/>
          <a:ln>
            <a:noFill/>
          </a:ln>
        </p:spPr>
        <p:txBody>
          <a:bodyPr spcFirstLastPara="1" wrap="square" lIns="68575" tIns="34275" rIns="68575" bIns="34275" anchor="t" anchorCtr="0"/>
          <a:lstStyle>
            <a:lvl1pPr marL="609585" lvl="0" indent="-304792" algn="l">
              <a:lnSpc>
                <a:spcPct val="90000"/>
              </a:lnSpc>
              <a:spcBef>
                <a:spcPts val="1067"/>
              </a:spcBef>
              <a:spcAft>
                <a:spcPts val="0"/>
              </a:spcAft>
              <a:buClr>
                <a:srgbClr val="0054BC"/>
              </a:buClr>
              <a:buSzPts val="1000"/>
              <a:buNone/>
              <a:defRPr sz="1333">
                <a:solidFill>
                  <a:srgbClr val="0054BC"/>
                </a:solidFill>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62" name="Google Shape;62;p8"/>
          <p:cNvSpPr txBox="1">
            <a:spLocks noGrp="1"/>
          </p:cNvSpPr>
          <p:nvPr>
            <p:ph type="body" idx="16"/>
          </p:nvPr>
        </p:nvSpPr>
        <p:spPr>
          <a:xfrm>
            <a:off x="7627699" y="3499829"/>
            <a:ext cx="766400" cy="363600"/>
          </a:xfrm>
          <a:prstGeom prst="rect">
            <a:avLst/>
          </a:prstGeom>
          <a:noFill/>
          <a:ln>
            <a:noFill/>
          </a:ln>
        </p:spPr>
        <p:txBody>
          <a:bodyPr spcFirstLastPara="1" wrap="square" lIns="68575" tIns="34275" rIns="68575" bIns="34275" anchor="t" anchorCtr="0"/>
          <a:lstStyle>
            <a:lvl1pPr marL="609585" lvl="0" indent="-304792" algn="r">
              <a:lnSpc>
                <a:spcPct val="90000"/>
              </a:lnSpc>
              <a:spcBef>
                <a:spcPts val="1067"/>
              </a:spcBef>
              <a:spcAft>
                <a:spcPts val="0"/>
              </a:spcAft>
              <a:buClr>
                <a:srgbClr val="0054BC"/>
              </a:buClr>
              <a:buSzPts val="1000"/>
              <a:buNone/>
              <a:defRPr sz="1333" b="1">
                <a:solidFill>
                  <a:srgbClr val="0054BC"/>
                </a:solidFill>
                <a:latin typeface="Work Sans"/>
                <a:ea typeface="Work Sans"/>
                <a:cs typeface="Work Sans"/>
                <a:sym typeface="Work Sans"/>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63" name="Google Shape;63;p8"/>
          <p:cNvSpPr txBox="1">
            <a:spLocks noGrp="1"/>
          </p:cNvSpPr>
          <p:nvPr>
            <p:ph type="body" idx="17"/>
          </p:nvPr>
        </p:nvSpPr>
        <p:spPr>
          <a:xfrm>
            <a:off x="7627697" y="4126049"/>
            <a:ext cx="766400" cy="363600"/>
          </a:xfrm>
          <a:prstGeom prst="rect">
            <a:avLst/>
          </a:prstGeom>
          <a:noFill/>
          <a:ln>
            <a:noFill/>
          </a:ln>
        </p:spPr>
        <p:txBody>
          <a:bodyPr spcFirstLastPara="1" wrap="square" lIns="68575" tIns="34275" rIns="68575" bIns="34275" anchor="t" anchorCtr="0"/>
          <a:lstStyle>
            <a:lvl1pPr marL="609585" lvl="0" indent="-304792" algn="r">
              <a:lnSpc>
                <a:spcPct val="90000"/>
              </a:lnSpc>
              <a:spcBef>
                <a:spcPts val="1067"/>
              </a:spcBef>
              <a:spcAft>
                <a:spcPts val="0"/>
              </a:spcAft>
              <a:buClr>
                <a:srgbClr val="0054BC"/>
              </a:buClr>
              <a:buSzPts val="1000"/>
              <a:buNone/>
              <a:defRPr sz="1333" b="1">
                <a:solidFill>
                  <a:srgbClr val="0054BC"/>
                </a:solidFill>
                <a:latin typeface="Work Sans"/>
                <a:ea typeface="Work Sans"/>
                <a:cs typeface="Work Sans"/>
                <a:sym typeface="Work Sans"/>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64" name="Google Shape;64;p8"/>
          <p:cNvSpPr txBox="1">
            <a:spLocks noGrp="1"/>
          </p:cNvSpPr>
          <p:nvPr>
            <p:ph type="body" idx="18"/>
          </p:nvPr>
        </p:nvSpPr>
        <p:spPr>
          <a:xfrm>
            <a:off x="7628667" y="4706483"/>
            <a:ext cx="766400" cy="363600"/>
          </a:xfrm>
          <a:prstGeom prst="rect">
            <a:avLst/>
          </a:prstGeom>
          <a:noFill/>
          <a:ln>
            <a:noFill/>
          </a:ln>
        </p:spPr>
        <p:txBody>
          <a:bodyPr spcFirstLastPara="1" wrap="square" lIns="68575" tIns="34275" rIns="68575" bIns="34275" anchor="t" anchorCtr="0"/>
          <a:lstStyle>
            <a:lvl1pPr marL="609585" lvl="0" indent="-304792" algn="r">
              <a:lnSpc>
                <a:spcPct val="90000"/>
              </a:lnSpc>
              <a:spcBef>
                <a:spcPts val="1067"/>
              </a:spcBef>
              <a:spcAft>
                <a:spcPts val="0"/>
              </a:spcAft>
              <a:buClr>
                <a:srgbClr val="0054BC"/>
              </a:buClr>
              <a:buSzPts val="1000"/>
              <a:buNone/>
              <a:defRPr sz="1333" b="1">
                <a:solidFill>
                  <a:srgbClr val="0054BC"/>
                </a:solidFill>
                <a:latin typeface="Work Sans"/>
                <a:ea typeface="Work Sans"/>
                <a:cs typeface="Work Sans"/>
                <a:sym typeface="Work Sans"/>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65" name="Google Shape;65;p8"/>
          <p:cNvSpPr txBox="1">
            <a:spLocks noGrp="1"/>
          </p:cNvSpPr>
          <p:nvPr>
            <p:ph type="body" idx="19"/>
          </p:nvPr>
        </p:nvSpPr>
        <p:spPr>
          <a:xfrm>
            <a:off x="7628667" y="5349744"/>
            <a:ext cx="766400" cy="363600"/>
          </a:xfrm>
          <a:prstGeom prst="rect">
            <a:avLst/>
          </a:prstGeom>
          <a:noFill/>
          <a:ln>
            <a:noFill/>
          </a:ln>
        </p:spPr>
        <p:txBody>
          <a:bodyPr spcFirstLastPara="1" wrap="square" lIns="68575" tIns="34275" rIns="68575" bIns="34275" anchor="t" anchorCtr="0"/>
          <a:lstStyle>
            <a:lvl1pPr marL="609585" lvl="0" indent="-304792" algn="r">
              <a:lnSpc>
                <a:spcPct val="90000"/>
              </a:lnSpc>
              <a:spcBef>
                <a:spcPts val="1067"/>
              </a:spcBef>
              <a:spcAft>
                <a:spcPts val="0"/>
              </a:spcAft>
              <a:buClr>
                <a:srgbClr val="0054BC"/>
              </a:buClr>
              <a:buSzPts val="1000"/>
              <a:buNone/>
              <a:defRPr sz="1333" b="1">
                <a:solidFill>
                  <a:srgbClr val="0054BC"/>
                </a:solidFill>
                <a:latin typeface="Work Sans"/>
                <a:ea typeface="Work Sans"/>
                <a:cs typeface="Work Sans"/>
                <a:sym typeface="Work Sans"/>
              </a:defRPr>
            </a:lvl1pPr>
            <a:lvl2pPr marL="1219170" lvl="1" indent="-389457" algn="l">
              <a:lnSpc>
                <a:spcPct val="90000"/>
              </a:lnSpc>
              <a:spcBef>
                <a:spcPts val="533"/>
              </a:spcBef>
              <a:spcAft>
                <a:spcPts val="0"/>
              </a:spcAft>
              <a:buClr>
                <a:srgbClr val="0054BC"/>
              </a:buClr>
              <a:buSzPts val="1000"/>
              <a:buChar char="•"/>
              <a:defRPr sz="1333">
                <a:solidFill>
                  <a:srgbClr val="0054BC"/>
                </a:solidFill>
              </a:defRPr>
            </a:lvl2pPr>
            <a:lvl3pPr marL="1828754" lvl="2" indent="-389457" algn="l">
              <a:lnSpc>
                <a:spcPct val="90000"/>
              </a:lnSpc>
              <a:spcBef>
                <a:spcPts val="533"/>
              </a:spcBef>
              <a:spcAft>
                <a:spcPts val="0"/>
              </a:spcAft>
              <a:buClr>
                <a:srgbClr val="0054BC"/>
              </a:buClr>
              <a:buSzPts val="1000"/>
              <a:buChar char="•"/>
              <a:defRPr sz="1333">
                <a:solidFill>
                  <a:srgbClr val="0054BC"/>
                </a:solidFill>
              </a:defRPr>
            </a:lvl3pPr>
            <a:lvl4pPr marL="2438339" lvl="3" indent="-389457" algn="l">
              <a:lnSpc>
                <a:spcPct val="90000"/>
              </a:lnSpc>
              <a:spcBef>
                <a:spcPts val="533"/>
              </a:spcBef>
              <a:spcAft>
                <a:spcPts val="0"/>
              </a:spcAft>
              <a:buClr>
                <a:srgbClr val="0054BC"/>
              </a:buClr>
              <a:buSzPts val="1000"/>
              <a:buChar char="•"/>
              <a:defRPr sz="1333">
                <a:solidFill>
                  <a:srgbClr val="0054BC"/>
                </a:solidFill>
              </a:defRPr>
            </a:lvl4pPr>
            <a:lvl5pPr marL="3047924" lvl="4" indent="-389457" algn="l">
              <a:lnSpc>
                <a:spcPct val="90000"/>
              </a:lnSpc>
              <a:spcBef>
                <a:spcPts val="533"/>
              </a:spcBef>
              <a:spcAft>
                <a:spcPts val="0"/>
              </a:spcAft>
              <a:buClr>
                <a:srgbClr val="0054BC"/>
              </a:buClr>
              <a:buSzPts val="1000"/>
              <a:buChar char="•"/>
              <a:defRPr sz="1333">
                <a:solidFill>
                  <a:srgbClr val="0054BC"/>
                </a:solidFill>
              </a:defRPr>
            </a:lvl5pPr>
            <a:lvl6pPr marL="3657509" lvl="5" indent="-389457" algn="l">
              <a:lnSpc>
                <a:spcPct val="90000"/>
              </a:lnSpc>
              <a:spcBef>
                <a:spcPts val="533"/>
              </a:spcBef>
              <a:spcAft>
                <a:spcPts val="0"/>
              </a:spcAft>
              <a:buClr>
                <a:srgbClr val="0054BC"/>
              </a:buClr>
              <a:buSzPts val="1000"/>
              <a:buChar char="•"/>
              <a:defRPr sz="1333">
                <a:solidFill>
                  <a:srgbClr val="0054BC"/>
                </a:solidFill>
              </a:defRPr>
            </a:lvl6pPr>
            <a:lvl7pPr marL="4267093" lvl="6" indent="-389457" algn="l">
              <a:lnSpc>
                <a:spcPct val="90000"/>
              </a:lnSpc>
              <a:spcBef>
                <a:spcPts val="533"/>
              </a:spcBef>
              <a:spcAft>
                <a:spcPts val="0"/>
              </a:spcAft>
              <a:buClr>
                <a:srgbClr val="0054BC"/>
              </a:buClr>
              <a:buSzPts val="1000"/>
              <a:buChar char="•"/>
              <a:defRPr sz="1333">
                <a:solidFill>
                  <a:srgbClr val="0054BC"/>
                </a:solidFill>
              </a:defRPr>
            </a:lvl7pPr>
            <a:lvl8pPr marL="4876678" lvl="7" indent="-389457" algn="l">
              <a:lnSpc>
                <a:spcPct val="90000"/>
              </a:lnSpc>
              <a:spcBef>
                <a:spcPts val="533"/>
              </a:spcBef>
              <a:spcAft>
                <a:spcPts val="0"/>
              </a:spcAft>
              <a:buClr>
                <a:srgbClr val="0054BC"/>
              </a:buClr>
              <a:buSzPts val="1000"/>
              <a:buChar char="•"/>
              <a:defRPr sz="1333">
                <a:solidFill>
                  <a:srgbClr val="0054BC"/>
                </a:solidFill>
              </a:defRPr>
            </a:lvl8pPr>
            <a:lvl9pPr marL="5486263" lvl="8" indent="-389457" algn="l">
              <a:lnSpc>
                <a:spcPct val="90000"/>
              </a:lnSpc>
              <a:spcBef>
                <a:spcPts val="533"/>
              </a:spcBef>
              <a:spcAft>
                <a:spcPts val="0"/>
              </a:spcAft>
              <a:buClr>
                <a:srgbClr val="0054BC"/>
              </a:buClr>
              <a:buSzPts val="1000"/>
              <a:buChar char="•"/>
              <a:defRPr sz="1333">
                <a:solidFill>
                  <a:srgbClr val="0054BC"/>
                </a:solidFill>
              </a:defRPr>
            </a:lvl9pPr>
          </a:lstStyle>
          <a:p>
            <a:endParaRPr/>
          </a:p>
        </p:txBody>
      </p:sp>
    </p:spTree>
    <p:extLst>
      <p:ext uri="{BB962C8B-B14F-4D97-AF65-F5344CB8AC3E}">
        <p14:creationId xmlns:p14="http://schemas.microsoft.com/office/powerpoint/2010/main" val="2333985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ifras">
  <p:cSld name="Cifras">
    <p:bg>
      <p:bgPr>
        <a:solidFill>
          <a:srgbClr val="DCEAFB"/>
        </a:solidFill>
        <a:effectLst/>
      </p:bgPr>
    </p:bg>
    <p:spTree>
      <p:nvGrpSpPr>
        <p:cNvPr id="1" name="Shape 96"/>
        <p:cNvGrpSpPr/>
        <p:nvPr/>
      </p:nvGrpSpPr>
      <p:grpSpPr>
        <a:xfrm>
          <a:off x="0" y="0"/>
          <a:ext cx="0" cy="0"/>
          <a:chOff x="0" y="0"/>
          <a:chExt cx="0" cy="0"/>
        </a:xfrm>
      </p:grpSpPr>
      <p:sp>
        <p:nvSpPr>
          <p:cNvPr id="97" name="Google Shape;97;p15"/>
          <p:cNvSpPr txBox="1">
            <a:spLocks noGrp="1"/>
          </p:cNvSpPr>
          <p:nvPr>
            <p:ph type="body" idx="1"/>
          </p:nvPr>
        </p:nvSpPr>
        <p:spPr>
          <a:xfrm>
            <a:off x="8465617" y="2596599"/>
            <a:ext cx="3020000" cy="1664800"/>
          </a:xfrm>
          <a:prstGeom prst="rect">
            <a:avLst/>
          </a:prstGeom>
          <a:noFill/>
          <a:ln>
            <a:noFill/>
          </a:ln>
        </p:spPr>
        <p:txBody>
          <a:bodyPr spcFirstLastPara="1" wrap="square" lIns="68575" tIns="34275" rIns="68575" bIns="34275" anchor="t" anchorCtr="0"/>
          <a:lstStyle>
            <a:lvl1pPr marL="609585" lvl="0" indent="-914377" algn="l" rtl="0">
              <a:lnSpc>
                <a:spcPct val="90000"/>
              </a:lnSpc>
              <a:spcBef>
                <a:spcPts val="1067"/>
              </a:spcBef>
              <a:spcAft>
                <a:spcPts val="0"/>
              </a:spcAft>
              <a:buClr>
                <a:srgbClr val="0054BC"/>
              </a:buClr>
              <a:buSzPts val="7200"/>
              <a:buFont typeface="Work Sans"/>
              <a:buChar char="•"/>
              <a:defRPr sz="9600" b="1">
                <a:solidFill>
                  <a:srgbClr val="0054BC"/>
                </a:solidFill>
              </a:defRPr>
            </a:lvl1pPr>
            <a:lvl2pPr marL="1219170" lvl="1" indent="-914377" algn="l" rtl="0">
              <a:lnSpc>
                <a:spcPct val="90000"/>
              </a:lnSpc>
              <a:spcBef>
                <a:spcPts val="533"/>
              </a:spcBef>
              <a:spcAft>
                <a:spcPts val="0"/>
              </a:spcAft>
              <a:buClr>
                <a:srgbClr val="0054BC"/>
              </a:buClr>
              <a:buSzPts val="7200"/>
              <a:buFont typeface="Work Sans"/>
              <a:buChar char="•"/>
              <a:defRPr sz="9600" b="1">
                <a:solidFill>
                  <a:srgbClr val="0054BC"/>
                </a:solidFill>
              </a:defRPr>
            </a:lvl2pPr>
            <a:lvl3pPr marL="1828754" lvl="2" indent="-914377" algn="l" rtl="0">
              <a:lnSpc>
                <a:spcPct val="90000"/>
              </a:lnSpc>
              <a:spcBef>
                <a:spcPts val="533"/>
              </a:spcBef>
              <a:spcAft>
                <a:spcPts val="0"/>
              </a:spcAft>
              <a:buClr>
                <a:srgbClr val="0054BC"/>
              </a:buClr>
              <a:buSzPts val="7200"/>
              <a:buFont typeface="Work Sans"/>
              <a:buChar char="•"/>
              <a:defRPr sz="9600" b="1">
                <a:solidFill>
                  <a:srgbClr val="0054BC"/>
                </a:solidFill>
              </a:defRPr>
            </a:lvl3pPr>
            <a:lvl4pPr marL="2438339" lvl="3" indent="-914377" algn="l" rtl="0">
              <a:lnSpc>
                <a:spcPct val="90000"/>
              </a:lnSpc>
              <a:spcBef>
                <a:spcPts val="533"/>
              </a:spcBef>
              <a:spcAft>
                <a:spcPts val="0"/>
              </a:spcAft>
              <a:buClr>
                <a:srgbClr val="0054BC"/>
              </a:buClr>
              <a:buSzPts val="7200"/>
              <a:buFont typeface="Work Sans"/>
              <a:buChar char="•"/>
              <a:defRPr sz="9600" b="1">
                <a:solidFill>
                  <a:srgbClr val="0054BC"/>
                </a:solidFill>
              </a:defRPr>
            </a:lvl4pPr>
            <a:lvl5pPr marL="3047924" lvl="4" indent="-914377" algn="l" rtl="0">
              <a:lnSpc>
                <a:spcPct val="90000"/>
              </a:lnSpc>
              <a:spcBef>
                <a:spcPts val="533"/>
              </a:spcBef>
              <a:spcAft>
                <a:spcPts val="0"/>
              </a:spcAft>
              <a:buClr>
                <a:srgbClr val="0054BC"/>
              </a:buClr>
              <a:buSzPts val="7200"/>
              <a:buFont typeface="Work Sans"/>
              <a:buChar char="•"/>
              <a:defRPr sz="9600" b="1">
                <a:solidFill>
                  <a:srgbClr val="0054BC"/>
                </a:solidFill>
              </a:defRPr>
            </a:lvl5pPr>
            <a:lvl6pPr marL="3657509" lvl="5" indent="-914377" algn="l" rtl="0">
              <a:lnSpc>
                <a:spcPct val="90000"/>
              </a:lnSpc>
              <a:spcBef>
                <a:spcPts val="533"/>
              </a:spcBef>
              <a:spcAft>
                <a:spcPts val="0"/>
              </a:spcAft>
              <a:buClr>
                <a:srgbClr val="0054BC"/>
              </a:buClr>
              <a:buSzPts val="7200"/>
              <a:buFont typeface="Work Sans"/>
              <a:buChar char="•"/>
              <a:defRPr sz="9600" b="1">
                <a:solidFill>
                  <a:srgbClr val="0054BC"/>
                </a:solidFill>
              </a:defRPr>
            </a:lvl6pPr>
            <a:lvl7pPr marL="4267093" lvl="6" indent="-914377" algn="l" rtl="0">
              <a:lnSpc>
                <a:spcPct val="90000"/>
              </a:lnSpc>
              <a:spcBef>
                <a:spcPts val="533"/>
              </a:spcBef>
              <a:spcAft>
                <a:spcPts val="0"/>
              </a:spcAft>
              <a:buClr>
                <a:srgbClr val="0054BC"/>
              </a:buClr>
              <a:buSzPts val="7200"/>
              <a:buFont typeface="Work Sans"/>
              <a:buChar char="•"/>
              <a:defRPr sz="9600" b="1">
                <a:solidFill>
                  <a:srgbClr val="0054BC"/>
                </a:solidFill>
              </a:defRPr>
            </a:lvl7pPr>
            <a:lvl8pPr marL="4876678" lvl="7" indent="-914377" algn="l" rtl="0">
              <a:lnSpc>
                <a:spcPct val="90000"/>
              </a:lnSpc>
              <a:spcBef>
                <a:spcPts val="533"/>
              </a:spcBef>
              <a:spcAft>
                <a:spcPts val="0"/>
              </a:spcAft>
              <a:buClr>
                <a:srgbClr val="0054BC"/>
              </a:buClr>
              <a:buSzPts val="7200"/>
              <a:buFont typeface="Work Sans"/>
              <a:buChar char="•"/>
              <a:defRPr sz="9600" b="1">
                <a:solidFill>
                  <a:srgbClr val="0054BC"/>
                </a:solidFill>
              </a:defRPr>
            </a:lvl8pPr>
            <a:lvl9pPr marL="5486263" lvl="8" indent="-914377" algn="l" rtl="0">
              <a:lnSpc>
                <a:spcPct val="90000"/>
              </a:lnSpc>
              <a:spcBef>
                <a:spcPts val="533"/>
              </a:spcBef>
              <a:spcAft>
                <a:spcPts val="0"/>
              </a:spcAft>
              <a:buClr>
                <a:srgbClr val="0054BC"/>
              </a:buClr>
              <a:buSzPts val="7200"/>
              <a:buFont typeface="Work Sans"/>
              <a:buChar char="•"/>
              <a:defRPr sz="9600" b="1">
                <a:solidFill>
                  <a:srgbClr val="0054BC"/>
                </a:solidFill>
              </a:defRPr>
            </a:lvl9pPr>
          </a:lstStyle>
          <a:p>
            <a:endParaRPr/>
          </a:p>
        </p:txBody>
      </p:sp>
      <p:sp>
        <p:nvSpPr>
          <p:cNvPr id="98" name="Google Shape;98;p15"/>
          <p:cNvSpPr txBox="1">
            <a:spLocks noGrp="1"/>
          </p:cNvSpPr>
          <p:nvPr>
            <p:ph type="body" idx="2"/>
          </p:nvPr>
        </p:nvSpPr>
        <p:spPr>
          <a:xfrm>
            <a:off x="8778017" y="4345131"/>
            <a:ext cx="2510800" cy="588400"/>
          </a:xfrm>
          <a:prstGeom prst="rect">
            <a:avLst/>
          </a:prstGeom>
          <a:noFill/>
          <a:ln>
            <a:noFill/>
          </a:ln>
        </p:spPr>
        <p:txBody>
          <a:bodyPr spcFirstLastPara="1" wrap="square" lIns="68575" tIns="34275" rIns="68575" bIns="34275" anchor="t" anchorCtr="0"/>
          <a:lstStyle>
            <a:lvl1pPr marL="609585" lvl="0" indent="-397923" algn="l" rtl="0">
              <a:lnSpc>
                <a:spcPct val="90000"/>
              </a:lnSpc>
              <a:spcBef>
                <a:spcPts val="1067"/>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1pPr>
            <a:lvl2pPr marL="1219170" lvl="1"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2pPr>
            <a:lvl3pPr marL="1828754" lvl="2"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3pPr>
            <a:lvl4pPr marL="2438339" lvl="3"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4pPr>
            <a:lvl5pPr marL="3047924" lvl="4"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5pPr>
            <a:lvl6pPr marL="3657509" lvl="5"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6pPr>
            <a:lvl7pPr marL="4267093" lvl="6"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7pPr>
            <a:lvl8pPr marL="4876678" lvl="7"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8pPr>
            <a:lvl9pPr marL="5486263" lvl="8"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9pPr>
          </a:lstStyle>
          <a:p>
            <a:endParaRPr/>
          </a:p>
        </p:txBody>
      </p:sp>
      <p:sp>
        <p:nvSpPr>
          <p:cNvPr id="99" name="Google Shape;99;p15"/>
          <p:cNvSpPr txBox="1">
            <a:spLocks noGrp="1"/>
          </p:cNvSpPr>
          <p:nvPr>
            <p:ph type="body" idx="3"/>
          </p:nvPr>
        </p:nvSpPr>
        <p:spPr>
          <a:xfrm>
            <a:off x="1112767" y="2596599"/>
            <a:ext cx="3020000" cy="1664800"/>
          </a:xfrm>
          <a:prstGeom prst="rect">
            <a:avLst/>
          </a:prstGeom>
          <a:noFill/>
          <a:ln>
            <a:noFill/>
          </a:ln>
        </p:spPr>
        <p:txBody>
          <a:bodyPr spcFirstLastPara="1" wrap="square" lIns="68575" tIns="34275" rIns="68575" bIns="34275" anchor="t" anchorCtr="0"/>
          <a:lstStyle>
            <a:lvl1pPr marL="609585" lvl="0" indent="-914377" algn="l" rtl="0">
              <a:lnSpc>
                <a:spcPct val="90000"/>
              </a:lnSpc>
              <a:spcBef>
                <a:spcPts val="1067"/>
              </a:spcBef>
              <a:spcAft>
                <a:spcPts val="0"/>
              </a:spcAft>
              <a:buClr>
                <a:srgbClr val="0054BC"/>
              </a:buClr>
              <a:buSzPts val="7200"/>
              <a:buFont typeface="Work Sans"/>
              <a:buChar char="•"/>
              <a:defRPr sz="9600" b="1">
                <a:solidFill>
                  <a:srgbClr val="0054BC"/>
                </a:solidFill>
              </a:defRPr>
            </a:lvl1pPr>
            <a:lvl2pPr marL="1219170" lvl="1" indent="-914377" algn="l" rtl="0">
              <a:lnSpc>
                <a:spcPct val="90000"/>
              </a:lnSpc>
              <a:spcBef>
                <a:spcPts val="533"/>
              </a:spcBef>
              <a:spcAft>
                <a:spcPts val="0"/>
              </a:spcAft>
              <a:buClr>
                <a:srgbClr val="0054BC"/>
              </a:buClr>
              <a:buSzPts val="7200"/>
              <a:buFont typeface="Work Sans"/>
              <a:buChar char="•"/>
              <a:defRPr sz="9600" b="1">
                <a:solidFill>
                  <a:srgbClr val="0054BC"/>
                </a:solidFill>
              </a:defRPr>
            </a:lvl2pPr>
            <a:lvl3pPr marL="1828754" lvl="2" indent="-914377" algn="l" rtl="0">
              <a:lnSpc>
                <a:spcPct val="90000"/>
              </a:lnSpc>
              <a:spcBef>
                <a:spcPts val="533"/>
              </a:spcBef>
              <a:spcAft>
                <a:spcPts val="0"/>
              </a:spcAft>
              <a:buClr>
                <a:srgbClr val="0054BC"/>
              </a:buClr>
              <a:buSzPts val="7200"/>
              <a:buFont typeface="Work Sans"/>
              <a:buChar char="•"/>
              <a:defRPr sz="9600" b="1">
                <a:solidFill>
                  <a:srgbClr val="0054BC"/>
                </a:solidFill>
              </a:defRPr>
            </a:lvl3pPr>
            <a:lvl4pPr marL="2438339" lvl="3" indent="-914377" algn="l" rtl="0">
              <a:lnSpc>
                <a:spcPct val="90000"/>
              </a:lnSpc>
              <a:spcBef>
                <a:spcPts val="533"/>
              </a:spcBef>
              <a:spcAft>
                <a:spcPts val="0"/>
              </a:spcAft>
              <a:buClr>
                <a:srgbClr val="0054BC"/>
              </a:buClr>
              <a:buSzPts val="7200"/>
              <a:buFont typeface="Work Sans"/>
              <a:buChar char="•"/>
              <a:defRPr sz="9600" b="1">
                <a:solidFill>
                  <a:srgbClr val="0054BC"/>
                </a:solidFill>
              </a:defRPr>
            </a:lvl4pPr>
            <a:lvl5pPr marL="3047924" lvl="4" indent="-914377" algn="l" rtl="0">
              <a:lnSpc>
                <a:spcPct val="90000"/>
              </a:lnSpc>
              <a:spcBef>
                <a:spcPts val="533"/>
              </a:spcBef>
              <a:spcAft>
                <a:spcPts val="0"/>
              </a:spcAft>
              <a:buClr>
                <a:srgbClr val="0054BC"/>
              </a:buClr>
              <a:buSzPts val="7200"/>
              <a:buFont typeface="Work Sans"/>
              <a:buChar char="•"/>
              <a:defRPr sz="9600" b="1">
                <a:solidFill>
                  <a:srgbClr val="0054BC"/>
                </a:solidFill>
              </a:defRPr>
            </a:lvl5pPr>
            <a:lvl6pPr marL="3657509" lvl="5" indent="-914377" algn="l" rtl="0">
              <a:lnSpc>
                <a:spcPct val="90000"/>
              </a:lnSpc>
              <a:spcBef>
                <a:spcPts val="533"/>
              </a:spcBef>
              <a:spcAft>
                <a:spcPts val="0"/>
              </a:spcAft>
              <a:buClr>
                <a:srgbClr val="0054BC"/>
              </a:buClr>
              <a:buSzPts val="7200"/>
              <a:buFont typeface="Work Sans"/>
              <a:buChar char="•"/>
              <a:defRPr sz="9600" b="1">
                <a:solidFill>
                  <a:srgbClr val="0054BC"/>
                </a:solidFill>
              </a:defRPr>
            </a:lvl6pPr>
            <a:lvl7pPr marL="4267093" lvl="6" indent="-914377" algn="l" rtl="0">
              <a:lnSpc>
                <a:spcPct val="90000"/>
              </a:lnSpc>
              <a:spcBef>
                <a:spcPts val="533"/>
              </a:spcBef>
              <a:spcAft>
                <a:spcPts val="0"/>
              </a:spcAft>
              <a:buClr>
                <a:srgbClr val="0054BC"/>
              </a:buClr>
              <a:buSzPts val="7200"/>
              <a:buFont typeface="Work Sans"/>
              <a:buChar char="•"/>
              <a:defRPr sz="9600" b="1">
                <a:solidFill>
                  <a:srgbClr val="0054BC"/>
                </a:solidFill>
              </a:defRPr>
            </a:lvl7pPr>
            <a:lvl8pPr marL="4876678" lvl="7" indent="-914377" algn="l" rtl="0">
              <a:lnSpc>
                <a:spcPct val="90000"/>
              </a:lnSpc>
              <a:spcBef>
                <a:spcPts val="533"/>
              </a:spcBef>
              <a:spcAft>
                <a:spcPts val="0"/>
              </a:spcAft>
              <a:buClr>
                <a:srgbClr val="0054BC"/>
              </a:buClr>
              <a:buSzPts val="7200"/>
              <a:buFont typeface="Work Sans"/>
              <a:buChar char="•"/>
              <a:defRPr sz="9600" b="1">
                <a:solidFill>
                  <a:srgbClr val="0054BC"/>
                </a:solidFill>
              </a:defRPr>
            </a:lvl8pPr>
            <a:lvl9pPr marL="5486263" lvl="8" indent="-914377" algn="l" rtl="0">
              <a:lnSpc>
                <a:spcPct val="90000"/>
              </a:lnSpc>
              <a:spcBef>
                <a:spcPts val="533"/>
              </a:spcBef>
              <a:spcAft>
                <a:spcPts val="0"/>
              </a:spcAft>
              <a:buClr>
                <a:srgbClr val="0054BC"/>
              </a:buClr>
              <a:buSzPts val="7200"/>
              <a:buFont typeface="Work Sans"/>
              <a:buChar char="•"/>
              <a:defRPr sz="9600" b="1">
                <a:solidFill>
                  <a:srgbClr val="0054BC"/>
                </a:solidFill>
              </a:defRPr>
            </a:lvl9pPr>
          </a:lstStyle>
          <a:p>
            <a:endParaRPr/>
          </a:p>
        </p:txBody>
      </p:sp>
      <p:sp>
        <p:nvSpPr>
          <p:cNvPr id="100" name="Google Shape;100;p15"/>
          <p:cNvSpPr txBox="1">
            <a:spLocks noGrp="1"/>
          </p:cNvSpPr>
          <p:nvPr>
            <p:ph type="title"/>
          </p:nvPr>
        </p:nvSpPr>
        <p:spPr>
          <a:xfrm>
            <a:off x="825635" y="862667"/>
            <a:ext cx="10463200" cy="858400"/>
          </a:xfrm>
          <a:prstGeom prst="rect">
            <a:avLst/>
          </a:prstGeom>
          <a:noFill/>
          <a:ln>
            <a:noFill/>
          </a:ln>
        </p:spPr>
        <p:txBody>
          <a:bodyPr spcFirstLastPara="1" wrap="square" lIns="68575" tIns="34275" rIns="68575" bIns="34275" anchor="ctr" anchorCtr="0"/>
          <a:lstStyle>
            <a:lvl1pPr lvl="0" algn="l" rtl="0">
              <a:lnSpc>
                <a:spcPct val="90000"/>
              </a:lnSpc>
              <a:spcBef>
                <a:spcPts val="0"/>
              </a:spcBef>
              <a:spcAft>
                <a:spcPts val="0"/>
              </a:spcAft>
              <a:buClr>
                <a:srgbClr val="FFFFFF"/>
              </a:buClr>
              <a:buSzPts val="1400"/>
              <a:buFont typeface="Work Sans SemiBold"/>
              <a:buNone/>
              <a:defRPr sz="4000">
                <a:solidFill>
                  <a:srgbClr val="0066CD"/>
                </a:solidFill>
                <a:latin typeface="Work Sans Light"/>
                <a:ea typeface="Work Sans Light"/>
                <a:cs typeface="Work Sans Light"/>
                <a:sym typeface="Work Sans Light"/>
              </a:defRPr>
            </a:lvl1pPr>
            <a:lvl2pPr lvl="1" algn="l" rtl="0">
              <a:lnSpc>
                <a:spcPct val="100000"/>
              </a:lnSpc>
              <a:spcBef>
                <a:spcPts val="0"/>
              </a:spcBef>
              <a:spcAft>
                <a:spcPts val="0"/>
              </a:spcAft>
              <a:buClr>
                <a:srgbClr val="FFFFFF"/>
              </a:buClr>
              <a:buSzPts val="1100"/>
              <a:buNone/>
              <a:defRPr>
                <a:solidFill>
                  <a:srgbClr val="FFFFFF"/>
                </a:solidFill>
              </a:defRPr>
            </a:lvl2pPr>
            <a:lvl3pPr lvl="2" algn="l" rtl="0">
              <a:lnSpc>
                <a:spcPct val="100000"/>
              </a:lnSpc>
              <a:spcBef>
                <a:spcPts val="0"/>
              </a:spcBef>
              <a:spcAft>
                <a:spcPts val="0"/>
              </a:spcAft>
              <a:buClr>
                <a:srgbClr val="FFFFFF"/>
              </a:buClr>
              <a:buSzPts val="1100"/>
              <a:buNone/>
              <a:defRPr>
                <a:solidFill>
                  <a:srgbClr val="FFFFFF"/>
                </a:solidFill>
              </a:defRPr>
            </a:lvl3pPr>
            <a:lvl4pPr lvl="3" algn="l" rtl="0">
              <a:lnSpc>
                <a:spcPct val="100000"/>
              </a:lnSpc>
              <a:spcBef>
                <a:spcPts val="0"/>
              </a:spcBef>
              <a:spcAft>
                <a:spcPts val="0"/>
              </a:spcAft>
              <a:buClr>
                <a:srgbClr val="FFFFFF"/>
              </a:buClr>
              <a:buSzPts val="1100"/>
              <a:buNone/>
              <a:defRPr>
                <a:solidFill>
                  <a:srgbClr val="FFFFFF"/>
                </a:solidFill>
              </a:defRPr>
            </a:lvl4pPr>
            <a:lvl5pPr lvl="4" algn="l" rtl="0">
              <a:lnSpc>
                <a:spcPct val="100000"/>
              </a:lnSpc>
              <a:spcBef>
                <a:spcPts val="0"/>
              </a:spcBef>
              <a:spcAft>
                <a:spcPts val="0"/>
              </a:spcAft>
              <a:buClr>
                <a:srgbClr val="FFFFFF"/>
              </a:buClr>
              <a:buSzPts val="1100"/>
              <a:buNone/>
              <a:defRPr>
                <a:solidFill>
                  <a:srgbClr val="FFFFFF"/>
                </a:solidFill>
              </a:defRPr>
            </a:lvl5pPr>
            <a:lvl6pPr lvl="5" algn="l" rtl="0">
              <a:lnSpc>
                <a:spcPct val="100000"/>
              </a:lnSpc>
              <a:spcBef>
                <a:spcPts val="0"/>
              </a:spcBef>
              <a:spcAft>
                <a:spcPts val="0"/>
              </a:spcAft>
              <a:buClr>
                <a:srgbClr val="FFFFFF"/>
              </a:buClr>
              <a:buSzPts val="1100"/>
              <a:buNone/>
              <a:defRPr>
                <a:solidFill>
                  <a:srgbClr val="FFFFFF"/>
                </a:solidFill>
              </a:defRPr>
            </a:lvl6pPr>
            <a:lvl7pPr lvl="6" algn="l" rtl="0">
              <a:lnSpc>
                <a:spcPct val="100000"/>
              </a:lnSpc>
              <a:spcBef>
                <a:spcPts val="0"/>
              </a:spcBef>
              <a:spcAft>
                <a:spcPts val="0"/>
              </a:spcAft>
              <a:buClr>
                <a:srgbClr val="FFFFFF"/>
              </a:buClr>
              <a:buSzPts val="1100"/>
              <a:buNone/>
              <a:defRPr>
                <a:solidFill>
                  <a:srgbClr val="FFFFFF"/>
                </a:solidFill>
              </a:defRPr>
            </a:lvl7pPr>
            <a:lvl8pPr lvl="7" algn="l" rtl="0">
              <a:lnSpc>
                <a:spcPct val="100000"/>
              </a:lnSpc>
              <a:spcBef>
                <a:spcPts val="0"/>
              </a:spcBef>
              <a:spcAft>
                <a:spcPts val="0"/>
              </a:spcAft>
              <a:buClr>
                <a:srgbClr val="FFFFFF"/>
              </a:buClr>
              <a:buSzPts val="1100"/>
              <a:buNone/>
              <a:defRPr>
                <a:solidFill>
                  <a:srgbClr val="FFFFFF"/>
                </a:solidFill>
              </a:defRPr>
            </a:lvl8pPr>
            <a:lvl9pPr lvl="8" algn="l" rtl="0">
              <a:lnSpc>
                <a:spcPct val="100000"/>
              </a:lnSpc>
              <a:spcBef>
                <a:spcPts val="0"/>
              </a:spcBef>
              <a:spcAft>
                <a:spcPts val="0"/>
              </a:spcAft>
              <a:buClr>
                <a:srgbClr val="FFFFFF"/>
              </a:buClr>
              <a:buSzPts val="1100"/>
              <a:buNone/>
              <a:defRPr>
                <a:solidFill>
                  <a:srgbClr val="FFFFFF"/>
                </a:solidFill>
              </a:defRPr>
            </a:lvl9pPr>
          </a:lstStyle>
          <a:p>
            <a:endParaRPr/>
          </a:p>
        </p:txBody>
      </p:sp>
      <p:sp>
        <p:nvSpPr>
          <p:cNvPr id="103" name="Google Shape;103;p15"/>
          <p:cNvSpPr txBox="1">
            <a:spLocks noGrp="1"/>
          </p:cNvSpPr>
          <p:nvPr>
            <p:ph type="body" idx="4"/>
          </p:nvPr>
        </p:nvSpPr>
        <p:spPr>
          <a:xfrm>
            <a:off x="4789184" y="2596599"/>
            <a:ext cx="3020000" cy="1664800"/>
          </a:xfrm>
          <a:prstGeom prst="rect">
            <a:avLst/>
          </a:prstGeom>
          <a:noFill/>
          <a:ln>
            <a:noFill/>
          </a:ln>
        </p:spPr>
        <p:txBody>
          <a:bodyPr spcFirstLastPara="1" wrap="square" lIns="68575" tIns="34275" rIns="68575" bIns="34275" anchor="t" anchorCtr="0"/>
          <a:lstStyle>
            <a:lvl1pPr marL="609585" lvl="0" indent="-914377" algn="l" rtl="0">
              <a:lnSpc>
                <a:spcPct val="90000"/>
              </a:lnSpc>
              <a:spcBef>
                <a:spcPts val="1067"/>
              </a:spcBef>
              <a:spcAft>
                <a:spcPts val="0"/>
              </a:spcAft>
              <a:buClr>
                <a:srgbClr val="0054BC"/>
              </a:buClr>
              <a:buSzPts val="7200"/>
              <a:buFont typeface="Work Sans"/>
              <a:buChar char="•"/>
              <a:defRPr sz="9600" b="1">
                <a:solidFill>
                  <a:srgbClr val="0054BC"/>
                </a:solidFill>
              </a:defRPr>
            </a:lvl1pPr>
            <a:lvl2pPr marL="1219170" lvl="1" indent="-914377" algn="l" rtl="0">
              <a:lnSpc>
                <a:spcPct val="90000"/>
              </a:lnSpc>
              <a:spcBef>
                <a:spcPts val="533"/>
              </a:spcBef>
              <a:spcAft>
                <a:spcPts val="0"/>
              </a:spcAft>
              <a:buClr>
                <a:srgbClr val="0054BC"/>
              </a:buClr>
              <a:buSzPts val="7200"/>
              <a:buFont typeface="Work Sans"/>
              <a:buChar char="•"/>
              <a:defRPr sz="9600" b="1">
                <a:solidFill>
                  <a:srgbClr val="0054BC"/>
                </a:solidFill>
              </a:defRPr>
            </a:lvl2pPr>
            <a:lvl3pPr marL="1828754" lvl="2" indent="-914377" algn="l" rtl="0">
              <a:lnSpc>
                <a:spcPct val="90000"/>
              </a:lnSpc>
              <a:spcBef>
                <a:spcPts val="533"/>
              </a:spcBef>
              <a:spcAft>
                <a:spcPts val="0"/>
              </a:spcAft>
              <a:buClr>
                <a:srgbClr val="0054BC"/>
              </a:buClr>
              <a:buSzPts val="7200"/>
              <a:buFont typeface="Work Sans"/>
              <a:buChar char="•"/>
              <a:defRPr sz="9600" b="1">
                <a:solidFill>
                  <a:srgbClr val="0054BC"/>
                </a:solidFill>
              </a:defRPr>
            </a:lvl3pPr>
            <a:lvl4pPr marL="2438339" lvl="3" indent="-914377" algn="l" rtl="0">
              <a:lnSpc>
                <a:spcPct val="90000"/>
              </a:lnSpc>
              <a:spcBef>
                <a:spcPts val="533"/>
              </a:spcBef>
              <a:spcAft>
                <a:spcPts val="0"/>
              </a:spcAft>
              <a:buClr>
                <a:srgbClr val="0054BC"/>
              </a:buClr>
              <a:buSzPts val="7200"/>
              <a:buFont typeface="Work Sans"/>
              <a:buChar char="•"/>
              <a:defRPr sz="9600" b="1">
                <a:solidFill>
                  <a:srgbClr val="0054BC"/>
                </a:solidFill>
              </a:defRPr>
            </a:lvl4pPr>
            <a:lvl5pPr marL="3047924" lvl="4" indent="-914377" algn="l" rtl="0">
              <a:lnSpc>
                <a:spcPct val="90000"/>
              </a:lnSpc>
              <a:spcBef>
                <a:spcPts val="533"/>
              </a:spcBef>
              <a:spcAft>
                <a:spcPts val="0"/>
              </a:spcAft>
              <a:buClr>
                <a:srgbClr val="0054BC"/>
              </a:buClr>
              <a:buSzPts val="7200"/>
              <a:buFont typeface="Work Sans"/>
              <a:buChar char="•"/>
              <a:defRPr sz="9600" b="1">
                <a:solidFill>
                  <a:srgbClr val="0054BC"/>
                </a:solidFill>
              </a:defRPr>
            </a:lvl5pPr>
            <a:lvl6pPr marL="3657509" lvl="5" indent="-914377" algn="l" rtl="0">
              <a:lnSpc>
                <a:spcPct val="90000"/>
              </a:lnSpc>
              <a:spcBef>
                <a:spcPts val="533"/>
              </a:spcBef>
              <a:spcAft>
                <a:spcPts val="0"/>
              </a:spcAft>
              <a:buClr>
                <a:srgbClr val="0054BC"/>
              </a:buClr>
              <a:buSzPts val="7200"/>
              <a:buFont typeface="Work Sans"/>
              <a:buChar char="•"/>
              <a:defRPr sz="9600" b="1">
                <a:solidFill>
                  <a:srgbClr val="0054BC"/>
                </a:solidFill>
              </a:defRPr>
            </a:lvl6pPr>
            <a:lvl7pPr marL="4267093" lvl="6" indent="-914377" algn="l" rtl="0">
              <a:lnSpc>
                <a:spcPct val="90000"/>
              </a:lnSpc>
              <a:spcBef>
                <a:spcPts val="533"/>
              </a:spcBef>
              <a:spcAft>
                <a:spcPts val="0"/>
              </a:spcAft>
              <a:buClr>
                <a:srgbClr val="0054BC"/>
              </a:buClr>
              <a:buSzPts val="7200"/>
              <a:buFont typeface="Work Sans"/>
              <a:buChar char="•"/>
              <a:defRPr sz="9600" b="1">
                <a:solidFill>
                  <a:srgbClr val="0054BC"/>
                </a:solidFill>
              </a:defRPr>
            </a:lvl7pPr>
            <a:lvl8pPr marL="4876678" lvl="7" indent="-914377" algn="l" rtl="0">
              <a:lnSpc>
                <a:spcPct val="90000"/>
              </a:lnSpc>
              <a:spcBef>
                <a:spcPts val="533"/>
              </a:spcBef>
              <a:spcAft>
                <a:spcPts val="0"/>
              </a:spcAft>
              <a:buClr>
                <a:srgbClr val="0054BC"/>
              </a:buClr>
              <a:buSzPts val="7200"/>
              <a:buFont typeface="Work Sans"/>
              <a:buChar char="•"/>
              <a:defRPr sz="9600" b="1">
                <a:solidFill>
                  <a:srgbClr val="0054BC"/>
                </a:solidFill>
              </a:defRPr>
            </a:lvl8pPr>
            <a:lvl9pPr marL="5486263" lvl="8" indent="-914377" algn="l" rtl="0">
              <a:lnSpc>
                <a:spcPct val="90000"/>
              </a:lnSpc>
              <a:spcBef>
                <a:spcPts val="533"/>
              </a:spcBef>
              <a:spcAft>
                <a:spcPts val="0"/>
              </a:spcAft>
              <a:buClr>
                <a:srgbClr val="0054BC"/>
              </a:buClr>
              <a:buSzPts val="7200"/>
              <a:buFont typeface="Work Sans"/>
              <a:buChar char="•"/>
              <a:defRPr sz="9600" b="1">
                <a:solidFill>
                  <a:srgbClr val="0054BC"/>
                </a:solidFill>
              </a:defRPr>
            </a:lvl9pPr>
          </a:lstStyle>
          <a:p>
            <a:endParaRPr/>
          </a:p>
        </p:txBody>
      </p:sp>
      <p:sp>
        <p:nvSpPr>
          <p:cNvPr id="104" name="Google Shape;104;p15"/>
          <p:cNvSpPr txBox="1">
            <a:spLocks noGrp="1"/>
          </p:cNvSpPr>
          <p:nvPr>
            <p:ph type="body" idx="5"/>
          </p:nvPr>
        </p:nvSpPr>
        <p:spPr>
          <a:xfrm>
            <a:off x="5043784" y="4345131"/>
            <a:ext cx="2510800" cy="588400"/>
          </a:xfrm>
          <a:prstGeom prst="rect">
            <a:avLst/>
          </a:prstGeom>
          <a:noFill/>
          <a:ln>
            <a:noFill/>
          </a:ln>
        </p:spPr>
        <p:txBody>
          <a:bodyPr spcFirstLastPara="1" wrap="square" lIns="68575" tIns="34275" rIns="68575" bIns="34275" anchor="t" anchorCtr="0"/>
          <a:lstStyle>
            <a:lvl1pPr marL="609585" lvl="0" indent="-397923" algn="l" rtl="0">
              <a:lnSpc>
                <a:spcPct val="90000"/>
              </a:lnSpc>
              <a:spcBef>
                <a:spcPts val="1067"/>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1pPr>
            <a:lvl2pPr marL="1219170" lvl="1"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2pPr>
            <a:lvl3pPr marL="1828754" lvl="2"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3pPr>
            <a:lvl4pPr marL="2438339" lvl="3"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4pPr>
            <a:lvl5pPr marL="3047924" lvl="4"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5pPr>
            <a:lvl6pPr marL="3657509" lvl="5"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6pPr>
            <a:lvl7pPr marL="4267093" lvl="6"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7pPr>
            <a:lvl8pPr marL="4876678" lvl="7"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8pPr>
            <a:lvl9pPr marL="5486263" lvl="8"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9pPr>
          </a:lstStyle>
          <a:p>
            <a:endParaRPr/>
          </a:p>
        </p:txBody>
      </p:sp>
      <p:sp>
        <p:nvSpPr>
          <p:cNvPr id="105" name="Google Shape;105;p15"/>
          <p:cNvSpPr txBox="1">
            <a:spLocks noGrp="1"/>
          </p:cNvSpPr>
          <p:nvPr>
            <p:ph type="body" idx="6"/>
          </p:nvPr>
        </p:nvSpPr>
        <p:spPr>
          <a:xfrm>
            <a:off x="1367351" y="4345131"/>
            <a:ext cx="2510800" cy="588400"/>
          </a:xfrm>
          <a:prstGeom prst="rect">
            <a:avLst/>
          </a:prstGeom>
          <a:noFill/>
          <a:ln>
            <a:noFill/>
          </a:ln>
        </p:spPr>
        <p:txBody>
          <a:bodyPr spcFirstLastPara="1" wrap="square" lIns="68575" tIns="34275" rIns="68575" bIns="34275" anchor="t" anchorCtr="0"/>
          <a:lstStyle>
            <a:lvl1pPr marL="609585" lvl="0" indent="-397923" algn="l" rtl="0">
              <a:lnSpc>
                <a:spcPct val="90000"/>
              </a:lnSpc>
              <a:spcBef>
                <a:spcPts val="1067"/>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1pPr>
            <a:lvl2pPr marL="1219170" lvl="1"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2pPr>
            <a:lvl3pPr marL="1828754" lvl="2"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3pPr>
            <a:lvl4pPr marL="2438339" lvl="3"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4pPr>
            <a:lvl5pPr marL="3047924" lvl="4"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5pPr>
            <a:lvl6pPr marL="3657509" lvl="5"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6pPr>
            <a:lvl7pPr marL="4267093" lvl="6"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7pPr>
            <a:lvl8pPr marL="4876678" lvl="7"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8pPr>
            <a:lvl9pPr marL="5486263" lvl="8"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9pPr>
          </a:lstStyle>
          <a:p>
            <a:endParaRPr/>
          </a:p>
        </p:txBody>
      </p:sp>
      <p:sp>
        <p:nvSpPr>
          <p:cNvPr id="10" name="Google Shape;49;p8"/>
          <p:cNvSpPr txBox="1"/>
          <p:nvPr userDrawn="1"/>
        </p:nvSpPr>
        <p:spPr>
          <a:xfrm>
            <a:off x="489958" y="131709"/>
            <a:ext cx="2849113" cy="241200"/>
          </a:xfrm>
          <a:prstGeom prst="rect">
            <a:avLst/>
          </a:prstGeom>
          <a:noFill/>
          <a:ln>
            <a:noFill/>
          </a:ln>
        </p:spPr>
        <p:txBody>
          <a:bodyPr spcFirstLastPara="1" wrap="square" lIns="91433" tIns="45700" rIns="91433" bIns="45700" anchor="ctr" anchorCtr="0">
            <a:noAutofit/>
          </a:bodyPr>
          <a:lstStyle/>
          <a:p>
            <a:pPr>
              <a:buClr>
                <a:srgbClr val="000000"/>
              </a:buClr>
              <a:buSzPts val="1100"/>
              <a:buFont typeface="Arial"/>
              <a:buNone/>
            </a:pPr>
            <a:r>
              <a:rPr lang="es-CO" sz="800" kern="0" dirty="0">
                <a:solidFill>
                  <a:srgbClr val="0066CD"/>
                </a:solidFill>
                <a:latin typeface="Work Sans Light"/>
                <a:ea typeface="Work Sans Light"/>
                <a:cs typeface="Work Sans Light"/>
                <a:sym typeface="Work Sans Light"/>
              </a:rPr>
              <a:t>Ministerio de Salud y Protección Social de Colombia</a:t>
            </a:r>
            <a:endParaRPr sz="800" kern="0" dirty="0">
              <a:solidFill>
                <a:srgbClr val="0066CD"/>
              </a:solidFill>
              <a:latin typeface="Work Sans Light"/>
              <a:ea typeface="Work Sans Light"/>
              <a:cs typeface="Work Sans Light"/>
              <a:sym typeface="Work Sans Light"/>
            </a:endParaRPr>
          </a:p>
        </p:txBody>
      </p:sp>
    </p:spTree>
    <p:extLst>
      <p:ext uri="{BB962C8B-B14F-4D97-AF65-F5344CB8AC3E}">
        <p14:creationId xmlns:p14="http://schemas.microsoft.com/office/powerpoint/2010/main" val="27462732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Diapositiva de título" preserve="1">
  <p:cSld name="Diapositiva de título">
    <p:bg>
      <p:bgPr>
        <a:solidFill>
          <a:srgbClr val="2D6DF3"/>
        </a:solidFill>
        <a:effectLst/>
      </p:bgPr>
    </p:bg>
    <p:spTree>
      <p:nvGrpSpPr>
        <p:cNvPr id="1" name="Shape 11"/>
        <p:cNvGrpSpPr/>
        <p:nvPr/>
      </p:nvGrpSpPr>
      <p:grpSpPr>
        <a:xfrm>
          <a:off x="0" y="0"/>
          <a:ext cx="0" cy="0"/>
          <a:chOff x="0" y="0"/>
          <a:chExt cx="0" cy="0"/>
        </a:xfrm>
      </p:grpSpPr>
      <p:sp>
        <p:nvSpPr>
          <p:cNvPr id="12" name="Google Shape;12;p2"/>
          <p:cNvSpPr txBox="1"/>
          <p:nvPr/>
        </p:nvSpPr>
        <p:spPr>
          <a:xfrm>
            <a:off x="11115328" y="72861"/>
            <a:ext cx="731600" cy="524800"/>
          </a:xfrm>
          <a:prstGeom prst="rect">
            <a:avLst/>
          </a:prstGeom>
          <a:noFill/>
          <a:ln>
            <a:noFill/>
          </a:ln>
        </p:spPr>
        <p:txBody>
          <a:bodyPr spcFirstLastPara="1" wrap="square" lIns="121900" tIns="121900" rIns="121900" bIns="121900" anchor="ctr" anchorCtr="0">
            <a:noAutofit/>
          </a:bodyPr>
          <a:lstStyle/>
          <a:p>
            <a:pPr algn="r">
              <a:buClr>
                <a:srgbClr val="000000"/>
              </a:buClr>
              <a:buSzPts val="700"/>
              <a:buFont typeface="Arial"/>
              <a:buNone/>
            </a:pPr>
            <a:fld id="{00000000-1234-1234-1234-123412341234}" type="slidenum">
              <a:rPr lang="es-CO" sz="933" kern="0">
                <a:solidFill>
                  <a:srgbClr val="0054BC"/>
                </a:solidFill>
                <a:latin typeface="Work Sans"/>
                <a:ea typeface="Work Sans"/>
                <a:cs typeface="Work Sans"/>
                <a:sym typeface="Work Sans"/>
              </a:rPr>
              <a:pPr algn="r">
                <a:buClr>
                  <a:srgbClr val="000000"/>
                </a:buClr>
                <a:buSzPts val="700"/>
                <a:buFont typeface="Arial"/>
                <a:buNone/>
              </a:pPr>
              <a:t>‹Nº›</a:t>
            </a:fld>
            <a:endParaRPr sz="933" kern="0">
              <a:solidFill>
                <a:srgbClr val="0054BC"/>
              </a:solidFill>
              <a:latin typeface="Work Sans"/>
              <a:ea typeface="Work Sans"/>
              <a:cs typeface="Work Sans"/>
              <a:sym typeface="Work Sans"/>
            </a:endParaRPr>
          </a:p>
        </p:txBody>
      </p:sp>
      <p:sp>
        <p:nvSpPr>
          <p:cNvPr id="13" name="Google Shape;13;p2"/>
          <p:cNvSpPr txBox="1"/>
          <p:nvPr/>
        </p:nvSpPr>
        <p:spPr>
          <a:xfrm>
            <a:off x="11115328" y="-28739"/>
            <a:ext cx="731600" cy="524800"/>
          </a:xfrm>
          <a:prstGeom prst="rect">
            <a:avLst/>
          </a:prstGeom>
          <a:noFill/>
          <a:ln>
            <a:noFill/>
          </a:ln>
        </p:spPr>
        <p:txBody>
          <a:bodyPr spcFirstLastPara="1" wrap="square" lIns="121900" tIns="121900" rIns="121900" bIns="121900" anchor="ctr" anchorCtr="0">
            <a:noAutofit/>
          </a:bodyPr>
          <a:lstStyle/>
          <a:p>
            <a:pPr algn="r">
              <a:buClr>
                <a:srgbClr val="000000"/>
              </a:buClr>
              <a:buSzPts val="700"/>
              <a:buFont typeface="Arial"/>
              <a:buNone/>
            </a:pPr>
            <a:fld id="{00000000-1234-1234-1234-123412341234}" type="slidenum">
              <a:rPr lang="es-CO" sz="933" kern="0">
                <a:solidFill>
                  <a:srgbClr val="FFFFFF"/>
                </a:solidFill>
                <a:latin typeface="Work Sans"/>
                <a:ea typeface="Work Sans"/>
                <a:cs typeface="Work Sans"/>
                <a:sym typeface="Work Sans"/>
              </a:rPr>
              <a:pPr algn="r">
                <a:buClr>
                  <a:srgbClr val="000000"/>
                </a:buClr>
                <a:buSzPts val="700"/>
                <a:buFont typeface="Arial"/>
                <a:buNone/>
              </a:pPr>
              <a:t>‹Nº›</a:t>
            </a:fld>
            <a:endParaRPr sz="933" kern="0">
              <a:solidFill>
                <a:srgbClr val="FFFFFF"/>
              </a:solidFill>
              <a:latin typeface="Work Sans"/>
              <a:ea typeface="Work Sans"/>
              <a:cs typeface="Work Sans"/>
              <a:sym typeface="Work Sans"/>
            </a:endParaRPr>
          </a:p>
        </p:txBody>
      </p:sp>
      <p:sp>
        <p:nvSpPr>
          <p:cNvPr id="14" name="Google Shape;14;p2"/>
          <p:cNvSpPr/>
          <p:nvPr/>
        </p:nvSpPr>
        <p:spPr>
          <a:xfrm>
            <a:off x="8643756" y="0"/>
            <a:ext cx="3554800" cy="6858000"/>
          </a:xfrm>
          <a:prstGeom prst="rect">
            <a:avLst/>
          </a:prstGeom>
          <a:solidFill>
            <a:schemeClr val="accent1"/>
          </a:solidFill>
          <a:ln>
            <a:noFill/>
          </a:ln>
        </p:spPr>
        <p:txBody>
          <a:bodyPr spcFirstLastPara="1" wrap="square" lIns="121900" tIns="60933" rIns="121900" bIns="60933" anchor="ctr" anchorCtr="0">
            <a:noAutofit/>
          </a:bodyPr>
          <a:lstStyle/>
          <a:p>
            <a:pPr algn="ctr">
              <a:buClr>
                <a:srgbClr val="000000"/>
              </a:buClr>
              <a:buFont typeface="Arial"/>
              <a:buNone/>
            </a:pPr>
            <a:endParaRPr sz="1867" kern="0">
              <a:solidFill>
                <a:srgbClr val="FFFFFF"/>
              </a:solidFill>
              <a:ea typeface="Arial"/>
              <a:cs typeface="Arial"/>
              <a:sym typeface="Arial"/>
            </a:endParaRPr>
          </a:p>
        </p:txBody>
      </p:sp>
      <p:sp>
        <p:nvSpPr>
          <p:cNvPr id="15" name="Google Shape;15;p2"/>
          <p:cNvSpPr txBox="1"/>
          <p:nvPr/>
        </p:nvSpPr>
        <p:spPr>
          <a:xfrm>
            <a:off x="1464625" y="6474856"/>
            <a:ext cx="5723905" cy="454400"/>
          </a:xfrm>
          <a:prstGeom prst="rect">
            <a:avLst/>
          </a:prstGeom>
          <a:noFill/>
          <a:ln>
            <a:noFill/>
          </a:ln>
        </p:spPr>
        <p:txBody>
          <a:bodyPr spcFirstLastPara="1" wrap="square" lIns="121900" tIns="121900" rIns="121900" bIns="121900" anchor="t" anchorCtr="0">
            <a:noAutofit/>
          </a:bodyPr>
          <a:lstStyle/>
          <a:p>
            <a:pPr>
              <a:buClr>
                <a:srgbClr val="000000"/>
              </a:buClr>
              <a:buSzPts val="600"/>
              <a:buFont typeface="Arial"/>
              <a:buNone/>
            </a:pPr>
            <a:r>
              <a:rPr lang="es-CO" sz="800" kern="0">
                <a:solidFill>
                  <a:srgbClr val="FFFFFF"/>
                </a:solidFill>
                <a:latin typeface="Work Sans"/>
                <a:ea typeface="Work Sans"/>
                <a:cs typeface="Work Sans"/>
                <a:sym typeface="Work Sans"/>
              </a:rPr>
              <a:t>Esta presentación es propiedad intelectual controlada y producida por la Presidencia de la República.</a:t>
            </a:r>
            <a:endParaRPr sz="800" kern="0">
              <a:solidFill>
                <a:srgbClr val="FFFFFF"/>
              </a:solidFill>
              <a:latin typeface="Work Sans"/>
              <a:ea typeface="Work Sans"/>
              <a:cs typeface="Work Sans"/>
              <a:sym typeface="Work Sans"/>
            </a:endParaRPr>
          </a:p>
        </p:txBody>
      </p:sp>
      <p:pic>
        <p:nvPicPr>
          <p:cNvPr id="7" name="Imagen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0301" y="2817367"/>
            <a:ext cx="5640844" cy="1223267"/>
          </a:xfrm>
          <a:prstGeom prst="rect">
            <a:avLst/>
          </a:prstGeom>
        </p:spPr>
      </p:pic>
    </p:spTree>
    <p:extLst>
      <p:ext uri="{BB962C8B-B14F-4D97-AF65-F5344CB8AC3E}">
        <p14:creationId xmlns:p14="http://schemas.microsoft.com/office/powerpoint/2010/main" val="2772058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Diapositiva de título 1 1" userDrawn="1">
  <p:cSld name="Diapositiva de título 1 1">
    <p:bg>
      <p:bgPr>
        <a:solidFill>
          <a:srgbClr val="F42F63"/>
        </a:solidFill>
        <a:effectLst/>
      </p:bgPr>
    </p:bg>
    <p:spTree>
      <p:nvGrpSpPr>
        <p:cNvPr id="1" name="Shape 23"/>
        <p:cNvGrpSpPr/>
        <p:nvPr/>
      </p:nvGrpSpPr>
      <p:grpSpPr>
        <a:xfrm>
          <a:off x="0" y="0"/>
          <a:ext cx="0" cy="0"/>
          <a:chOff x="0" y="0"/>
          <a:chExt cx="0" cy="0"/>
        </a:xfrm>
      </p:grpSpPr>
      <p:sp>
        <p:nvSpPr>
          <p:cNvPr id="24" name="Google Shape;24;p4"/>
          <p:cNvSpPr txBox="1"/>
          <p:nvPr/>
        </p:nvSpPr>
        <p:spPr>
          <a:xfrm>
            <a:off x="11115328" y="72861"/>
            <a:ext cx="731600" cy="524800"/>
          </a:xfrm>
          <a:prstGeom prst="rect">
            <a:avLst/>
          </a:prstGeom>
          <a:noFill/>
          <a:ln>
            <a:noFill/>
          </a:ln>
        </p:spPr>
        <p:txBody>
          <a:bodyPr spcFirstLastPara="1" wrap="square" lIns="121900" tIns="121900" rIns="121900" bIns="121900" anchor="ctr" anchorCtr="0">
            <a:noAutofit/>
          </a:bodyPr>
          <a:lstStyle/>
          <a:p>
            <a:pPr algn="r">
              <a:buClr>
                <a:srgbClr val="000000"/>
              </a:buClr>
              <a:buSzPts val="700"/>
              <a:buFont typeface="Arial"/>
              <a:buNone/>
            </a:pPr>
            <a:fld id="{00000000-1234-1234-1234-123412341234}" type="slidenum">
              <a:rPr lang="es-CO" sz="933" kern="0">
                <a:solidFill>
                  <a:srgbClr val="0054BC"/>
                </a:solidFill>
                <a:latin typeface="Work Sans"/>
                <a:ea typeface="Work Sans"/>
                <a:cs typeface="Work Sans"/>
                <a:sym typeface="Work Sans"/>
              </a:rPr>
              <a:pPr algn="r">
                <a:buClr>
                  <a:srgbClr val="000000"/>
                </a:buClr>
                <a:buSzPts val="700"/>
                <a:buFont typeface="Arial"/>
                <a:buNone/>
              </a:pPr>
              <a:t>‹Nº›</a:t>
            </a:fld>
            <a:endParaRPr sz="933" kern="0">
              <a:solidFill>
                <a:srgbClr val="0054BC"/>
              </a:solidFill>
              <a:latin typeface="Work Sans"/>
              <a:ea typeface="Work Sans"/>
              <a:cs typeface="Work Sans"/>
              <a:sym typeface="Work Sans"/>
            </a:endParaRPr>
          </a:p>
        </p:txBody>
      </p:sp>
      <p:sp>
        <p:nvSpPr>
          <p:cNvPr id="25" name="Google Shape;25;p4"/>
          <p:cNvSpPr txBox="1"/>
          <p:nvPr/>
        </p:nvSpPr>
        <p:spPr>
          <a:xfrm>
            <a:off x="11115328" y="-28739"/>
            <a:ext cx="731600" cy="524800"/>
          </a:xfrm>
          <a:prstGeom prst="rect">
            <a:avLst/>
          </a:prstGeom>
          <a:noFill/>
          <a:ln>
            <a:noFill/>
          </a:ln>
        </p:spPr>
        <p:txBody>
          <a:bodyPr spcFirstLastPara="1" wrap="square" lIns="121900" tIns="121900" rIns="121900" bIns="121900" anchor="ctr" anchorCtr="0">
            <a:noAutofit/>
          </a:bodyPr>
          <a:lstStyle/>
          <a:p>
            <a:pPr algn="r">
              <a:buClr>
                <a:srgbClr val="000000"/>
              </a:buClr>
              <a:buSzPts val="700"/>
              <a:buFont typeface="Arial"/>
              <a:buNone/>
            </a:pPr>
            <a:fld id="{00000000-1234-1234-1234-123412341234}" type="slidenum">
              <a:rPr lang="es-CO" sz="933" kern="0">
                <a:solidFill>
                  <a:srgbClr val="FFFFFF"/>
                </a:solidFill>
                <a:latin typeface="Work Sans"/>
                <a:ea typeface="Work Sans"/>
                <a:cs typeface="Work Sans"/>
                <a:sym typeface="Work Sans"/>
              </a:rPr>
              <a:pPr algn="r">
                <a:buClr>
                  <a:srgbClr val="000000"/>
                </a:buClr>
                <a:buSzPts val="700"/>
                <a:buFont typeface="Arial"/>
                <a:buNone/>
              </a:pPr>
              <a:t>‹Nº›</a:t>
            </a:fld>
            <a:endParaRPr sz="933" kern="0">
              <a:solidFill>
                <a:srgbClr val="FFFFFF"/>
              </a:solidFill>
              <a:latin typeface="Work Sans"/>
              <a:ea typeface="Work Sans"/>
              <a:cs typeface="Work Sans"/>
              <a:sym typeface="Work Sans"/>
            </a:endParaRPr>
          </a:p>
        </p:txBody>
      </p:sp>
      <p:sp>
        <p:nvSpPr>
          <p:cNvPr id="26" name="Google Shape;26;p4"/>
          <p:cNvSpPr/>
          <p:nvPr/>
        </p:nvSpPr>
        <p:spPr>
          <a:xfrm>
            <a:off x="8643756" y="0"/>
            <a:ext cx="3554800" cy="6858000"/>
          </a:xfrm>
          <a:prstGeom prst="rect">
            <a:avLst/>
          </a:prstGeom>
          <a:solidFill>
            <a:schemeClr val="accent1"/>
          </a:solidFill>
          <a:ln>
            <a:noFill/>
          </a:ln>
        </p:spPr>
        <p:txBody>
          <a:bodyPr spcFirstLastPara="1" wrap="square" lIns="121900" tIns="60933" rIns="121900" bIns="60933" anchor="ctr" anchorCtr="0">
            <a:noAutofit/>
          </a:bodyPr>
          <a:lstStyle/>
          <a:p>
            <a:pPr algn="ctr">
              <a:buClr>
                <a:srgbClr val="000000"/>
              </a:buClr>
              <a:buFont typeface="Arial"/>
              <a:buNone/>
            </a:pPr>
            <a:endParaRPr sz="1867" kern="0">
              <a:solidFill>
                <a:srgbClr val="FFFFFF"/>
              </a:solidFill>
              <a:ea typeface="Arial"/>
              <a:cs typeface="Arial"/>
              <a:sym typeface="Arial"/>
            </a:endParaRPr>
          </a:p>
        </p:txBody>
      </p:sp>
      <p:pic>
        <p:nvPicPr>
          <p:cNvPr id="2" name="Imagen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0301" y="2817367"/>
            <a:ext cx="5640844" cy="1223267"/>
          </a:xfrm>
          <a:prstGeom prst="rect">
            <a:avLst/>
          </a:prstGeom>
        </p:spPr>
      </p:pic>
      <p:sp>
        <p:nvSpPr>
          <p:cNvPr id="4" name="Marcador de contenido 3"/>
          <p:cNvSpPr>
            <a:spLocks noGrp="1"/>
          </p:cNvSpPr>
          <p:nvPr>
            <p:ph sz="quarter" idx="10"/>
          </p:nvPr>
        </p:nvSpPr>
        <p:spPr>
          <a:xfrm>
            <a:off x="8227484" y="3009900"/>
            <a:ext cx="1219200" cy="1219200"/>
          </a:xfrm>
        </p:spPr>
        <p:txBody>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Tree>
    <p:extLst>
      <p:ext uri="{BB962C8B-B14F-4D97-AF65-F5344CB8AC3E}">
        <p14:creationId xmlns:p14="http://schemas.microsoft.com/office/powerpoint/2010/main" val="1454615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texto" userDrawn="1">
  <p:cSld name="1_Título y texto">
    <p:bg>
      <p:bgPr>
        <a:solidFill>
          <a:srgbClr val="DCEAFB"/>
        </a:solidFill>
        <a:effectLst/>
      </p:bgPr>
    </p:bg>
    <p:spTree>
      <p:nvGrpSpPr>
        <p:cNvPr id="1" name="Shape 66"/>
        <p:cNvGrpSpPr/>
        <p:nvPr/>
      </p:nvGrpSpPr>
      <p:grpSpPr>
        <a:xfrm>
          <a:off x="0" y="0"/>
          <a:ext cx="0" cy="0"/>
          <a:chOff x="0" y="0"/>
          <a:chExt cx="0" cy="0"/>
        </a:xfrm>
      </p:grpSpPr>
      <p:sp>
        <p:nvSpPr>
          <p:cNvPr id="67" name="Google Shape;67;p9"/>
          <p:cNvSpPr txBox="1">
            <a:spLocks noGrp="1"/>
          </p:cNvSpPr>
          <p:nvPr>
            <p:ph type="body" idx="1"/>
          </p:nvPr>
        </p:nvSpPr>
        <p:spPr>
          <a:xfrm>
            <a:off x="5024382" y="3404467"/>
            <a:ext cx="6054185" cy="2282800"/>
          </a:xfrm>
          <a:prstGeom prst="rect">
            <a:avLst/>
          </a:prstGeom>
          <a:noFill/>
          <a:ln>
            <a:noFill/>
          </a:ln>
        </p:spPr>
        <p:txBody>
          <a:bodyPr spcFirstLastPara="1" wrap="square" lIns="68575" tIns="34275" rIns="68575" bIns="34275" anchor="t" anchorCtr="0"/>
          <a:lstStyle>
            <a:lvl1pPr marL="609585" lvl="0" indent="-304792" algn="l">
              <a:lnSpc>
                <a:spcPct val="90000"/>
              </a:lnSpc>
              <a:spcBef>
                <a:spcPts val="1067"/>
              </a:spcBef>
              <a:spcAft>
                <a:spcPts val="0"/>
              </a:spcAft>
              <a:buClr>
                <a:srgbClr val="0066CD"/>
              </a:buClr>
              <a:buSzPts val="1100"/>
              <a:buNone/>
              <a:defRPr sz="1467">
                <a:solidFill>
                  <a:srgbClr val="0066CD"/>
                </a:solidFill>
              </a:defRPr>
            </a:lvl1pPr>
            <a:lvl2pPr marL="1219170" lvl="1" indent="-397923" algn="l">
              <a:lnSpc>
                <a:spcPct val="90000"/>
              </a:lnSpc>
              <a:spcBef>
                <a:spcPts val="533"/>
              </a:spcBef>
              <a:spcAft>
                <a:spcPts val="0"/>
              </a:spcAft>
              <a:buClr>
                <a:srgbClr val="0066CD"/>
              </a:buClr>
              <a:buSzPts val="1100"/>
              <a:buChar char="•"/>
              <a:defRPr sz="1467">
                <a:solidFill>
                  <a:srgbClr val="0066CD"/>
                </a:solidFill>
              </a:defRPr>
            </a:lvl2pPr>
            <a:lvl3pPr marL="1828754" lvl="2" indent="-397923" algn="l">
              <a:lnSpc>
                <a:spcPct val="90000"/>
              </a:lnSpc>
              <a:spcBef>
                <a:spcPts val="533"/>
              </a:spcBef>
              <a:spcAft>
                <a:spcPts val="0"/>
              </a:spcAft>
              <a:buClr>
                <a:srgbClr val="0066CD"/>
              </a:buClr>
              <a:buSzPts val="1100"/>
              <a:buChar char="•"/>
              <a:defRPr sz="1467">
                <a:solidFill>
                  <a:srgbClr val="0066CD"/>
                </a:solidFill>
              </a:defRPr>
            </a:lvl3pPr>
            <a:lvl4pPr marL="2438339" lvl="3" indent="-397923" algn="l">
              <a:lnSpc>
                <a:spcPct val="90000"/>
              </a:lnSpc>
              <a:spcBef>
                <a:spcPts val="533"/>
              </a:spcBef>
              <a:spcAft>
                <a:spcPts val="0"/>
              </a:spcAft>
              <a:buClr>
                <a:srgbClr val="0066CD"/>
              </a:buClr>
              <a:buSzPts val="1100"/>
              <a:buChar char="•"/>
              <a:defRPr sz="1467">
                <a:solidFill>
                  <a:srgbClr val="0066CD"/>
                </a:solidFill>
              </a:defRPr>
            </a:lvl4pPr>
            <a:lvl5pPr marL="3047924" lvl="4" indent="-397923" algn="l">
              <a:lnSpc>
                <a:spcPct val="90000"/>
              </a:lnSpc>
              <a:spcBef>
                <a:spcPts val="533"/>
              </a:spcBef>
              <a:spcAft>
                <a:spcPts val="0"/>
              </a:spcAft>
              <a:buClr>
                <a:srgbClr val="0066CD"/>
              </a:buClr>
              <a:buSzPts val="1100"/>
              <a:buChar char="•"/>
              <a:defRPr sz="1467">
                <a:solidFill>
                  <a:srgbClr val="0066CD"/>
                </a:solidFill>
              </a:defRPr>
            </a:lvl5pPr>
            <a:lvl6pPr marL="3657509" lvl="5" indent="-397923" algn="l">
              <a:lnSpc>
                <a:spcPct val="90000"/>
              </a:lnSpc>
              <a:spcBef>
                <a:spcPts val="533"/>
              </a:spcBef>
              <a:spcAft>
                <a:spcPts val="0"/>
              </a:spcAft>
              <a:buClr>
                <a:srgbClr val="0066CD"/>
              </a:buClr>
              <a:buSzPts val="1100"/>
              <a:buChar char="•"/>
              <a:defRPr sz="1467">
                <a:solidFill>
                  <a:srgbClr val="0066CD"/>
                </a:solidFill>
              </a:defRPr>
            </a:lvl6pPr>
            <a:lvl7pPr marL="4267093" lvl="6" indent="-397923" algn="l">
              <a:lnSpc>
                <a:spcPct val="90000"/>
              </a:lnSpc>
              <a:spcBef>
                <a:spcPts val="533"/>
              </a:spcBef>
              <a:spcAft>
                <a:spcPts val="0"/>
              </a:spcAft>
              <a:buClr>
                <a:srgbClr val="0066CD"/>
              </a:buClr>
              <a:buSzPts val="1100"/>
              <a:buChar char="•"/>
              <a:defRPr sz="1467">
                <a:solidFill>
                  <a:srgbClr val="0066CD"/>
                </a:solidFill>
              </a:defRPr>
            </a:lvl7pPr>
            <a:lvl8pPr marL="4876678" lvl="7" indent="-397923" algn="l">
              <a:lnSpc>
                <a:spcPct val="90000"/>
              </a:lnSpc>
              <a:spcBef>
                <a:spcPts val="533"/>
              </a:spcBef>
              <a:spcAft>
                <a:spcPts val="0"/>
              </a:spcAft>
              <a:buClr>
                <a:srgbClr val="0066CD"/>
              </a:buClr>
              <a:buSzPts val="1100"/>
              <a:buChar char="•"/>
              <a:defRPr sz="1467">
                <a:solidFill>
                  <a:srgbClr val="0066CD"/>
                </a:solidFill>
              </a:defRPr>
            </a:lvl8pPr>
            <a:lvl9pPr marL="5486263" lvl="8" indent="-397923" algn="l">
              <a:lnSpc>
                <a:spcPct val="90000"/>
              </a:lnSpc>
              <a:spcBef>
                <a:spcPts val="533"/>
              </a:spcBef>
              <a:spcAft>
                <a:spcPts val="0"/>
              </a:spcAft>
              <a:buClr>
                <a:srgbClr val="0066CD"/>
              </a:buClr>
              <a:buSzPts val="1100"/>
              <a:buChar char="•"/>
              <a:defRPr sz="1467">
                <a:solidFill>
                  <a:srgbClr val="0066CD"/>
                </a:solidFill>
              </a:defRPr>
            </a:lvl9pPr>
          </a:lstStyle>
          <a:p>
            <a:endParaRPr/>
          </a:p>
        </p:txBody>
      </p:sp>
      <p:sp>
        <p:nvSpPr>
          <p:cNvPr id="68" name="Google Shape;68;p9"/>
          <p:cNvSpPr txBox="1">
            <a:spLocks noGrp="1"/>
          </p:cNvSpPr>
          <p:nvPr>
            <p:ph type="title"/>
          </p:nvPr>
        </p:nvSpPr>
        <p:spPr>
          <a:xfrm>
            <a:off x="5024967" y="2310700"/>
            <a:ext cx="5743600" cy="853597"/>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4000">
                <a:solidFill>
                  <a:srgbClr val="0066CD"/>
                </a:solidFill>
                <a:latin typeface="Work Sans Light"/>
                <a:ea typeface="Work Sans Light"/>
                <a:cs typeface="Work Sans Light"/>
                <a:sym typeface="Work Sans Light"/>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
        <p:nvSpPr>
          <p:cNvPr id="3" name="Marcador de contenido 2"/>
          <p:cNvSpPr>
            <a:spLocks noGrp="1"/>
          </p:cNvSpPr>
          <p:nvPr>
            <p:ph sz="quarter" idx="10"/>
          </p:nvPr>
        </p:nvSpPr>
        <p:spPr>
          <a:xfrm>
            <a:off x="1570567" y="141817"/>
            <a:ext cx="1219200" cy="1219200"/>
          </a:xfrm>
        </p:spPr>
        <p:txBody>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7" name="Google Shape;49;p8"/>
          <p:cNvSpPr txBox="1"/>
          <p:nvPr userDrawn="1"/>
        </p:nvSpPr>
        <p:spPr>
          <a:xfrm>
            <a:off x="489958" y="131709"/>
            <a:ext cx="2849113" cy="241200"/>
          </a:xfrm>
          <a:prstGeom prst="rect">
            <a:avLst/>
          </a:prstGeom>
          <a:noFill/>
          <a:ln>
            <a:noFill/>
          </a:ln>
        </p:spPr>
        <p:txBody>
          <a:bodyPr spcFirstLastPara="1" wrap="square" lIns="91433" tIns="45700" rIns="91433" bIns="45700" anchor="ctr" anchorCtr="0">
            <a:noAutofit/>
          </a:bodyPr>
          <a:lstStyle/>
          <a:p>
            <a:pPr>
              <a:buClr>
                <a:srgbClr val="000000"/>
              </a:buClr>
              <a:buSzPts val="1100"/>
              <a:buFont typeface="Arial"/>
              <a:buNone/>
            </a:pPr>
            <a:r>
              <a:rPr lang="es-CO" sz="800" kern="0" dirty="0">
                <a:solidFill>
                  <a:srgbClr val="0066CD"/>
                </a:solidFill>
                <a:latin typeface="Work Sans Light"/>
                <a:ea typeface="Work Sans Light"/>
                <a:cs typeface="Work Sans Light"/>
                <a:sym typeface="Work Sans Light"/>
              </a:rPr>
              <a:t>Ministerio de Salud y Protección Social de Colombia</a:t>
            </a:r>
            <a:endParaRPr sz="800" kern="0" dirty="0">
              <a:solidFill>
                <a:srgbClr val="0066CD"/>
              </a:solidFill>
              <a:latin typeface="Work Sans Light"/>
              <a:ea typeface="Work Sans Light"/>
              <a:cs typeface="Work Sans Light"/>
              <a:sym typeface="Work Sans Light"/>
            </a:endParaRPr>
          </a:p>
        </p:txBody>
      </p:sp>
    </p:spTree>
    <p:extLst>
      <p:ext uri="{BB962C8B-B14F-4D97-AF65-F5344CB8AC3E}">
        <p14:creationId xmlns:p14="http://schemas.microsoft.com/office/powerpoint/2010/main" val="2093238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magen con título" type="picTx">
  <p:cSld name="Imagen con título">
    <p:bg>
      <p:bgPr>
        <a:solidFill>
          <a:srgbClr val="DCEAFB"/>
        </a:solidFill>
        <a:effectLst/>
      </p:bgPr>
    </p:bg>
    <p:spTree>
      <p:nvGrpSpPr>
        <p:cNvPr id="1" name="Shape 71"/>
        <p:cNvGrpSpPr/>
        <p:nvPr/>
      </p:nvGrpSpPr>
      <p:grpSpPr>
        <a:xfrm>
          <a:off x="0" y="0"/>
          <a:ext cx="0" cy="0"/>
          <a:chOff x="0" y="0"/>
          <a:chExt cx="0" cy="0"/>
        </a:xfrm>
      </p:grpSpPr>
      <p:sp>
        <p:nvSpPr>
          <p:cNvPr id="72" name="Google Shape;72;p10"/>
          <p:cNvSpPr txBox="1">
            <a:spLocks noGrp="1"/>
          </p:cNvSpPr>
          <p:nvPr>
            <p:ph type="body" idx="1"/>
          </p:nvPr>
        </p:nvSpPr>
        <p:spPr>
          <a:xfrm>
            <a:off x="8448168" y="3404467"/>
            <a:ext cx="3136000" cy="2732800"/>
          </a:xfrm>
          <a:prstGeom prst="rect">
            <a:avLst/>
          </a:prstGeom>
          <a:noFill/>
          <a:ln>
            <a:noFill/>
          </a:ln>
        </p:spPr>
        <p:txBody>
          <a:bodyPr spcFirstLastPara="1" wrap="square" lIns="68575" tIns="34275" rIns="68575" bIns="34275" anchor="t" anchorCtr="0"/>
          <a:lstStyle>
            <a:lvl1pPr marL="609585" lvl="0" indent="-304792" algn="l">
              <a:lnSpc>
                <a:spcPct val="90000"/>
              </a:lnSpc>
              <a:spcBef>
                <a:spcPts val="1067"/>
              </a:spcBef>
              <a:spcAft>
                <a:spcPts val="0"/>
              </a:spcAft>
              <a:buSzPts val="1100"/>
              <a:buFont typeface="Work Sans Light"/>
              <a:buNone/>
              <a:defRPr sz="1333">
                <a:solidFill>
                  <a:srgbClr val="0066CD"/>
                </a:solidFill>
                <a:latin typeface="Work Sans"/>
                <a:ea typeface="Work Sans"/>
                <a:cs typeface="Work Sans"/>
                <a:sym typeface="Work Sans"/>
              </a:defRPr>
            </a:lvl1pPr>
            <a:lvl2pPr marL="1219170" lvl="1" indent="-39792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2pPr>
            <a:lvl3pPr marL="1828754" lvl="2" indent="-39792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3pPr>
            <a:lvl4pPr marL="2438339" lvl="3" indent="-39792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4pPr>
            <a:lvl5pPr marL="3047924" lvl="4" indent="-39792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5pPr>
            <a:lvl6pPr marL="3657509" lvl="5" indent="-39792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6pPr>
            <a:lvl7pPr marL="4267093" lvl="6" indent="-39792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7pPr>
            <a:lvl8pPr marL="4876678" lvl="7" indent="-39792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8pPr>
            <a:lvl9pPr marL="5486263" lvl="8" indent="-39792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9pPr>
          </a:lstStyle>
          <a:p>
            <a:endParaRPr/>
          </a:p>
        </p:txBody>
      </p:sp>
      <p:sp>
        <p:nvSpPr>
          <p:cNvPr id="73" name="Google Shape;73;p10"/>
          <p:cNvSpPr>
            <a:spLocks noGrp="1"/>
          </p:cNvSpPr>
          <p:nvPr>
            <p:ph type="pic" idx="2"/>
          </p:nvPr>
        </p:nvSpPr>
        <p:spPr>
          <a:xfrm>
            <a:off x="-1" y="1258130"/>
            <a:ext cx="7085868" cy="4743532"/>
          </a:xfrm>
          <a:prstGeom prst="rect">
            <a:avLst/>
          </a:prstGeom>
          <a:noFill/>
          <a:ln>
            <a:noFill/>
          </a:ln>
        </p:spPr>
        <p:txBody>
          <a:bodyPr spcFirstLastPara="1" wrap="square" lIns="68575" tIns="34275" rIns="68575" bIns="34275" anchor="t" anchorCtr="0"/>
          <a:lstStyle>
            <a:lvl1pPr marR="0" lvl="0" algn="l" rtl="0">
              <a:lnSpc>
                <a:spcPct val="90000"/>
              </a:lnSpc>
              <a:spcBef>
                <a:spcPts val="1067"/>
              </a:spcBef>
              <a:spcAft>
                <a:spcPts val="0"/>
              </a:spcAft>
              <a:buClr>
                <a:schemeClr val="dk1"/>
              </a:buClr>
              <a:buSzPts val="2400"/>
              <a:buFont typeface="Arial"/>
              <a:buNone/>
              <a:defRPr sz="3200" b="0" i="0" u="none" strike="noStrike" cap="none">
                <a:solidFill>
                  <a:schemeClr val="dk1"/>
                </a:solidFill>
                <a:latin typeface="Work Sans"/>
                <a:ea typeface="Work Sans"/>
                <a:cs typeface="Work Sans"/>
                <a:sym typeface="Work Sans"/>
              </a:defRPr>
            </a:lvl1pPr>
            <a:lvl2pPr marR="0" lvl="1" algn="l" rtl="0">
              <a:lnSpc>
                <a:spcPct val="90000"/>
              </a:lnSpc>
              <a:spcBef>
                <a:spcPts val="533"/>
              </a:spcBef>
              <a:spcAft>
                <a:spcPts val="0"/>
              </a:spcAft>
              <a:buClr>
                <a:schemeClr val="dk1"/>
              </a:buClr>
              <a:buSzPts val="2100"/>
              <a:buFont typeface="Arial"/>
              <a:buNone/>
              <a:defRPr sz="2800" b="0" i="0" u="none" strike="noStrike" cap="none">
                <a:solidFill>
                  <a:schemeClr val="dk1"/>
                </a:solidFill>
                <a:latin typeface="Work Sans"/>
                <a:ea typeface="Work Sans"/>
                <a:cs typeface="Work Sans"/>
                <a:sym typeface="Work Sans"/>
              </a:defRPr>
            </a:lvl2pPr>
            <a:lvl3pPr marR="0" lvl="2" algn="l" rtl="0">
              <a:lnSpc>
                <a:spcPct val="90000"/>
              </a:lnSpc>
              <a:spcBef>
                <a:spcPts val="533"/>
              </a:spcBef>
              <a:spcAft>
                <a:spcPts val="0"/>
              </a:spcAft>
              <a:buClr>
                <a:schemeClr val="dk1"/>
              </a:buClr>
              <a:buSzPts val="1800"/>
              <a:buFont typeface="Arial"/>
              <a:buNone/>
              <a:defRPr sz="2400" b="0" i="0" u="none" strike="noStrike" cap="none">
                <a:solidFill>
                  <a:schemeClr val="dk1"/>
                </a:solidFill>
                <a:latin typeface="Work Sans"/>
                <a:ea typeface="Work Sans"/>
                <a:cs typeface="Work Sans"/>
                <a:sym typeface="Work Sans"/>
              </a:defRPr>
            </a:lvl3pPr>
            <a:lvl4pPr marR="0" lvl="3"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4pPr>
            <a:lvl5pPr marR="0" lvl="4"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5pPr>
            <a:lvl6pPr marR="0" lvl="5"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6pPr>
            <a:lvl7pPr marR="0" lvl="6"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7pPr>
            <a:lvl8pPr marR="0" lvl="7"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8pPr>
            <a:lvl9pPr marR="0" lvl="8"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9pPr>
          </a:lstStyle>
          <a:p>
            <a:endParaRPr/>
          </a:p>
        </p:txBody>
      </p:sp>
      <p:sp>
        <p:nvSpPr>
          <p:cNvPr id="75" name="Google Shape;75;p10"/>
          <p:cNvSpPr txBox="1">
            <a:spLocks noGrp="1"/>
          </p:cNvSpPr>
          <p:nvPr>
            <p:ph type="title"/>
          </p:nvPr>
        </p:nvSpPr>
        <p:spPr>
          <a:xfrm>
            <a:off x="8448169" y="2321489"/>
            <a:ext cx="3135999" cy="85840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4000">
                <a:solidFill>
                  <a:srgbClr val="0066CD"/>
                </a:solidFill>
                <a:latin typeface="Work Sans Light"/>
                <a:ea typeface="Work Sans Light"/>
                <a:cs typeface="Work Sans Light"/>
                <a:sym typeface="Work Sans Light"/>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
        <p:nvSpPr>
          <p:cNvPr id="6" name="Google Shape;49;p8"/>
          <p:cNvSpPr txBox="1"/>
          <p:nvPr userDrawn="1"/>
        </p:nvSpPr>
        <p:spPr>
          <a:xfrm>
            <a:off x="489958" y="131709"/>
            <a:ext cx="2849113" cy="241200"/>
          </a:xfrm>
          <a:prstGeom prst="rect">
            <a:avLst/>
          </a:prstGeom>
          <a:noFill/>
          <a:ln>
            <a:noFill/>
          </a:ln>
        </p:spPr>
        <p:txBody>
          <a:bodyPr spcFirstLastPara="1" wrap="square" lIns="91433" tIns="45700" rIns="91433" bIns="45700" anchor="ctr" anchorCtr="0">
            <a:noAutofit/>
          </a:bodyPr>
          <a:lstStyle/>
          <a:p>
            <a:pPr>
              <a:buClr>
                <a:srgbClr val="000000"/>
              </a:buClr>
              <a:buSzPts val="1100"/>
              <a:buFont typeface="Arial"/>
              <a:buNone/>
            </a:pPr>
            <a:r>
              <a:rPr lang="es-CO" sz="800" kern="0" dirty="0">
                <a:solidFill>
                  <a:srgbClr val="0066CD"/>
                </a:solidFill>
                <a:latin typeface="Work Sans Light"/>
                <a:ea typeface="Work Sans Light"/>
                <a:cs typeface="Work Sans Light"/>
                <a:sym typeface="Work Sans Light"/>
              </a:rPr>
              <a:t>Ministerio de Salud y Protección Social de Colombia</a:t>
            </a:r>
            <a:endParaRPr sz="800" kern="0" dirty="0">
              <a:solidFill>
                <a:srgbClr val="0066CD"/>
              </a:solidFill>
              <a:latin typeface="Work Sans Light"/>
              <a:ea typeface="Work Sans Light"/>
              <a:cs typeface="Work Sans Light"/>
              <a:sym typeface="Work Sans Light"/>
            </a:endParaRPr>
          </a:p>
        </p:txBody>
      </p:sp>
    </p:spTree>
    <p:extLst>
      <p:ext uri="{BB962C8B-B14F-4D97-AF65-F5344CB8AC3E}">
        <p14:creationId xmlns:p14="http://schemas.microsoft.com/office/powerpoint/2010/main" val="2613064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magen con título 1">
  <p:cSld name="Imagen con título 1">
    <p:bg>
      <p:bgPr>
        <a:solidFill>
          <a:srgbClr val="DCEAFB"/>
        </a:solidFill>
        <a:effectLst/>
      </p:bgPr>
    </p:bg>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5024968" y="3404467"/>
            <a:ext cx="3136000" cy="2732800"/>
          </a:xfrm>
          <a:prstGeom prst="rect">
            <a:avLst/>
          </a:prstGeom>
          <a:noFill/>
          <a:ln>
            <a:noFill/>
          </a:ln>
        </p:spPr>
        <p:txBody>
          <a:bodyPr spcFirstLastPara="1" wrap="square" lIns="68575" tIns="34275" rIns="68575" bIns="34275" anchor="t" anchorCtr="0"/>
          <a:lstStyle>
            <a:lvl1pPr marL="609585" lvl="0" indent="-304792" algn="l" rtl="0">
              <a:lnSpc>
                <a:spcPct val="90000"/>
              </a:lnSpc>
              <a:spcBef>
                <a:spcPts val="1067"/>
              </a:spcBef>
              <a:spcAft>
                <a:spcPts val="0"/>
              </a:spcAft>
              <a:buSzPts val="1100"/>
              <a:buFont typeface="Work Sans Light"/>
              <a:buNone/>
              <a:defRPr sz="1333">
                <a:solidFill>
                  <a:srgbClr val="0066CD"/>
                </a:solidFill>
                <a:latin typeface="Work Sans"/>
                <a:ea typeface="Work Sans"/>
                <a:cs typeface="Work Sans"/>
                <a:sym typeface="Work Sans"/>
              </a:defRPr>
            </a:lvl1pPr>
            <a:lvl2pPr marL="1219170" lvl="1" indent="-397923" algn="l" rtl="0">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2pPr>
            <a:lvl3pPr marL="1828754" lvl="2" indent="-397923" algn="l" rtl="0">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3pPr>
            <a:lvl4pPr marL="2438339" lvl="3" indent="-397923" algn="l" rtl="0">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4pPr>
            <a:lvl5pPr marL="3047924" lvl="4" indent="-397923" algn="l" rtl="0">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5pPr>
            <a:lvl6pPr marL="3657509" lvl="5" indent="-397923" algn="l" rtl="0">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6pPr>
            <a:lvl7pPr marL="4267093" lvl="6" indent="-397923" algn="l" rtl="0">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7pPr>
            <a:lvl8pPr marL="4876678" lvl="7" indent="-397923" algn="l" rtl="0">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8pPr>
            <a:lvl9pPr marL="5486263" lvl="8" indent="-397923" algn="l" rtl="0">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9pPr>
          </a:lstStyle>
          <a:p>
            <a:endParaRPr/>
          </a:p>
        </p:txBody>
      </p:sp>
      <p:sp>
        <p:nvSpPr>
          <p:cNvPr id="79" name="Google Shape;79;p11"/>
          <p:cNvSpPr>
            <a:spLocks noGrp="1"/>
          </p:cNvSpPr>
          <p:nvPr>
            <p:ph type="pic" idx="2"/>
          </p:nvPr>
        </p:nvSpPr>
        <p:spPr>
          <a:xfrm>
            <a:off x="0" y="0"/>
            <a:ext cx="4564000" cy="6858000"/>
          </a:xfrm>
          <a:prstGeom prst="rect">
            <a:avLst/>
          </a:prstGeom>
          <a:noFill/>
          <a:ln>
            <a:noFill/>
          </a:ln>
        </p:spPr>
        <p:txBody>
          <a:bodyPr spcFirstLastPara="1" wrap="square" lIns="68575" tIns="34275" rIns="68575" bIns="34275" anchor="t" anchorCtr="0"/>
          <a:lstStyle>
            <a:lvl1pPr marR="0" lvl="0" algn="l" rtl="0">
              <a:lnSpc>
                <a:spcPct val="90000"/>
              </a:lnSpc>
              <a:spcBef>
                <a:spcPts val="1067"/>
              </a:spcBef>
              <a:spcAft>
                <a:spcPts val="0"/>
              </a:spcAft>
              <a:buClr>
                <a:schemeClr val="dk1"/>
              </a:buClr>
              <a:buSzPts val="2400"/>
              <a:buFont typeface="Arial"/>
              <a:buNone/>
              <a:defRPr sz="3200" b="0" i="0" u="none" strike="noStrike" cap="none">
                <a:solidFill>
                  <a:schemeClr val="dk1"/>
                </a:solidFill>
                <a:latin typeface="Work Sans"/>
                <a:ea typeface="Work Sans"/>
                <a:cs typeface="Work Sans"/>
                <a:sym typeface="Work Sans"/>
              </a:defRPr>
            </a:lvl1pPr>
            <a:lvl2pPr marR="0" lvl="1" algn="l" rtl="0">
              <a:lnSpc>
                <a:spcPct val="90000"/>
              </a:lnSpc>
              <a:spcBef>
                <a:spcPts val="533"/>
              </a:spcBef>
              <a:spcAft>
                <a:spcPts val="0"/>
              </a:spcAft>
              <a:buClr>
                <a:schemeClr val="dk1"/>
              </a:buClr>
              <a:buSzPts val="2100"/>
              <a:buFont typeface="Arial"/>
              <a:buNone/>
              <a:defRPr sz="2800" b="0" i="0" u="none" strike="noStrike" cap="none">
                <a:solidFill>
                  <a:schemeClr val="dk1"/>
                </a:solidFill>
                <a:latin typeface="Work Sans"/>
                <a:ea typeface="Work Sans"/>
                <a:cs typeface="Work Sans"/>
                <a:sym typeface="Work Sans"/>
              </a:defRPr>
            </a:lvl2pPr>
            <a:lvl3pPr marR="0" lvl="2" algn="l" rtl="0">
              <a:lnSpc>
                <a:spcPct val="90000"/>
              </a:lnSpc>
              <a:spcBef>
                <a:spcPts val="533"/>
              </a:spcBef>
              <a:spcAft>
                <a:spcPts val="0"/>
              </a:spcAft>
              <a:buClr>
                <a:schemeClr val="dk1"/>
              </a:buClr>
              <a:buSzPts val="1800"/>
              <a:buFont typeface="Arial"/>
              <a:buNone/>
              <a:defRPr sz="2400" b="0" i="0" u="none" strike="noStrike" cap="none">
                <a:solidFill>
                  <a:schemeClr val="dk1"/>
                </a:solidFill>
                <a:latin typeface="Work Sans"/>
                <a:ea typeface="Work Sans"/>
                <a:cs typeface="Work Sans"/>
                <a:sym typeface="Work Sans"/>
              </a:defRPr>
            </a:lvl3pPr>
            <a:lvl4pPr marR="0" lvl="3"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4pPr>
            <a:lvl5pPr marR="0" lvl="4"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5pPr>
            <a:lvl6pPr marR="0" lvl="5"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6pPr>
            <a:lvl7pPr marR="0" lvl="6"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7pPr>
            <a:lvl8pPr marR="0" lvl="7"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8pPr>
            <a:lvl9pPr marR="0" lvl="8"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9pPr>
          </a:lstStyle>
          <a:p>
            <a:endParaRPr/>
          </a:p>
        </p:txBody>
      </p:sp>
      <p:sp>
        <p:nvSpPr>
          <p:cNvPr id="81" name="Google Shape;81;p11"/>
          <p:cNvSpPr txBox="1">
            <a:spLocks noGrp="1"/>
          </p:cNvSpPr>
          <p:nvPr>
            <p:ph type="title"/>
          </p:nvPr>
        </p:nvSpPr>
        <p:spPr>
          <a:xfrm>
            <a:off x="5024965" y="2310700"/>
            <a:ext cx="5743600" cy="858400"/>
          </a:xfrm>
          <a:prstGeom prst="rect">
            <a:avLst/>
          </a:prstGeom>
          <a:noFill/>
          <a:ln>
            <a:noFill/>
          </a:ln>
        </p:spPr>
        <p:txBody>
          <a:bodyPr spcFirstLastPara="1" wrap="square" lIns="68575" tIns="34275" rIns="68575" bIns="34275" anchor="ctr" anchorCtr="0"/>
          <a:lstStyle>
            <a:lvl1pPr lvl="0" algn="l" rtl="0">
              <a:lnSpc>
                <a:spcPct val="90000"/>
              </a:lnSpc>
              <a:spcBef>
                <a:spcPts val="0"/>
              </a:spcBef>
              <a:spcAft>
                <a:spcPts val="0"/>
              </a:spcAft>
              <a:buClr>
                <a:srgbClr val="FFFFFF"/>
              </a:buClr>
              <a:buSzPts val="1400"/>
              <a:buFont typeface="Work Sans SemiBold"/>
              <a:buNone/>
              <a:defRPr sz="4000">
                <a:solidFill>
                  <a:srgbClr val="0066CD"/>
                </a:solidFill>
                <a:latin typeface="Work Sans Light"/>
                <a:ea typeface="Work Sans Light"/>
                <a:cs typeface="Work Sans Light"/>
                <a:sym typeface="Work Sans Light"/>
              </a:defRPr>
            </a:lvl1pPr>
            <a:lvl2pPr lvl="1" algn="l" rtl="0">
              <a:lnSpc>
                <a:spcPct val="100000"/>
              </a:lnSpc>
              <a:spcBef>
                <a:spcPts val="0"/>
              </a:spcBef>
              <a:spcAft>
                <a:spcPts val="0"/>
              </a:spcAft>
              <a:buClr>
                <a:srgbClr val="FFFFFF"/>
              </a:buClr>
              <a:buSzPts val="1100"/>
              <a:buNone/>
              <a:defRPr>
                <a:solidFill>
                  <a:srgbClr val="FFFFFF"/>
                </a:solidFill>
              </a:defRPr>
            </a:lvl2pPr>
            <a:lvl3pPr lvl="2" algn="l" rtl="0">
              <a:lnSpc>
                <a:spcPct val="100000"/>
              </a:lnSpc>
              <a:spcBef>
                <a:spcPts val="0"/>
              </a:spcBef>
              <a:spcAft>
                <a:spcPts val="0"/>
              </a:spcAft>
              <a:buClr>
                <a:srgbClr val="FFFFFF"/>
              </a:buClr>
              <a:buSzPts val="1100"/>
              <a:buNone/>
              <a:defRPr>
                <a:solidFill>
                  <a:srgbClr val="FFFFFF"/>
                </a:solidFill>
              </a:defRPr>
            </a:lvl3pPr>
            <a:lvl4pPr lvl="3" algn="l" rtl="0">
              <a:lnSpc>
                <a:spcPct val="100000"/>
              </a:lnSpc>
              <a:spcBef>
                <a:spcPts val="0"/>
              </a:spcBef>
              <a:spcAft>
                <a:spcPts val="0"/>
              </a:spcAft>
              <a:buClr>
                <a:srgbClr val="FFFFFF"/>
              </a:buClr>
              <a:buSzPts val="1100"/>
              <a:buNone/>
              <a:defRPr>
                <a:solidFill>
                  <a:srgbClr val="FFFFFF"/>
                </a:solidFill>
              </a:defRPr>
            </a:lvl4pPr>
            <a:lvl5pPr lvl="4" algn="l" rtl="0">
              <a:lnSpc>
                <a:spcPct val="100000"/>
              </a:lnSpc>
              <a:spcBef>
                <a:spcPts val="0"/>
              </a:spcBef>
              <a:spcAft>
                <a:spcPts val="0"/>
              </a:spcAft>
              <a:buClr>
                <a:srgbClr val="FFFFFF"/>
              </a:buClr>
              <a:buSzPts val="1100"/>
              <a:buNone/>
              <a:defRPr>
                <a:solidFill>
                  <a:srgbClr val="FFFFFF"/>
                </a:solidFill>
              </a:defRPr>
            </a:lvl5pPr>
            <a:lvl6pPr lvl="5" algn="l" rtl="0">
              <a:lnSpc>
                <a:spcPct val="100000"/>
              </a:lnSpc>
              <a:spcBef>
                <a:spcPts val="0"/>
              </a:spcBef>
              <a:spcAft>
                <a:spcPts val="0"/>
              </a:spcAft>
              <a:buClr>
                <a:srgbClr val="FFFFFF"/>
              </a:buClr>
              <a:buSzPts val="1100"/>
              <a:buNone/>
              <a:defRPr>
                <a:solidFill>
                  <a:srgbClr val="FFFFFF"/>
                </a:solidFill>
              </a:defRPr>
            </a:lvl6pPr>
            <a:lvl7pPr lvl="6" algn="l" rtl="0">
              <a:lnSpc>
                <a:spcPct val="100000"/>
              </a:lnSpc>
              <a:spcBef>
                <a:spcPts val="0"/>
              </a:spcBef>
              <a:spcAft>
                <a:spcPts val="0"/>
              </a:spcAft>
              <a:buClr>
                <a:srgbClr val="FFFFFF"/>
              </a:buClr>
              <a:buSzPts val="1100"/>
              <a:buNone/>
              <a:defRPr>
                <a:solidFill>
                  <a:srgbClr val="FFFFFF"/>
                </a:solidFill>
              </a:defRPr>
            </a:lvl7pPr>
            <a:lvl8pPr lvl="7" algn="l" rtl="0">
              <a:lnSpc>
                <a:spcPct val="100000"/>
              </a:lnSpc>
              <a:spcBef>
                <a:spcPts val="0"/>
              </a:spcBef>
              <a:spcAft>
                <a:spcPts val="0"/>
              </a:spcAft>
              <a:buClr>
                <a:srgbClr val="FFFFFF"/>
              </a:buClr>
              <a:buSzPts val="1100"/>
              <a:buNone/>
              <a:defRPr>
                <a:solidFill>
                  <a:srgbClr val="FFFFFF"/>
                </a:solidFill>
              </a:defRPr>
            </a:lvl8pPr>
            <a:lvl9pPr lvl="8" algn="l" rtl="0">
              <a:lnSpc>
                <a:spcPct val="100000"/>
              </a:lnSpc>
              <a:spcBef>
                <a:spcPts val="0"/>
              </a:spcBef>
              <a:spcAft>
                <a:spcPts val="0"/>
              </a:spcAft>
              <a:buClr>
                <a:srgbClr val="FFFFFF"/>
              </a:buClr>
              <a:buSzPts val="1100"/>
              <a:buNone/>
              <a:defRPr>
                <a:solidFill>
                  <a:srgbClr val="FFFFFF"/>
                </a:solidFill>
              </a:defRPr>
            </a:lvl9pPr>
          </a:lstStyle>
          <a:p>
            <a:endParaRPr/>
          </a:p>
        </p:txBody>
      </p:sp>
    </p:spTree>
    <p:extLst>
      <p:ext uri="{BB962C8B-B14F-4D97-AF65-F5344CB8AC3E}">
        <p14:creationId xmlns:p14="http://schemas.microsoft.com/office/powerpoint/2010/main" val="1117293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ita o destacado">
  <p:cSld name="Cita o destacado">
    <p:bg>
      <p:bgPr>
        <a:solidFill>
          <a:srgbClr val="0856E8"/>
        </a:solidFill>
        <a:effectLst/>
      </p:bgPr>
    </p:bg>
    <p:spTree>
      <p:nvGrpSpPr>
        <p:cNvPr id="1" name="Shape 82"/>
        <p:cNvGrpSpPr/>
        <p:nvPr/>
      </p:nvGrpSpPr>
      <p:grpSpPr>
        <a:xfrm>
          <a:off x="0" y="0"/>
          <a:ext cx="0" cy="0"/>
          <a:chOff x="0" y="0"/>
          <a:chExt cx="0" cy="0"/>
        </a:xfrm>
      </p:grpSpPr>
      <p:sp>
        <p:nvSpPr>
          <p:cNvPr id="83" name="Google Shape;83;p12"/>
          <p:cNvSpPr txBox="1">
            <a:spLocks noGrp="1"/>
          </p:cNvSpPr>
          <p:nvPr>
            <p:ph type="title"/>
          </p:nvPr>
        </p:nvSpPr>
        <p:spPr>
          <a:xfrm>
            <a:off x="5138867" y="1183067"/>
            <a:ext cx="5366800" cy="490480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3500"/>
              <a:buFont typeface="Work Sans SemiBold"/>
              <a:buNone/>
              <a:defRPr sz="4667">
                <a:solidFill>
                  <a:srgbClr val="FFFFFF"/>
                </a:solidFill>
                <a:latin typeface="Work Sans SemiBold"/>
                <a:ea typeface="Work Sans SemiBold"/>
                <a:cs typeface="Work Sans SemiBold"/>
                <a:sym typeface="Work Sans SemiBold"/>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Tree>
    <p:extLst>
      <p:ext uri="{BB962C8B-B14F-4D97-AF65-F5344CB8AC3E}">
        <p14:creationId xmlns:p14="http://schemas.microsoft.com/office/powerpoint/2010/main" val="1528630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os objetos" type="twoObj">
  <p:cSld name="Dos objetos">
    <p:bg>
      <p:bgPr>
        <a:solidFill>
          <a:srgbClr val="DCEAFB"/>
        </a:solidFill>
        <a:effectLst/>
      </p:bgPr>
    </p:bg>
    <p:spTree>
      <p:nvGrpSpPr>
        <p:cNvPr id="1" name="Shape 86"/>
        <p:cNvGrpSpPr/>
        <p:nvPr/>
      </p:nvGrpSpPr>
      <p:grpSpPr>
        <a:xfrm>
          <a:off x="0" y="0"/>
          <a:ext cx="0" cy="0"/>
          <a:chOff x="0" y="0"/>
          <a:chExt cx="0" cy="0"/>
        </a:xfrm>
      </p:grpSpPr>
      <p:sp>
        <p:nvSpPr>
          <p:cNvPr id="87" name="Google Shape;87;p13"/>
          <p:cNvSpPr txBox="1">
            <a:spLocks noGrp="1"/>
          </p:cNvSpPr>
          <p:nvPr>
            <p:ph type="body" idx="1"/>
          </p:nvPr>
        </p:nvSpPr>
        <p:spPr>
          <a:xfrm>
            <a:off x="8448167" y="3404464"/>
            <a:ext cx="3136000" cy="2732800"/>
          </a:xfrm>
          <a:prstGeom prst="rect">
            <a:avLst/>
          </a:prstGeom>
          <a:noFill/>
          <a:ln>
            <a:noFill/>
          </a:ln>
        </p:spPr>
        <p:txBody>
          <a:bodyPr spcFirstLastPara="1" wrap="square" lIns="68575" tIns="34275" rIns="68575" bIns="34275" anchor="t" anchorCtr="0"/>
          <a:lstStyle>
            <a:lvl1pPr marL="609585" lvl="0" indent="-397923" algn="l">
              <a:lnSpc>
                <a:spcPct val="90000"/>
              </a:lnSpc>
              <a:spcBef>
                <a:spcPts val="1067"/>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1pPr>
            <a:lvl2pPr marL="1219170" lvl="1"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2pPr>
            <a:lvl3pPr marL="1828754" lvl="2"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3pPr>
            <a:lvl4pPr marL="2438339" lvl="3"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4pPr>
            <a:lvl5pPr marL="3047924" lvl="4"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5pPr>
            <a:lvl6pPr marL="3657509" lvl="5"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6pPr>
            <a:lvl7pPr marL="4267093" lvl="6"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7pPr>
            <a:lvl8pPr marL="4876678" lvl="7"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8pPr>
            <a:lvl9pPr marL="5486263" lvl="8"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9pPr>
          </a:lstStyle>
          <a:p>
            <a:endParaRPr/>
          </a:p>
        </p:txBody>
      </p:sp>
      <p:sp>
        <p:nvSpPr>
          <p:cNvPr id="88" name="Google Shape;88;p13"/>
          <p:cNvSpPr txBox="1">
            <a:spLocks noGrp="1"/>
          </p:cNvSpPr>
          <p:nvPr>
            <p:ph type="body" idx="2"/>
          </p:nvPr>
        </p:nvSpPr>
        <p:spPr>
          <a:xfrm>
            <a:off x="5024967" y="3404464"/>
            <a:ext cx="3136000" cy="2732800"/>
          </a:xfrm>
          <a:prstGeom prst="rect">
            <a:avLst/>
          </a:prstGeom>
          <a:noFill/>
          <a:ln>
            <a:noFill/>
          </a:ln>
        </p:spPr>
        <p:txBody>
          <a:bodyPr spcFirstLastPara="1" wrap="square" lIns="68575" tIns="34275" rIns="68575" bIns="34275" anchor="t" anchorCtr="0"/>
          <a:lstStyle>
            <a:lvl1pPr marL="609585" lvl="0" indent="-397923" algn="l">
              <a:lnSpc>
                <a:spcPct val="90000"/>
              </a:lnSpc>
              <a:spcBef>
                <a:spcPts val="1067"/>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1pPr>
            <a:lvl2pPr marL="1219170" lvl="1"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2pPr>
            <a:lvl3pPr marL="1828754" lvl="2"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3pPr>
            <a:lvl4pPr marL="2438339" lvl="3"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4pPr>
            <a:lvl5pPr marL="3047924" lvl="4"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5pPr>
            <a:lvl6pPr marL="3657509" lvl="5"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6pPr>
            <a:lvl7pPr marL="4267093" lvl="6"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7pPr>
            <a:lvl8pPr marL="4876678" lvl="7"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8pPr>
            <a:lvl9pPr marL="5486263" lvl="8" indent="-397923" algn="l">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9pPr>
          </a:lstStyle>
          <a:p>
            <a:endParaRPr/>
          </a:p>
        </p:txBody>
      </p:sp>
      <p:sp>
        <p:nvSpPr>
          <p:cNvPr id="89" name="Google Shape;89;p13"/>
          <p:cNvSpPr txBox="1">
            <a:spLocks noGrp="1"/>
          </p:cNvSpPr>
          <p:nvPr>
            <p:ph type="title"/>
          </p:nvPr>
        </p:nvSpPr>
        <p:spPr>
          <a:xfrm>
            <a:off x="5024967" y="2310697"/>
            <a:ext cx="5743600" cy="85840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0054BC"/>
              </a:buClr>
              <a:buSzPts val="3000"/>
              <a:buFont typeface="Work Sans Light"/>
              <a:buNone/>
              <a:defRPr sz="4000">
                <a:solidFill>
                  <a:srgbClr val="0054BC"/>
                </a:solidFill>
                <a:latin typeface="Work Sans Light"/>
                <a:ea typeface="Work Sans Light"/>
                <a:cs typeface="Work Sans Light"/>
                <a:sym typeface="Work Sans Light"/>
              </a:defRPr>
            </a:lvl1pPr>
            <a:lvl2pPr lvl="1" algn="l">
              <a:lnSpc>
                <a:spcPct val="100000"/>
              </a:lnSpc>
              <a:spcBef>
                <a:spcPts val="0"/>
              </a:spcBef>
              <a:spcAft>
                <a:spcPts val="0"/>
              </a:spcAft>
              <a:buClr>
                <a:srgbClr val="0054BC"/>
              </a:buClr>
              <a:buSzPts val="1100"/>
              <a:buNone/>
              <a:defRPr>
                <a:solidFill>
                  <a:srgbClr val="0054BC"/>
                </a:solidFill>
              </a:defRPr>
            </a:lvl2pPr>
            <a:lvl3pPr lvl="2" algn="l">
              <a:lnSpc>
                <a:spcPct val="100000"/>
              </a:lnSpc>
              <a:spcBef>
                <a:spcPts val="0"/>
              </a:spcBef>
              <a:spcAft>
                <a:spcPts val="0"/>
              </a:spcAft>
              <a:buClr>
                <a:srgbClr val="0054BC"/>
              </a:buClr>
              <a:buSzPts val="1100"/>
              <a:buNone/>
              <a:defRPr>
                <a:solidFill>
                  <a:srgbClr val="0054BC"/>
                </a:solidFill>
              </a:defRPr>
            </a:lvl3pPr>
            <a:lvl4pPr lvl="3" algn="l">
              <a:lnSpc>
                <a:spcPct val="100000"/>
              </a:lnSpc>
              <a:spcBef>
                <a:spcPts val="0"/>
              </a:spcBef>
              <a:spcAft>
                <a:spcPts val="0"/>
              </a:spcAft>
              <a:buClr>
                <a:srgbClr val="0054BC"/>
              </a:buClr>
              <a:buSzPts val="1100"/>
              <a:buNone/>
              <a:defRPr>
                <a:solidFill>
                  <a:srgbClr val="0054BC"/>
                </a:solidFill>
              </a:defRPr>
            </a:lvl4pPr>
            <a:lvl5pPr lvl="4" algn="l">
              <a:lnSpc>
                <a:spcPct val="100000"/>
              </a:lnSpc>
              <a:spcBef>
                <a:spcPts val="0"/>
              </a:spcBef>
              <a:spcAft>
                <a:spcPts val="0"/>
              </a:spcAft>
              <a:buClr>
                <a:srgbClr val="0054BC"/>
              </a:buClr>
              <a:buSzPts val="1100"/>
              <a:buNone/>
              <a:defRPr>
                <a:solidFill>
                  <a:srgbClr val="0054BC"/>
                </a:solidFill>
              </a:defRPr>
            </a:lvl5pPr>
            <a:lvl6pPr lvl="5" algn="l">
              <a:lnSpc>
                <a:spcPct val="100000"/>
              </a:lnSpc>
              <a:spcBef>
                <a:spcPts val="0"/>
              </a:spcBef>
              <a:spcAft>
                <a:spcPts val="0"/>
              </a:spcAft>
              <a:buClr>
                <a:srgbClr val="0054BC"/>
              </a:buClr>
              <a:buSzPts val="1100"/>
              <a:buNone/>
              <a:defRPr>
                <a:solidFill>
                  <a:srgbClr val="0054BC"/>
                </a:solidFill>
              </a:defRPr>
            </a:lvl6pPr>
            <a:lvl7pPr lvl="6" algn="l">
              <a:lnSpc>
                <a:spcPct val="100000"/>
              </a:lnSpc>
              <a:spcBef>
                <a:spcPts val="0"/>
              </a:spcBef>
              <a:spcAft>
                <a:spcPts val="0"/>
              </a:spcAft>
              <a:buClr>
                <a:srgbClr val="0054BC"/>
              </a:buClr>
              <a:buSzPts val="1100"/>
              <a:buNone/>
              <a:defRPr>
                <a:solidFill>
                  <a:srgbClr val="0054BC"/>
                </a:solidFill>
              </a:defRPr>
            </a:lvl7pPr>
            <a:lvl8pPr lvl="7" algn="l">
              <a:lnSpc>
                <a:spcPct val="100000"/>
              </a:lnSpc>
              <a:spcBef>
                <a:spcPts val="0"/>
              </a:spcBef>
              <a:spcAft>
                <a:spcPts val="0"/>
              </a:spcAft>
              <a:buClr>
                <a:srgbClr val="0054BC"/>
              </a:buClr>
              <a:buSzPts val="1100"/>
              <a:buNone/>
              <a:defRPr>
                <a:solidFill>
                  <a:srgbClr val="0054BC"/>
                </a:solidFill>
              </a:defRPr>
            </a:lvl8pPr>
            <a:lvl9pPr lvl="8" algn="l">
              <a:lnSpc>
                <a:spcPct val="100000"/>
              </a:lnSpc>
              <a:spcBef>
                <a:spcPts val="0"/>
              </a:spcBef>
              <a:spcAft>
                <a:spcPts val="0"/>
              </a:spcAft>
              <a:buClr>
                <a:srgbClr val="0054BC"/>
              </a:buClr>
              <a:buSzPts val="1100"/>
              <a:buNone/>
              <a:defRPr>
                <a:solidFill>
                  <a:srgbClr val="0054BC"/>
                </a:solidFill>
              </a:defRPr>
            </a:lvl9pPr>
          </a:lstStyle>
          <a:p>
            <a:endParaRPr/>
          </a:p>
        </p:txBody>
      </p:sp>
      <p:sp>
        <p:nvSpPr>
          <p:cNvPr id="6" name="Google Shape;49;p8"/>
          <p:cNvSpPr txBox="1"/>
          <p:nvPr userDrawn="1"/>
        </p:nvSpPr>
        <p:spPr>
          <a:xfrm>
            <a:off x="489958" y="131709"/>
            <a:ext cx="2849113" cy="241200"/>
          </a:xfrm>
          <a:prstGeom prst="rect">
            <a:avLst/>
          </a:prstGeom>
          <a:noFill/>
          <a:ln>
            <a:noFill/>
          </a:ln>
        </p:spPr>
        <p:txBody>
          <a:bodyPr spcFirstLastPara="1" wrap="square" lIns="91433" tIns="45700" rIns="91433" bIns="45700" anchor="ctr" anchorCtr="0">
            <a:noAutofit/>
          </a:bodyPr>
          <a:lstStyle/>
          <a:p>
            <a:pPr>
              <a:buClr>
                <a:srgbClr val="000000"/>
              </a:buClr>
              <a:buSzPts val="1100"/>
              <a:buFont typeface="Arial"/>
              <a:buNone/>
            </a:pPr>
            <a:r>
              <a:rPr lang="es-CO" sz="800" kern="0" dirty="0">
                <a:solidFill>
                  <a:srgbClr val="0066CD"/>
                </a:solidFill>
                <a:latin typeface="Work Sans Light"/>
                <a:ea typeface="Work Sans Light"/>
                <a:cs typeface="Work Sans Light"/>
                <a:sym typeface="Work Sans Light"/>
              </a:rPr>
              <a:t>Ministerio de Salud y Protección Social de Colombia</a:t>
            </a:r>
            <a:endParaRPr sz="800" kern="0" dirty="0">
              <a:solidFill>
                <a:srgbClr val="0066CD"/>
              </a:solidFill>
              <a:latin typeface="Work Sans Light"/>
              <a:ea typeface="Work Sans Light"/>
              <a:cs typeface="Work Sans Light"/>
              <a:sym typeface="Work Sans Light"/>
            </a:endParaRPr>
          </a:p>
        </p:txBody>
      </p:sp>
    </p:spTree>
    <p:extLst>
      <p:ext uri="{BB962C8B-B14F-4D97-AF65-F5344CB8AC3E}">
        <p14:creationId xmlns:p14="http://schemas.microsoft.com/office/powerpoint/2010/main" val="1249783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En blanco" type="blank">
  <p:cSld name="En blanco">
    <p:bg>
      <p:bgPr>
        <a:solidFill>
          <a:srgbClr val="DCEAFB"/>
        </a:solidFill>
        <a:effectLst/>
      </p:bgPr>
    </p:bg>
    <p:spTree>
      <p:nvGrpSpPr>
        <p:cNvPr id="1" name="Shape 92"/>
        <p:cNvGrpSpPr/>
        <p:nvPr/>
      </p:nvGrpSpPr>
      <p:grpSpPr>
        <a:xfrm>
          <a:off x="0" y="0"/>
          <a:ext cx="0" cy="0"/>
          <a:chOff x="0" y="0"/>
          <a:chExt cx="0" cy="0"/>
        </a:xfrm>
      </p:grpSpPr>
      <p:sp>
        <p:nvSpPr>
          <p:cNvPr id="93" name="Google Shape;93;p14"/>
          <p:cNvSpPr txBox="1"/>
          <p:nvPr/>
        </p:nvSpPr>
        <p:spPr>
          <a:xfrm>
            <a:off x="2192767" y="6403600"/>
            <a:ext cx="6102800" cy="454400"/>
          </a:xfrm>
          <a:prstGeom prst="rect">
            <a:avLst/>
          </a:prstGeom>
          <a:noFill/>
          <a:ln>
            <a:noFill/>
          </a:ln>
        </p:spPr>
        <p:txBody>
          <a:bodyPr spcFirstLastPara="1" wrap="square" lIns="121900" tIns="121900" rIns="121900" bIns="121900" anchor="t" anchorCtr="0">
            <a:noAutofit/>
          </a:bodyPr>
          <a:lstStyle/>
          <a:p>
            <a:pPr>
              <a:buClr>
                <a:srgbClr val="000000"/>
              </a:buClr>
              <a:buSzPts val="600"/>
              <a:buFont typeface="Arial"/>
              <a:buNone/>
            </a:pPr>
            <a:r>
              <a:rPr lang="es-CO" sz="800" kern="0" dirty="0">
                <a:solidFill>
                  <a:srgbClr val="0054BC"/>
                </a:solidFill>
                <a:latin typeface="Work Sans"/>
                <a:ea typeface="Work Sans"/>
                <a:cs typeface="Work Sans"/>
                <a:sym typeface="Work Sans"/>
              </a:rPr>
              <a:t>Esta presentación es propiedad intelectual controlada y producida por el Ministerio de Salud y Protección Social.</a:t>
            </a:r>
            <a:endParaRPr sz="800" kern="0" dirty="0">
              <a:solidFill>
                <a:srgbClr val="0054BC"/>
              </a:solidFill>
              <a:latin typeface="Work Sans"/>
              <a:ea typeface="Work Sans"/>
              <a:cs typeface="Work Sans"/>
              <a:sym typeface="Work Sans"/>
            </a:endParaRPr>
          </a:p>
        </p:txBody>
      </p:sp>
      <p:sp>
        <p:nvSpPr>
          <p:cNvPr id="4" name="Google Shape;49;p8"/>
          <p:cNvSpPr txBox="1"/>
          <p:nvPr userDrawn="1"/>
        </p:nvSpPr>
        <p:spPr>
          <a:xfrm>
            <a:off x="489958" y="131709"/>
            <a:ext cx="2849113" cy="241200"/>
          </a:xfrm>
          <a:prstGeom prst="rect">
            <a:avLst/>
          </a:prstGeom>
          <a:noFill/>
          <a:ln>
            <a:noFill/>
          </a:ln>
        </p:spPr>
        <p:txBody>
          <a:bodyPr spcFirstLastPara="1" wrap="square" lIns="91433" tIns="45700" rIns="91433" bIns="45700" anchor="ctr" anchorCtr="0">
            <a:noAutofit/>
          </a:bodyPr>
          <a:lstStyle/>
          <a:p>
            <a:pPr>
              <a:buClr>
                <a:srgbClr val="000000"/>
              </a:buClr>
              <a:buSzPts val="1100"/>
              <a:buFont typeface="Arial"/>
              <a:buNone/>
            </a:pPr>
            <a:r>
              <a:rPr lang="es-CO" sz="800" kern="0" dirty="0">
                <a:solidFill>
                  <a:srgbClr val="0066CD"/>
                </a:solidFill>
                <a:latin typeface="Work Sans Light"/>
                <a:ea typeface="Work Sans Light"/>
                <a:cs typeface="Work Sans Light"/>
                <a:sym typeface="Work Sans Light"/>
              </a:rPr>
              <a:t>Ministerio de Salud y Protección Social de Colombia</a:t>
            </a:r>
            <a:endParaRPr sz="800" kern="0" dirty="0">
              <a:solidFill>
                <a:srgbClr val="0066CD"/>
              </a:solidFill>
              <a:latin typeface="Work Sans Light"/>
              <a:ea typeface="Work Sans Light"/>
              <a:cs typeface="Work Sans Light"/>
              <a:sym typeface="Work Sans Light"/>
            </a:endParaRPr>
          </a:p>
        </p:txBody>
      </p:sp>
    </p:spTree>
    <p:extLst>
      <p:ext uri="{BB962C8B-B14F-4D97-AF65-F5344CB8AC3E}">
        <p14:creationId xmlns:p14="http://schemas.microsoft.com/office/powerpoint/2010/main" val="3818449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ifras">
  <p:cSld name="Cifras">
    <p:bg>
      <p:bgPr>
        <a:solidFill>
          <a:srgbClr val="DCEAFB"/>
        </a:solidFill>
        <a:effectLst/>
      </p:bgPr>
    </p:bg>
    <p:spTree>
      <p:nvGrpSpPr>
        <p:cNvPr id="1" name="Shape 96"/>
        <p:cNvGrpSpPr/>
        <p:nvPr/>
      </p:nvGrpSpPr>
      <p:grpSpPr>
        <a:xfrm>
          <a:off x="0" y="0"/>
          <a:ext cx="0" cy="0"/>
          <a:chOff x="0" y="0"/>
          <a:chExt cx="0" cy="0"/>
        </a:xfrm>
      </p:grpSpPr>
      <p:sp>
        <p:nvSpPr>
          <p:cNvPr id="97" name="Google Shape;97;p15"/>
          <p:cNvSpPr txBox="1">
            <a:spLocks noGrp="1"/>
          </p:cNvSpPr>
          <p:nvPr>
            <p:ph type="body" idx="1"/>
          </p:nvPr>
        </p:nvSpPr>
        <p:spPr>
          <a:xfrm>
            <a:off x="8465617" y="2596599"/>
            <a:ext cx="3020000" cy="1664800"/>
          </a:xfrm>
          <a:prstGeom prst="rect">
            <a:avLst/>
          </a:prstGeom>
          <a:noFill/>
          <a:ln>
            <a:noFill/>
          </a:ln>
        </p:spPr>
        <p:txBody>
          <a:bodyPr spcFirstLastPara="1" wrap="square" lIns="68575" tIns="34275" rIns="68575" bIns="34275" anchor="t" anchorCtr="0"/>
          <a:lstStyle>
            <a:lvl1pPr marL="609585" lvl="0" indent="-914377" algn="l" rtl="0">
              <a:lnSpc>
                <a:spcPct val="90000"/>
              </a:lnSpc>
              <a:spcBef>
                <a:spcPts val="1067"/>
              </a:spcBef>
              <a:spcAft>
                <a:spcPts val="0"/>
              </a:spcAft>
              <a:buClr>
                <a:srgbClr val="0054BC"/>
              </a:buClr>
              <a:buSzPts val="7200"/>
              <a:buFont typeface="Work Sans"/>
              <a:buChar char="•"/>
              <a:defRPr sz="9600" b="1">
                <a:solidFill>
                  <a:srgbClr val="0054BC"/>
                </a:solidFill>
              </a:defRPr>
            </a:lvl1pPr>
            <a:lvl2pPr marL="1219170" lvl="1" indent="-914377" algn="l" rtl="0">
              <a:lnSpc>
                <a:spcPct val="90000"/>
              </a:lnSpc>
              <a:spcBef>
                <a:spcPts val="533"/>
              </a:spcBef>
              <a:spcAft>
                <a:spcPts val="0"/>
              </a:spcAft>
              <a:buClr>
                <a:srgbClr val="0054BC"/>
              </a:buClr>
              <a:buSzPts val="7200"/>
              <a:buFont typeface="Work Sans"/>
              <a:buChar char="•"/>
              <a:defRPr sz="9600" b="1">
                <a:solidFill>
                  <a:srgbClr val="0054BC"/>
                </a:solidFill>
              </a:defRPr>
            </a:lvl2pPr>
            <a:lvl3pPr marL="1828754" lvl="2" indent="-914377" algn="l" rtl="0">
              <a:lnSpc>
                <a:spcPct val="90000"/>
              </a:lnSpc>
              <a:spcBef>
                <a:spcPts val="533"/>
              </a:spcBef>
              <a:spcAft>
                <a:spcPts val="0"/>
              </a:spcAft>
              <a:buClr>
                <a:srgbClr val="0054BC"/>
              </a:buClr>
              <a:buSzPts val="7200"/>
              <a:buFont typeface="Work Sans"/>
              <a:buChar char="•"/>
              <a:defRPr sz="9600" b="1">
                <a:solidFill>
                  <a:srgbClr val="0054BC"/>
                </a:solidFill>
              </a:defRPr>
            </a:lvl3pPr>
            <a:lvl4pPr marL="2438339" lvl="3" indent="-914377" algn="l" rtl="0">
              <a:lnSpc>
                <a:spcPct val="90000"/>
              </a:lnSpc>
              <a:spcBef>
                <a:spcPts val="533"/>
              </a:spcBef>
              <a:spcAft>
                <a:spcPts val="0"/>
              </a:spcAft>
              <a:buClr>
                <a:srgbClr val="0054BC"/>
              </a:buClr>
              <a:buSzPts val="7200"/>
              <a:buFont typeface="Work Sans"/>
              <a:buChar char="•"/>
              <a:defRPr sz="9600" b="1">
                <a:solidFill>
                  <a:srgbClr val="0054BC"/>
                </a:solidFill>
              </a:defRPr>
            </a:lvl4pPr>
            <a:lvl5pPr marL="3047924" lvl="4" indent="-914377" algn="l" rtl="0">
              <a:lnSpc>
                <a:spcPct val="90000"/>
              </a:lnSpc>
              <a:spcBef>
                <a:spcPts val="533"/>
              </a:spcBef>
              <a:spcAft>
                <a:spcPts val="0"/>
              </a:spcAft>
              <a:buClr>
                <a:srgbClr val="0054BC"/>
              </a:buClr>
              <a:buSzPts val="7200"/>
              <a:buFont typeface="Work Sans"/>
              <a:buChar char="•"/>
              <a:defRPr sz="9600" b="1">
                <a:solidFill>
                  <a:srgbClr val="0054BC"/>
                </a:solidFill>
              </a:defRPr>
            </a:lvl5pPr>
            <a:lvl6pPr marL="3657509" lvl="5" indent="-914377" algn="l" rtl="0">
              <a:lnSpc>
                <a:spcPct val="90000"/>
              </a:lnSpc>
              <a:spcBef>
                <a:spcPts val="533"/>
              </a:spcBef>
              <a:spcAft>
                <a:spcPts val="0"/>
              </a:spcAft>
              <a:buClr>
                <a:srgbClr val="0054BC"/>
              </a:buClr>
              <a:buSzPts val="7200"/>
              <a:buFont typeface="Work Sans"/>
              <a:buChar char="•"/>
              <a:defRPr sz="9600" b="1">
                <a:solidFill>
                  <a:srgbClr val="0054BC"/>
                </a:solidFill>
              </a:defRPr>
            </a:lvl6pPr>
            <a:lvl7pPr marL="4267093" lvl="6" indent="-914377" algn="l" rtl="0">
              <a:lnSpc>
                <a:spcPct val="90000"/>
              </a:lnSpc>
              <a:spcBef>
                <a:spcPts val="533"/>
              </a:spcBef>
              <a:spcAft>
                <a:spcPts val="0"/>
              </a:spcAft>
              <a:buClr>
                <a:srgbClr val="0054BC"/>
              </a:buClr>
              <a:buSzPts val="7200"/>
              <a:buFont typeface="Work Sans"/>
              <a:buChar char="•"/>
              <a:defRPr sz="9600" b="1">
                <a:solidFill>
                  <a:srgbClr val="0054BC"/>
                </a:solidFill>
              </a:defRPr>
            </a:lvl7pPr>
            <a:lvl8pPr marL="4876678" lvl="7" indent="-914377" algn="l" rtl="0">
              <a:lnSpc>
                <a:spcPct val="90000"/>
              </a:lnSpc>
              <a:spcBef>
                <a:spcPts val="533"/>
              </a:spcBef>
              <a:spcAft>
                <a:spcPts val="0"/>
              </a:spcAft>
              <a:buClr>
                <a:srgbClr val="0054BC"/>
              </a:buClr>
              <a:buSzPts val="7200"/>
              <a:buFont typeface="Work Sans"/>
              <a:buChar char="•"/>
              <a:defRPr sz="9600" b="1">
                <a:solidFill>
                  <a:srgbClr val="0054BC"/>
                </a:solidFill>
              </a:defRPr>
            </a:lvl8pPr>
            <a:lvl9pPr marL="5486263" lvl="8" indent="-914377" algn="l" rtl="0">
              <a:lnSpc>
                <a:spcPct val="90000"/>
              </a:lnSpc>
              <a:spcBef>
                <a:spcPts val="533"/>
              </a:spcBef>
              <a:spcAft>
                <a:spcPts val="0"/>
              </a:spcAft>
              <a:buClr>
                <a:srgbClr val="0054BC"/>
              </a:buClr>
              <a:buSzPts val="7200"/>
              <a:buFont typeface="Work Sans"/>
              <a:buChar char="•"/>
              <a:defRPr sz="9600" b="1">
                <a:solidFill>
                  <a:srgbClr val="0054BC"/>
                </a:solidFill>
              </a:defRPr>
            </a:lvl9pPr>
          </a:lstStyle>
          <a:p>
            <a:endParaRPr/>
          </a:p>
        </p:txBody>
      </p:sp>
      <p:sp>
        <p:nvSpPr>
          <p:cNvPr id="98" name="Google Shape;98;p15"/>
          <p:cNvSpPr txBox="1">
            <a:spLocks noGrp="1"/>
          </p:cNvSpPr>
          <p:nvPr>
            <p:ph type="body" idx="2"/>
          </p:nvPr>
        </p:nvSpPr>
        <p:spPr>
          <a:xfrm>
            <a:off x="8778017" y="4345131"/>
            <a:ext cx="2510800" cy="588400"/>
          </a:xfrm>
          <a:prstGeom prst="rect">
            <a:avLst/>
          </a:prstGeom>
          <a:noFill/>
          <a:ln>
            <a:noFill/>
          </a:ln>
        </p:spPr>
        <p:txBody>
          <a:bodyPr spcFirstLastPara="1" wrap="square" lIns="68575" tIns="34275" rIns="68575" bIns="34275" anchor="t" anchorCtr="0"/>
          <a:lstStyle>
            <a:lvl1pPr marL="609585" lvl="0" indent="-397923" algn="l" rtl="0">
              <a:lnSpc>
                <a:spcPct val="90000"/>
              </a:lnSpc>
              <a:spcBef>
                <a:spcPts val="1067"/>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1pPr>
            <a:lvl2pPr marL="1219170" lvl="1"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2pPr>
            <a:lvl3pPr marL="1828754" lvl="2"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3pPr>
            <a:lvl4pPr marL="2438339" lvl="3"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4pPr>
            <a:lvl5pPr marL="3047924" lvl="4"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5pPr>
            <a:lvl6pPr marL="3657509" lvl="5"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6pPr>
            <a:lvl7pPr marL="4267093" lvl="6"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7pPr>
            <a:lvl8pPr marL="4876678" lvl="7"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8pPr>
            <a:lvl9pPr marL="5486263" lvl="8"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9pPr>
          </a:lstStyle>
          <a:p>
            <a:endParaRPr/>
          </a:p>
        </p:txBody>
      </p:sp>
      <p:sp>
        <p:nvSpPr>
          <p:cNvPr id="99" name="Google Shape;99;p15"/>
          <p:cNvSpPr txBox="1">
            <a:spLocks noGrp="1"/>
          </p:cNvSpPr>
          <p:nvPr>
            <p:ph type="body" idx="3"/>
          </p:nvPr>
        </p:nvSpPr>
        <p:spPr>
          <a:xfrm>
            <a:off x="1112767" y="2596599"/>
            <a:ext cx="3020000" cy="1664800"/>
          </a:xfrm>
          <a:prstGeom prst="rect">
            <a:avLst/>
          </a:prstGeom>
          <a:noFill/>
          <a:ln>
            <a:noFill/>
          </a:ln>
        </p:spPr>
        <p:txBody>
          <a:bodyPr spcFirstLastPara="1" wrap="square" lIns="68575" tIns="34275" rIns="68575" bIns="34275" anchor="t" anchorCtr="0"/>
          <a:lstStyle>
            <a:lvl1pPr marL="609585" lvl="0" indent="-914377" algn="l" rtl="0">
              <a:lnSpc>
                <a:spcPct val="90000"/>
              </a:lnSpc>
              <a:spcBef>
                <a:spcPts val="1067"/>
              </a:spcBef>
              <a:spcAft>
                <a:spcPts val="0"/>
              </a:spcAft>
              <a:buClr>
                <a:srgbClr val="0054BC"/>
              </a:buClr>
              <a:buSzPts val="7200"/>
              <a:buFont typeface="Work Sans"/>
              <a:buChar char="•"/>
              <a:defRPr sz="9600" b="1">
                <a:solidFill>
                  <a:srgbClr val="0054BC"/>
                </a:solidFill>
              </a:defRPr>
            </a:lvl1pPr>
            <a:lvl2pPr marL="1219170" lvl="1" indent="-914377" algn="l" rtl="0">
              <a:lnSpc>
                <a:spcPct val="90000"/>
              </a:lnSpc>
              <a:spcBef>
                <a:spcPts val="533"/>
              </a:spcBef>
              <a:spcAft>
                <a:spcPts val="0"/>
              </a:spcAft>
              <a:buClr>
                <a:srgbClr val="0054BC"/>
              </a:buClr>
              <a:buSzPts val="7200"/>
              <a:buFont typeface="Work Sans"/>
              <a:buChar char="•"/>
              <a:defRPr sz="9600" b="1">
                <a:solidFill>
                  <a:srgbClr val="0054BC"/>
                </a:solidFill>
              </a:defRPr>
            </a:lvl2pPr>
            <a:lvl3pPr marL="1828754" lvl="2" indent="-914377" algn="l" rtl="0">
              <a:lnSpc>
                <a:spcPct val="90000"/>
              </a:lnSpc>
              <a:spcBef>
                <a:spcPts val="533"/>
              </a:spcBef>
              <a:spcAft>
                <a:spcPts val="0"/>
              </a:spcAft>
              <a:buClr>
                <a:srgbClr val="0054BC"/>
              </a:buClr>
              <a:buSzPts val="7200"/>
              <a:buFont typeface="Work Sans"/>
              <a:buChar char="•"/>
              <a:defRPr sz="9600" b="1">
                <a:solidFill>
                  <a:srgbClr val="0054BC"/>
                </a:solidFill>
              </a:defRPr>
            </a:lvl3pPr>
            <a:lvl4pPr marL="2438339" lvl="3" indent="-914377" algn="l" rtl="0">
              <a:lnSpc>
                <a:spcPct val="90000"/>
              </a:lnSpc>
              <a:spcBef>
                <a:spcPts val="533"/>
              </a:spcBef>
              <a:spcAft>
                <a:spcPts val="0"/>
              </a:spcAft>
              <a:buClr>
                <a:srgbClr val="0054BC"/>
              </a:buClr>
              <a:buSzPts val="7200"/>
              <a:buFont typeface="Work Sans"/>
              <a:buChar char="•"/>
              <a:defRPr sz="9600" b="1">
                <a:solidFill>
                  <a:srgbClr val="0054BC"/>
                </a:solidFill>
              </a:defRPr>
            </a:lvl4pPr>
            <a:lvl5pPr marL="3047924" lvl="4" indent="-914377" algn="l" rtl="0">
              <a:lnSpc>
                <a:spcPct val="90000"/>
              </a:lnSpc>
              <a:spcBef>
                <a:spcPts val="533"/>
              </a:spcBef>
              <a:spcAft>
                <a:spcPts val="0"/>
              </a:spcAft>
              <a:buClr>
                <a:srgbClr val="0054BC"/>
              </a:buClr>
              <a:buSzPts val="7200"/>
              <a:buFont typeface="Work Sans"/>
              <a:buChar char="•"/>
              <a:defRPr sz="9600" b="1">
                <a:solidFill>
                  <a:srgbClr val="0054BC"/>
                </a:solidFill>
              </a:defRPr>
            </a:lvl5pPr>
            <a:lvl6pPr marL="3657509" lvl="5" indent="-914377" algn="l" rtl="0">
              <a:lnSpc>
                <a:spcPct val="90000"/>
              </a:lnSpc>
              <a:spcBef>
                <a:spcPts val="533"/>
              </a:spcBef>
              <a:spcAft>
                <a:spcPts val="0"/>
              </a:spcAft>
              <a:buClr>
                <a:srgbClr val="0054BC"/>
              </a:buClr>
              <a:buSzPts val="7200"/>
              <a:buFont typeface="Work Sans"/>
              <a:buChar char="•"/>
              <a:defRPr sz="9600" b="1">
                <a:solidFill>
                  <a:srgbClr val="0054BC"/>
                </a:solidFill>
              </a:defRPr>
            </a:lvl6pPr>
            <a:lvl7pPr marL="4267093" lvl="6" indent="-914377" algn="l" rtl="0">
              <a:lnSpc>
                <a:spcPct val="90000"/>
              </a:lnSpc>
              <a:spcBef>
                <a:spcPts val="533"/>
              </a:spcBef>
              <a:spcAft>
                <a:spcPts val="0"/>
              </a:spcAft>
              <a:buClr>
                <a:srgbClr val="0054BC"/>
              </a:buClr>
              <a:buSzPts val="7200"/>
              <a:buFont typeface="Work Sans"/>
              <a:buChar char="•"/>
              <a:defRPr sz="9600" b="1">
                <a:solidFill>
                  <a:srgbClr val="0054BC"/>
                </a:solidFill>
              </a:defRPr>
            </a:lvl7pPr>
            <a:lvl8pPr marL="4876678" lvl="7" indent="-914377" algn="l" rtl="0">
              <a:lnSpc>
                <a:spcPct val="90000"/>
              </a:lnSpc>
              <a:spcBef>
                <a:spcPts val="533"/>
              </a:spcBef>
              <a:spcAft>
                <a:spcPts val="0"/>
              </a:spcAft>
              <a:buClr>
                <a:srgbClr val="0054BC"/>
              </a:buClr>
              <a:buSzPts val="7200"/>
              <a:buFont typeface="Work Sans"/>
              <a:buChar char="•"/>
              <a:defRPr sz="9600" b="1">
                <a:solidFill>
                  <a:srgbClr val="0054BC"/>
                </a:solidFill>
              </a:defRPr>
            </a:lvl8pPr>
            <a:lvl9pPr marL="5486263" lvl="8" indent="-914377" algn="l" rtl="0">
              <a:lnSpc>
                <a:spcPct val="90000"/>
              </a:lnSpc>
              <a:spcBef>
                <a:spcPts val="533"/>
              </a:spcBef>
              <a:spcAft>
                <a:spcPts val="0"/>
              </a:spcAft>
              <a:buClr>
                <a:srgbClr val="0054BC"/>
              </a:buClr>
              <a:buSzPts val="7200"/>
              <a:buFont typeface="Work Sans"/>
              <a:buChar char="•"/>
              <a:defRPr sz="9600" b="1">
                <a:solidFill>
                  <a:srgbClr val="0054BC"/>
                </a:solidFill>
              </a:defRPr>
            </a:lvl9pPr>
          </a:lstStyle>
          <a:p>
            <a:endParaRPr/>
          </a:p>
        </p:txBody>
      </p:sp>
      <p:sp>
        <p:nvSpPr>
          <p:cNvPr id="100" name="Google Shape;100;p15"/>
          <p:cNvSpPr txBox="1">
            <a:spLocks noGrp="1"/>
          </p:cNvSpPr>
          <p:nvPr>
            <p:ph type="title"/>
          </p:nvPr>
        </p:nvSpPr>
        <p:spPr>
          <a:xfrm>
            <a:off x="825635" y="862667"/>
            <a:ext cx="10463200" cy="858400"/>
          </a:xfrm>
          <a:prstGeom prst="rect">
            <a:avLst/>
          </a:prstGeom>
          <a:noFill/>
          <a:ln>
            <a:noFill/>
          </a:ln>
        </p:spPr>
        <p:txBody>
          <a:bodyPr spcFirstLastPara="1" wrap="square" lIns="68575" tIns="34275" rIns="68575" bIns="34275" anchor="ctr" anchorCtr="0"/>
          <a:lstStyle>
            <a:lvl1pPr lvl="0" algn="l" rtl="0">
              <a:lnSpc>
                <a:spcPct val="90000"/>
              </a:lnSpc>
              <a:spcBef>
                <a:spcPts val="0"/>
              </a:spcBef>
              <a:spcAft>
                <a:spcPts val="0"/>
              </a:spcAft>
              <a:buClr>
                <a:srgbClr val="FFFFFF"/>
              </a:buClr>
              <a:buSzPts val="1400"/>
              <a:buFont typeface="Work Sans SemiBold"/>
              <a:buNone/>
              <a:defRPr sz="4000">
                <a:solidFill>
                  <a:srgbClr val="0066CD"/>
                </a:solidFill>
                <a:latin typeface="Work Sans Light"/>
                <a:ea typeface="Work Sans Light"/>
                <a:cs typeface="Work Sans Light"/>
                <a:sym typeface="Work Sans Light"/>
              </a:defRPr>
            </a:lvl1pPr>
            <a:lvl2pPr lvl="1" algn="l" rtl="0">
              <a:lnSpc>
                <a:spcPct val="100000"/>
              </a:lnSpc>
              <a:spcBef>
                <a:spcPts val="0"/>
              </a:spcBef>
              <a:spcAft>
                <a:spcPts val="0"/>
              </a:spcAft>
              <a:buClr>
                <a:srgbClr val="FFFFFF"/>
              </a:buClr>
              <a:buSzPts val="1100"/>
              <a:buNone/>
              <a:defRPr>
                <a:solidFill>
                  <a:srgbClr val="FFFFFF"/>
                </a:solidFill>
              </a:defRPr>
            </a:lvl2pPr>
            <a:lvl3pPr lvl="2" algn="l" rtl="0">
              <a:lnSpc>
                <a:spcPct val="100000"/>
              </a:lnSpc>
              <a:spcBef>
                <a:spcPts val="0"/>
              </a:spcBef>
              <a:spcAft>
                <a:spcPts val="0"/>
              </a:spcAft>
              <a:buClr>
                <a:srgbClr val="FFFFFF"/>
              </a:buClr>
              <a:buSzPts val="1100"/>
              <a:buNone/>
              <a:defRPr>
                <a:solidFill>
                  <a:srgbClr val="FFFFFF"/>
                </a:solidFill>
              </a:defRPr>
            </a:lvl3pPr>
            <a:lvl4pPr lvl="3" algn="l" rtl="0">
              <a:lnSpc>
                <a:spcPct val="100000"/>
              </a:lnSpc>
              <a:spcBef>
                <a:spcPts val="0"/>
              </a:spcBef>
              <a:spcAft>
                <a:spcPts val="0"/>
              </a:spcAft>
              <a:buClr>
                <a:srgbClr val="FFFFFF"/>
              </a:buClr>
              <a:buSzPts val="1100"/>
              <a:buNone/>
              <a:defRPr>
                <a:solidFill>
                  <a:srgbClr val="FFFFFF"/>
                </a:solidFill>
              </a:defRPr>
            </a:lvl4pPr>
            <a:lvl5pPr lvl="4" algn="l" rtl="0">
              <a:lnSpc>
                <a:spcPct val="100000"/>
              </a:lnSpc>
              <a:spcBef>
                <a:spcPts val="0"/>
              </a:spcBef>
              <a:spcAft>
                <a:spcPts val="0"/>
              </a:spcAft>
              <a:buClr>
                <a:srgbClr val="FFFFFF"/>
              </a:buClr>
              <a:buSzPts val="1100"/>
              <a:buNone/>
              <a:defRPr>
                <a:solidFill>
                  <a:srgbClr val="FFFFFF"/>
                </a:solidFill>
              </a:defRPr>
            </a:lvl5pPr>
            <a:lvl6pPr lvl="5" algn="l" rtl="0">
              <a:lnSpc>
                <a:spcPct val="100000"/>
              </a:lnSpc>
              <a:spcBef>
                <a:spcPts val="0"/>
              </a:spcBef>
              <a:spcAft>
                <a:spcPts val="0"/>
              </a:spcAft>
              <a:buClr>
                <a:srgbClr val="FFFFFF"/>
              </a:buClr>
              <a:buSzPts val="1100"/>
              <a:buNone/>
              <a:defRPr>
                <a:solidFill>
                  <a:srgbClr val="FFFFFF"/>
                </a:solidFill>
              </a:defRPr>
            </a:lvl6pPr>
            <a:lvl7pPr lvl="6" algn="l" rtl="0">
              <a:lnSpc>
                <a:spcPct val="100000"/>
              </a:lnSpc>
              <a:spcBef>
                <a:spcPts val="0"/>
              </a:spcBef>
              <a:spcAft>
                <a:spcPts val="0"/>
              </a:spcAft>
              <a:buClr>
                <a:srgbClr val="FFFFFF"/>
              </a:buClr>
              <a:buSzPts val="1100"/>
              <a:buNone/>
              <a:defRPr>
                <a:solidFill>
                  <a:srgbClr val="FFFFFF"/>
                </a:solidFill>
              </a:defRPr>
            </a:lvl7pPr>
            <a:lvl8pPr lvl="7" algn="l" rtl="0">
              <a:lnSpc>
                <a:spcPct val="100000"/>
              </a:lnSpc>
              <a:spcBef>
                <a:spcPts val="0"/>
              </a:spcBef>
              <a:spcAft>
                <a:spcPts val="0"/>
              </a:spcAft>
              <a:buClr>
                <a:srgbClr val="FFFFFF"/>
              </a:buClr>
              <a:buSzPts val="1100"/>
              <a:buNone/>
              <a:defRPr>
                <a:solidFill>
                  <a:srgbClr val="FFFFFF"/>
                </a:solidFill>
              </a:defRPr>
            </a:lvl8pPr>
            <a:lvl9pPr lvl="8" algn="l" rtl="0">
              <a:lnSpc>
                <a:spcPct val="100000"/>
              </a:lnSpc>
              <a:spcBef>
                <a:spcPts val="0"/>
              </a:spcBef>
              <a:spcAft>
                <a:spcPts val="0"/>
              </a:spcAft>
              <a:buClr>
                <a:srgbClr val="FFFFFF"/>
              </a:buClr>
              <a:buSzPts val="1100"/>
              <a:buNone/>
              <a:defRPr>
                <a:solidFill>
                  <a:srgbClr val="FFFFFF"/>
                </a:solidFill>
              </a:defRPr>
            </a:lvl9pPr>
          </a:lstStyle>
          <a:p>
            <a:endParaRPr/>
          </a:p>
        </p:txBody>
      </p:sp>
      <p:sp>
        <p:nvSpPr>
          <p:cNvPr id="103" name="Google Shape;103;p15"/>
          <p:cNvSpPr txBox="1">
            <a:spLocks noGrp="1"/>
          </p:cNvSpPr>
          <p:nvPr>
            <p:ph type="body" idx="4"/>
          </p:nvPr>
        </p:nvSpPr>
        <p:spPr>
          <a:xfrm>
            <a:off x="4789184" y="2596599"/>
            <a:ext cx="3020000" cy="1664800"/>
          </a:xfrm>
          <a:prstGeom prst="rect">
            <a:avLst/>
          </a:prstGeom>
          <a:noFill/>
          <a:ln>
            <a:noFill/>
          </a:ln>
        </p:spPr>
        <p:txBody>
          <a:bodyPr spcFirstLastPara="1" wrap="square" lIns="68575" tIns="34275" rIns="68575" bIns="34275" anchor="t" anchorCtr="0"/>
          <a:lstStyle>
            <a:lvl1pPr marL="609585" lvl="0" indent="-914377" algn="l" rtl="0">
              <a:lnSpc>
                <a:spcPct val="90000"/>
              </a:lnSpc>
              <a:spcBef>
                <a:spcPts val="1067"/>
              </a:spcBef>
              <a:spcAft>
                <a:spcPts val="0"/>
              </a:spcAft>
              <a:buClr>
                <a:srgbClr val="0054BC"/>
              </a:buClr>
              <a:buSzPts val="7200"/>
              <a:buFont typeface="Work Sans"/>
              <a:buChar char="•"/>
              <a:defRPr sz="9600" b="1">
                <a:solidFill>
                  <a:srgbClr val="0054BC"/>
                </a:solidFill>
              </a:defRPr>
            </a:lvl1pPr>
            <a:lvl2pPr marL="1219170" lvl="1" indent="-914377" algn="l" rtl="0">
              <a:lnSpc>
                <a:spcPct val="90000"/>
              </a:lnSpc>
              <a:spcBef>
                <a:spcPts val="533"/>
              </a:spcBef>
              <a:spcAft>
                <a:spcPts val="0"/>
              </a:spcAft>
              <a:buClr>
                <a:srgbClr val="0054BC"/>
              </a:buClr>
              <a:buSzPts val="7200"/>
              <a:buFont typeface="Work Sans"/>
              <a:buChar char="•"/>
              <a:defRPr sz="9600" b="1">
                <a:solidFill>
                  <a:srgbClr val="0054BC"/>
                </a:solidFill>
              </a:defRPr>
            </a:lvl2pPr>
            <a:lvl3pPr marL="1828754" lvl="2" indent="-914377" algn="l" rtl="0">
              <a:lnSpc>
                <a:spcPct val="90000"/>
              </a:lnSpc>
              <a:spcBef>
                <a:spcPts val="533"/>
              </a:spcBef>
              <a:spcAft>
                <a:spcPts val="0"/>
              </a:spcAft>
              <a:buClr>
                <a:srgbClr val="0054BC"/>
              </a:buClr>
              <a:buSzPts val="7200"/>
              <a:buFont typeface="Work Sans"/>
              <a:buChar char="•"/>
              <a:defRPr sz="9600" b="1">
                <a:solidFill>
                  <a:srgbClr val="0054BC"/>
                </a:solidFill>
              </a:defRPr>
            </a:lvl3pPr>
            <a:lvl4pPr marL="2438339" lvl="3" indent="-914377" algn="l" rtl="0">
              <a:lnSpc>
                <a:spcPct val="90000"/>
              </a:lnSpc>
              <a:spcBef>
                <a:spcPts val="533"/>
              </a:spcBef>
              <a:spcAft>
                <a:spcPts val="0"/>
              </a:spcAft>
              <a:buClr>
                <a:srgbClr val="0054BC"/>
              </a:buClr>
              <a:buSzPts val="7200"/>
              <a:buFont typeface="Work Sans"/>
              <a:buChar char="•"/>
              <a:defRPr sz="9600" b="1">
                <a:solidFill>
                  <a:srgbClr val="0054BC"/>
                </a:solidFill>
              </a:defRPr>
            </a:lvl4pPr>
            <a:lvl5pPr marL="3047924" lvl="4" indent="-914377" algn="l" rtl="0">
              <a:lnSpc>
                <a:spcPct val="90000"/>
              </a:lnSpc>
              <a:spcBef>
                <a:spcPts val="533"/>
              </a:spcBef>
              <a:spcAft>
                <a:spcPts val="0"/>
              </a:spcAft>
              <a:buClr>
                <a:srgbClr val="0054BC"/>
              </a:buClr>
              <a:buSzPts val="7200"/>
              <a:buFont typeface="Work Sans"/>
              <a:buChar char="•"/>
              <a:defRPr sz="9600" b="1">
                <a:solidFill>
                  <a:srgbClr val="0054BC"/>
                </a:solidFill>
              </a:defRPr>
            </a:lvl5pPr>
            <a:lvl6pPr marL="3657509" lvl="5" indent="-914377" algn="l" rtl="0">
              <a:lnSpc>
                <a:spcPct val="90000"/>
              </a:lnSpc>
              <a:spcBef>
                <a:spcPts val="533"/>
              </a:spcBef>
              <a:spcAft>
                <a:spcPts val="0"/>
              </a:spcAft>
              <a:buClr>
                <a:srgbClr val="0054BC"/>
              </a:buClr>
              <a:buSzPts val="7200"/>
              <a:buFont typeface="Work Sans"/>
              <a:buChar char="•"/>
              <a:defRPr sz="9600" b="1">
                <a:solidFill>
                  <a:srgbClr val="0054BC"/>
                </a:solidFill>
              </a:defRPr>
            </a:lvl6pPr>
            <a:lvl7pPr marL="4267093" lvl="6" indent="-914377" algn="l" rtl="0">
              <a:lnSpc>
                <a:spcPct val="90000"/>
              </a:lnSpc>
              <a:spcBef>
                <a:spcPts val="533"/>
              </a:spcBef>
              <a:spcAft>
                <a:spcPts val="0"/>
              </a:spcAft>
              <a:buClr>
                <a:srgbClr val="0054BC"/>
              </a:buClr>
              <a:buSzPts val="7200"/>
              <a:buFont typeface="Work Sans"/>
              <a:buChar char="•"/>
              <a:defRPr sz="9600" b="1">
                <a:solidFill>
                  <a:srgbClr val="0054BC"/>
                </a:solidFill>
              </a:defRPr>
            </a:lvl7pPr>
            <a:lvl8pPr marL="4876678" lvl="7" indent="-914377" algn="l" rtl="0">
              <a:lnSpc>
                <a:spcPct val="90000"/>
              </a:lnSpc>
              <a:spcBef>
                <a:spcPts val="533"/>
              </a:spcBef>
              <a:spcAft>
                <a:spcPts val="0"/>
              </a:spcAft>
              <a:buClr>
                <a:srgbClr val="0054BC"/>
              </a:buClr>
              <a:buSzPts val="7200"/>
              <a:buFont typeface="Work Sans"/>
              <a:buChar char="•"/>
              <a:defRPr sz="9600" b="1">
                <a:solidFill>
                  <a:srgbClr val="0054BC"/>
                </a:solidFill>
              </a:defRPr>
            </a:lvl8pPr>
            <a:lvl9pPr marL="5486263" lvl="8" indent="-914377" algn="l" rtl="0">
              <a:lnSpc>
                <a:spcPct val="90000"/>
              </a:lnSpc>
              <a:spcBef>
                <a:spcPts val="533"/>
              </a:spcBef>
              <a:spcAft>
                <a:spcPts val="0"/>
              </a:spcAft>
              <a:buClr>
                <a:srgbClr val="0054BC"/>
              </a:buClr>
              <a:buSzPts val="7200"/>
              <a:buFont typeface="Work Sans"/>
              <a:buChar char="•"/>
              <a:defRPr sz="9600" b="1">
                <a:solidFill>
                  <a:srgbClr val="0054BC"/>
                </a:solidFill>
              </a:defRPr>
            </a:lvl9pPr>
          </a:lstStyle>
          <a:p>
            <a:endParaRPr/>
          </a:p>
        </p:txBody>
      </p:sp>
      <p:sp>
        <p:nvSpPr>
          <p:cNvPr id="104" name="Google Shape;104;p15"/>
          <p:cNvSpPr txBox="1">
            <a:spLocks noGrp="1"/>
          </p:cNvSpPr>
          <p:nvPr>
            <p:ph type="body" idx="5"/>
          </p:nvPr>
        </p:nvSpPr>
        <p:spPr>
          <a:xfrm>
            <a:off x="5043784" y="4345131"/>
            <a:ext cx="2510800" cy="588400"/>
          </a:xfrm>
          <a:prstGeom prst="rect">
            <a:avLst/>
          </a:prstGeom>
          <a:noFill/>
          <a:ln>
            <a:noFill/>
          </a:ln>
        </p:spPr>
        <p:txBody>
          <a:bodyPr spcFirstLastPara="1" wrap="square" lIns="68575" tIns="34275" rIns="68575" bIns="34275" anchor="t" anchorCtr="0"/>
          <a:lstStyle>
            <a:lvl1pPr marL="609585" lvl="0" indent="-397923" algn="l" rtl="0">
              <a:lnSpc>
                <a:spcPct val="90000"/>
              </a:lnSpc>
              <a:spcBef>
                <a:spcPts val="1067"/>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1pPr>
            <a:lvl2pPr marL="1219170" lvl="1"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2pPr>
            <a:lvl3pPr marL="1828754" lvl="2"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3pPr>
            <a:lvl4pPr marL="2438339" lvl="3"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4pPr>
            <a:lvl5pPr marL="3047924" lvl="4"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5pPr>
            <a:lvl6pPr marL="3657509" lvl="5"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6pPr>
            <a:lvl7pPr marL="4267093" lvl="6"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7pPr>
            <a:lvl8pPr marL="4876678" lvl="7"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8pPr>
            <a:lvl9pPr marL="5486263" lvl="8"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9pPr>
          </a:lstStyle>
          <a:p>
            <a:endParaRPr/>
          </a:p>
        </p:txBody>
      </p:sp>
      <p:sp>
        <p:nvSpPr>
          <p:cNvPr id="105" name="Google Shape;105;p15"/>
          <p:cNvSpPr txBox="1">
            <a:spLocks noGrp="1"/>
          </p:cNvSpPr>
          <p:nvPr>
            <p:ph type="body" idx="6"/>
          </p:nvPr>
        </p:nvSpPr>
        <p:spPr>
          <a:xfrm>
            <a:off x="1367351" y="4345131"/>
            <a:ext cx="2510800" cy="588400"/>
          </a:xfrm>
          <a:prstGeom prst="rect">
            <a:avLst/>
          </a:prstGeom>
          <a:noFill/>
          <a:ln>
            <a:noFill/>
          </a:ln>
        </p:spPr>
        <p:txBody>
          <a:bodyPr spcFirstLastPara="1" wrap="square" lIns="68575" tIns="34275" rIns="68575" bIns="34275" anchor="t" anchorCtr="0"/>
          <a:lstStyle>
            <a:lvl1pPr marL="609585" lvl="0" indent="-397923" algn="l" rtl="0">
              <a:lnSpc>
                <a:spcPct val="90000"/>
              </a:lnSpc>
              <a:spcBef>
                <a:spcPts val="1067"/>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1pPr>
            <a:lvl2pPr marL="1219170" lvl="1"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2pPr>
            <a:lvl3pPr marL="1828754" lvl="2"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3pPr>
            <a:lvl4pPr marL="2438339" lvl="3"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4pPr>
            <a:lvl5pPr marL="3047924" lvl="4"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5pPr>
            <a:lvl6pPr marL="3657509" lvl="5"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6pPr>
            <a:lvl7pPr marL="4267093" lvl="6"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7pPr>
            <a:lvl8pPr marL="4876678" lvl="7"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8pPr>
            <a:lvl9pPr marL="5486263" lvl="8" indent="-397923" algn="l" rtl="0">
              <a:lnSpc>
                <a:spcPct val="90000"/>
              </a:lnSpc>
              <a:spcBef>
                <a:spcPts val="533"/>
              </a:spcBef>
              <a:spcAft>
                <a:spcPts val="0"/>
              </a:spcAft>
              <a:buClr>
                <a:srgbClr val="0054BC"/>
              </a:buClr>
              <a:buSzPts val="1100"/>
              <a:buFont typeface="Work Sans Light"/>
              <a:buChar char="•"/>
              <a:defRPr sz="1467">
                <a:solidFill>
                  <a:srgbClr val="0054BC"/>
                </a:solidFill>
                <a:latin typeface="Work Sans Light"/>
                <a:ea typeface="Work Sans Light"/>
                <a:cs typeface="Work Sans Light"/>
                <a:sym typeface="Work Sans Light"/>
              </a:defRPr>
            </a:lvl9pPr>
          </a:lstStyle>
          <a:p>
            <a:endParaRPr/>
          </a:p>
        </p:txBody>
      </p:sp>
      <p:sp>
        <p:nvSpPr>
          <p:cNvPr id="10" name="Google Shape;49;p8"/>
          <p:cNvSpPr txBox="1"/>
          <p:nvPr userDrawn="1"/>
        </p:nvSpPr>
        <p:spPr>
          <a:xfrm>
            <a:off x="489958" y="131709"/>
            <a:ext cx="2849113" cy="241200"/>
          </a:xfrm>
          <a:prstGeom prst="rect">
            <a:avLst/>
          </a:prstGeom>
          <a:noFill/>
          <a:ln>
            <a:noFill/>
          </a:ln>
        </p:spPr>
        <p:txBody>
          <a:bodyPr spcFirstLastPara="1" wrap="square" lIns="91433" tIns="45700" rIns="91433" bIns="45700" anchor="ctr" anchorCtr="0">
            <a:noAutofit/>
          </a:bodyPr>
          <a:lstStyle/>
          <a:p>
            <a:pPr>
              <a:buClr>
                <a:srgbClr val="000000"/>
              </a:buClr>
              <a:buSzPts val="1100"/>
              <a:buFont typeface="Arial"/>
              <a:buNone/>
            </a:pPr>
            <a:r>
              <a:rPr lang="es-CO" sz="800" kern="0" dirty="0">
                <a:solidFill>
                  <a:srgbClr val="0066CD"/>
                </a:solidFill>
                <a:latin typeface="Work Sans Light"/>
                <a:ea typeface="Work Sans Light"/>
                <a:cs typeface="Work Sans Light"/>
                <a:sym typeface="Work Sans Light"/>
              </a:rPr>
              <a:t>Ministerio de Salud y Protección Social de Colombia</a:t>
            </a:r>
            <a:endParaRPr sz="800" kern="0" dirty="0">
              <a:solidFill>
                <a:srgbClr val="0066CD"/>
              </a:solidFill>
              <a:latin typeface="Work Sans Light"/>
              <a:ea typeface="Work Sans Light"/>
              <a:cs typeface="Work Sans Light"/>
              <a:sym typeface="Work Sans Light"/>
            </a:endParaRPr>
          </a:p>
        </p:txBody>
      </p:sp>
    </p:spTree>
    <p:extLst>
      <p:ext uri="{BB962C8B-B14F-4D97-AF65-F5344CB8AC3E}">
        <p14:creationId xmlns:p14="http://schemas.microsoft.com/office/powerpoint/2010/main" val="2982764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6000"/>
          </a:xfrm>
          <a:prstGeom prst="rect">
            <a:avLst/>
          </a:prstGeom>
          <a:noFill/>
          <a:ln>
            <a:noFill/>
          </a:ln>
        </p:spPr>
        <p:txBody>
          <a:bodyPr spcFirstLastPara="1" wrap="square" lIns="68575" tIns="34275" rIns="68575" bIns="34275" anchor="ctr" anchorCtr="0"/>
          <a:lstStyle>
            <a:lvl1pPr marR="0" lvl="0" algn="l" rtl="0">
              <a:lnSpc>
                <a:spcPct val="90000"/>
              </a:lnSpc>
              <a:spcBef>
                <a:spcPts val="0"/>
              </a:spcBef>
              <a:spcAft>
                <a:spcPts val="0"/>
              </a:spcAft>
              <a:buClr>
                <a:srgbClr val="0054BC"/>
              </a:buClr>
              <a:buSzPts val="3300"/>
              <a:buFont typeface="Work Sans"/>
              <a:buNone/>
              <a:defRPr sz="3300" b="0" i="0" u="none" strike="noStrike" cap="none">
                <a:solidFill>
                  <a:srgbClr val="0054BC"/>
                </a:solidFill>
                <a:latin typeface="Work Sans"/>
                <a:ea typeface="Work Sans"/>
                <a:cs typeface="Work Sans"/>
                <a:sym typeface="Work Sans"/>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838200" y="1825625"/>
            <a:ext cx="10515600" cy="4351200"/>
          </a:xfrm>
          <a:prstGeom prst="rect">
            <a:avLst/>
          </a:prstGeom>
          <a:noFill/>
          <a:ln>
            <a:noFill/>
          </a:ln>
        </p:spPr>
        <p:txBody>
          <a:bodyPr spcFirstLastPara="1" wrap="square" lIns="68575" tIns="34275" rIns="68575" bIns="34275" anchor="t" anchorCtr="0"/>
          <a:lstStyle>
            <a:lvl1pPr marL="457200" marR="0" lvl="0" indent="-361950" algn="l" rtl="0">
              <a:lnSpc>
                <a:spcPct val="90000"/>
              </a:lnSpc>
              <a:spcBef>
                <a:spcPts val="800"/>
              </a:spcBef>
              <a:spcAft>
                <a:spcPts val="0"/>
              </a:spcAft>
              <a:buClr>
                <a:srgbClr val="0054BC"/>
              </a:buClr>
              <a:buSzPts val="2100"/>
              <a:buFont typeface="Arial"/>
              <a:buChar char="•"/>
              <a:defRPr sz="2100" b="0" i="0" u="none" strike="noStrike" cap="none">
                <a:solidFill>
                  <a:srgbClr val="0054BC"/>
                </a:solidFill>
                <a:latin typeface="Work Sans"/>
                <a:ea typeface="Work Sans"/>
                <a:cs typeface="Work Sans"/>
                <a:sym typeface="Work Sans"/>
              </a:defRPr>
            </a:lvl1pPr>
            <a:lvl2pPr marL="914400" marR="0" lvl="1" indent="-342900" algn="l" rtl="0">
              <a:lnSpc>
                <a:spcPct val="90000"/>
              </a:lnSpc>
              <a:spcBef>
                <a:spcPts val="400"/>
              </a:spcBef>
              <a:spcAft>
                <a:spcPts val="0"/>
              </a:spcAft>
              <a:buClr>
                <a:srgbClr val="0054BC"/>
              </a:buClr>
              <a:buSzPts val="1800"/>
              <a:buFont typeface="Arial"/>
              <a:buChar char="•"/>
              <a:defRPr sz="1800" b="0" i="0" u="none" strike="noStrike" cap="none">
                <a:solidFill>
                  <a:srgbClr val="0054BC"/>
                </a:solidFill>
                <a:latin typeface="Work Sans"/>
                <a:ea typeface="Work Sans"/>
                <a:cs typeface="Work Sans"/>
                <a:sym typeface="Work Sans"/>
              </a:defRPr>
            </a:lvl2pPr>
            <a:lvl3pPr marL="1371600" marR="0" lvl="2" indent="-323850" algn="l" rtl="0">
              <a:lnSpc>
                <a:spcPct val="90000"/>
              </a:lnSpc>
              <a:spcBef>
                <a:spcPts val="400"/>
              </a:spcBef>
              <a:spcAft>
                <a:spcPts val="0"/>
              </a:spcAft>
              <a:buClr>
                <a:srgbClr val="0054BC"/>
              </a:buClr>
              <a:buSzPts val="1500"/>
              <a:buFont typeface="Arial"/>
              <a:buChar char="•"/>
              <a:defRPr sz="1500" b="0" i="0" u="none" strike="noStrike" cap="none">
                <a:solidFill>
                  <a:srgbClr val="0054BC"/>
                </a:solidFill>
                <a:latin typeface="Work Sans"/>
                <a:ea typeface="Work Sans"/>
                <a:cs typeface="Work Sans"/>
                <a:sym typeface="Work Sans"/>
              </a:defRPr>
            </a:lvl3pPr>
            <a:lvl4pPr marL="1828800" marR="0" lvl="3"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4pPr>
            <a:lvl5pPr marL="2286000" marR="0" lvl="4"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5pPr>
            <a:lvl6pPr marL="2743200" marR="0" lvl="5"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6pPr>
            <a:lvl7pPr marL="3200400" marR="0" lvl="6"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7pPr>
            <a:lvl8pPr marL="3657600" marR="0" lvl="7"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8pPr>
            <a:lvl9pPr marL="4114800" marR="0" lvl="8"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9pPr>
          </a:lstStyle>
          <a:p>
            <a:endParaRPr/>
          </a:p>
        </p:txBody>
      </p:sp>
      <p:sp>
        <p:nvSpPr>
          <p:cNvPr id="8" name="Google Shape;8;p1"/>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lstStyle>
            <a:lvl1pPr marR="0" lvl="0" algn="l" rtl="0">
              <a:lnSpc>
                <a:spcPct val="100000"/>
              </a:lnSpc>
              <a:spcBef>
                <a:spcPts val="0"/>
              </a:spcBef>
              <a:spcAft>
                <a:spcPts val="0"/>
              </a:spcAft>
              <a:buClr>
                <a:srgbClr val="000000"/>
              </a:buClr>
              <a:buSzPts val="1100"/>
              <a:buFont typeface="Arial"/>
              <a:buNone/>
              <a:defRPr sz="1200" b="0" i="0" u="none" strike="noStrike" cap="none">
                <a:solidFill>
                  <a:srgbClr val="888E9D"/>
                </a:solidFill>
                <a:latin typeface="Work Sans"/>
                <a:ea typeface="Work Sans"/>
                <a:cs typeface="Work Sans"/>
                <a:sym typeface="Work Sans"/>
              </a:defRPr>
            </a:lvl1pPr>
            <a:lvl2pPr marR="0" lvl="1"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2pPr>
            <a:lvl3pPr marR="0" lvl="2"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3pPr>
            <a:lvl4pPr marR="0" lvl="3"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4pPr>
            <a:lvl5pPr marR="0" lvl="4"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5pPr>
            <a:lvl6pPr marR="0" lvl="5"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6pPr>
            <a:lvl7pPr marR="0" lvl="6"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7pPr>
            <a:lvl8pPr marR="0" lvl="7"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8pPr>
            <a:lvl9pPr marR="0" lvl="8"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9pPr>
          </a:lstStyle>
          <a:p>
            <a:endParaRPr kern="0"/>
          </a:p>
        </p:txBody>
      </p:sp>
      <p:sp>
        <p:nvSpPr>
          <p:cNvPr id="9" name="Google Shape;9;p1"/>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lstStyle>
            <a:lvl1pPr marR="0" lvl="0" algn="ctr" rtl="0">
              <a:lnSpc>
                <a:spcPct val="100000"/>
              </a:lnSpc>
              <a:spcBef>
                <a:spcPts val="0"/>
              </a:spcBef>
              <a:spcAft>
                <a:spcPts val="0"/>
              </a:spcAft>
              <a:buClr>
                <a:srgbClr val="000000"/>
              </a:buClr>
              <a:buSzPts val="1100"/>
              <a:buFont typeface="Arial"/>
              <a:buNone/>
              <a:defRPr sz="1200" b="0" i="0" u="none" strike="noStrike" cap="none">
                <a:solidFill>
                  <a:srgbClr val="888E9D"/>
                </a:solidFill>
                <a:latin typeface="Work Sans"/>
                <a:ea typeface="Work Sans"/>
                <a:cs typeface="Work Sans"/>
                <a:sym typeface="Work Sans"/>
              </a:defRPr>
            </a:lvl1pPr>
            <a:lvl2pPr marR="0" lvl="1"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2pPr>
            <a:lvl3pPr marR="0" lvl="2"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3pPr>
            <a:lvl4pPr marR="0" lvl="3"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4pPr>
            <a:lvl5pPr marR="0" lvl="4"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5pPr>
            <a:lvl6pPr marR="0" lvl="5"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6pPr>
            <a:lvl7pPr marR="0" lvl="6"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7pPr>
            <a:lvl8pPr marR="0" lvl="7"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8pPr>
            <a:lvl9pPr marR="0" lvl="8"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9pPr>
          </a:lstStyle>
          <a:p>
            <a:endParaRPr kern="0"/>
          </a:p>
        </p:txBody>
      </p:sp>
      <p:sp>
        <p:nvSpPr>
          <p:cNvPr id="10" name="Google Shape;10;p1"/>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1200" b="0" i="0" u="none" strike="noStrike" cap="none">
                <a:solidFill>
                  <a:srgbClr val="888E9D"/>
                </a:solidFill>
                <a:latin typeface="Work Sans"/>
                <a:ea typeface="Work Sans"/>
                <a:cs typeface="Work Sans"/>
                <a:sym typeface="Work Sans"/>
              </a:defRPr>
            </a:lvl1pPr>
            <a:lvl2pPr marL="0" marR="0" lvl="1" indent="0" algn="r" rtl="0">
              <a:lnSpc>
                <a:spcPct val="100000"/>
              </a:lnSpc>
              <a:spcBef>
                <a:spcPts val="0"/>
              </a:spcBef>
              <a:spcAft>
                <a:spcPts val="0"/>
              </a:spcAft>
              <a:buClr>
                <a:srgbClr val="000000"/>
              </a:buClr>
              <a:buSzPts val="900"/>
              <a:buFont typeface="Arial"/>
              <a:buNone/>
              <a:defRPr sz="1200" b="0" i="0" u="none" strike="noStrike" cap="none">
                <a:solidFill>
                  <a:srgbClr val="888E9D"/>
                </a:solidFill>
                <a:latin typeface="Work Sans"/>
                <a:ea typeface="Work Sans"/>
                <a:cs typeface="Work Sans"/>
                <a:sym typeface="Work Sans"/>
              </a:defRPr>
            </a:lvl2pPr>
            <a:lvl3pPr marL="0" marR="0" lvl="2" indent="0" algn="r" rtl="0">
              <a:lnSpc>
                <a:spcPct val="100000"/>
              </a:lnSpc>
              <a:spcBef>
                <a:spcPts val="0"/>
              </a:spcBef>
              <a:spcAft>
                <a:spcPts val="0"/>
              </a:spcAft>
              <a:buClr>
                <a:srgbClr val="000000"/>
              </a:buClr>
              <a:buSzPts val="900"/>
              <a:buFont typeface="Arial"/>
              <a:buNone/>
              <a:defRPr sz="1200" b="0" i="0" u="none" strike="noStrike" cap="none">
                <a:solidFill>
                  <a:srgbClr val="888E9D"/>
                </a:solidFill>
                <a:latin typeface="Work Sans"/>
                <a:ea typeface="Work Sans"/>
                <a:cs typeface="Work Sans"/>
                <a:sym typeface="Work Sans"/>
              </a:defRPr>
            </a:lvl3pPr>
            <a:lvl4pPr marL="0" marR="0" lvl="3" indent="0" algn="r" rtl="0">
              <a:lnSpc>
                <a:spcPct val="100000"/>
              </a:lnSpc>
              <a:spcBef>
                <a:spcPts val="0"/>
              </a:spcBef>
              <a:spcAft>
                <a:spcPts val="0"/>
              </a:spcAft>
              <a:buClr>
                <a:srgbClr val="000000"/>
              </a:buClr>
              <a:buSzPts val="900"/>
              <a:buFont typeface="Arial"/>
              <a:buNone/>
              <a:defRPr sz="1200" b="0" i="0" u="none" strike="noStrike" cap="none">
                <a:solidFill>
                  <a:srgbClr val="888E9D"/>
                </a:solidFill>
                <a:latin typeface="Work Sans"/>
                <a:ea typeface="Work Sans"/>
                <a:cs typeface="Work Sans"/>
                <a:sym typeface="Work Sans"/>
              </a:defRPr>
            </a:lvl4pPr>
            <a:lvl5pPr marL="0" marR="0" lvl="4" indent="0" algn="r" rtl="0">
              <a:lnSpc>
                <a:spcPct val="100000"/>
              </a:lnSpc>
              <a:spcBef>
                <a:spcPts val="0"/>
              </a:spcBef>
              <a:spcAft>
                <a:spcPts val="0"/>
              </a:spcAft>
              <a:buClr>
                <a:srgbClr val="000000"/>
              </a:buClr>
              <a:buSzPts val="900"/>
              <a:buFont typeface="Arial"/>
              <a:buNone/>
              <a:defRPr sz="1200" b="0" i="0" u="none" strike="noStrike" cap="none">
                <a:solidFill>
                  <a:srgbClr val="888E9D"/>
                </a:solidFill>
                <a:latin typeface="Work Sans"/>
                <a:ea typeface="Work Sans"/>
                <a:cs typeface="Work Sans"/>
                <a:sym typeface="Work Sans"/>
              </a:defRPr>
            </a:lvl5pPr>
            <a:lvl6pPr marL="0" marR="0" lvl="5" indent="0" algn="r" rtl="0">
              <a:lnSpc>
                <a:spcPct val="100000"/>
              </a:lnSpc>
              <a:spcBef>
                <a:spcPts val="0"/>
              </a:spcBef>
              <a:spcAft>
                <a:spcPts val="0"/>
              </a:spcAft>
              <a:buClr>
                <a:srgbClr val="000000"/>
              </a:buClr>
              <a:buSzPts val="900"/>
              <a:buFont typeface="Arial"/>
              <a:buNone/>
              <a:defRPr sz="1200" b="0" i="0" u="none" strike="noStrike" cap="none">
                <a:solidFill>
                  <a:srgbClr val="888E9D"/>
                </a:solidFill>
                <a:latin typeface="Work Sans"/>
                <a:ea typeface="Work Sans"/>
                <a:cs typeface="Work Sans"/>
                <a:sym typeface="Work Sans"/>
              </a:defRPr>
            </a:lvl6pPr>
            <a:lvl7pPr marL="0" marR="0" lvl="6" indent="0" algn="r" rtl="0">
              <a:lnSpc>
                <a:spcPct val="100000"/>
              </a:lnSpc>
              <a:spcBef>
                <a:spcPts val="0"/>
              </a:spcBef>
              <a:spcAft>
                <a:spcPts val="0"/>
              </a:spcAft>
              <a:buClr>
                <a:srgbClr val="000000"/>
              </a:buClr>
              <a:buSzPts val="900"/>
              <a:buFont typeface="Arial"/>
              <a:buNone/>
              <a:defRPr sz="1200" b="0" i="0" u="none" strike="noStrike" cap="none">
                <a:solidFill>
                  <a:srgbClr val="888E9D"/>
                </a:solidFill>
                <a:latin typeface="Work Sans"/>
                <a:ea typeface="Work Sans"/>
                <a:cs typeface="Work Sans"/>
                <a:sym typeface="Work Sans"/>
              </a:defRPr>
            </a:lvl7pPr>
            <a:lvl8pPr marL="0" marR="0" lvl="7" indent="0" algn="r" rtl="0">
              <a:lnSpc>
                <a:spcPct val="100000"/>
              </a:lnSpc>
              <a:spcBef>
                <a:spcPts val="0"/>
              </a:spcBef>
              <a:spcAft>
                <a:spcPts val="0"/>
              </a:spcAft>
              <a:buClr>
                <a:srgbClr val="000000"/>
              </a:buClr>
              <a:buSzPts val="900"/>
              <a:buFont typeface="Arial"/>
              <a:buNone/>
              <a:defRPr sz="1200" b="0" i="0" u="none" strike="noStrike" cap="none">
                <a:solidFill>
                  <a:srgbClr val="888E9D"/>
                </a:solidFill>
                <a:latin typeface="Work Sans"/>
                <a:ea typeface="Work Sans"/>
                <a:cs typeface="Work Sans"/>
                <a:sym typeface="Work Sans"/>
              </a:defRPr>
            </a:lvl8pPr>
            <a:lvl9pPr marL="0" marR="0" lvl="8" indent="0" algn="r" rtl="0">
              <a:lnSpc>
                <a:spcPct val="100000"/>
              </a:lnSpc>
              <a:spcBef>
                <a:spcPts val="0"/>
              </a:spcBef>
              <a:spcAft>
                <a:spcPts val="0"/>
              </a:spcAft>
              <a:buClr>
                <a:srgbClr val="000000"/>
              </a:buClr>
              <a:buSzPts val="900"/>
              <a:buFont typeface="Arial"/>
              <a:buNone/>
              <a:defRPr sz="1200" b="0" i="0" u="none" strike="noStrike" cap="none">
                <a:solidFill>
                  <a:srgbClr val="888E9D"/>
                </a:solidFill>
                <a:latin typeface="Work Sans"/>
                <a:ea typeface="Work Sans"/>
                <a:cs typeface="Work Sans"/>
                <a:sym typeface="Work Sans"/>
              </a:defRPr>
            </a:lvl9pPr>
          </a:lstStyle>
          <a:p>
            <a:fld id="{00000000-1234-1234-1234-123412341234}" type="slidenum">
              <a:rPr lang="es-CO" kern="0"/>
              <a:pPr/>
              <a:t>‹Nº›</a:t>
            </a:fld>
            <a:endParaRPr kern="0"/>
          </a:p>
        </p:txBody>
      </p:sp>
    </p:spTree>
    <p:extLst>
      <p:ext uri="{BB962C8B-B14F-4D97-AF65-F5344CB8AC3E}">
        <p14:creationId xmlns:p14="http://schemas.microsoft.com/office/powerpoint/2010/main" val="3879581511"/>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6000"/>
          </a:xfrm>
          <a:prstGeom prst="rect">
            <a:avLst/>
          </a:prstGeom>
          <a:noFill/>
          <a:ln>
            <a:noFill/>
          </a:ln>
        </p:spPr>
        <p:txBody>
          <a:bodyPr spcFirstLastPara="1" wrap="square" lIns="68575" tIns="34275" rIns="68575" bIns="34275" anchor="ctr" anchorCtr="0"/>
          <a:lstStyle>
            <a:lvl1pPr marR="0" lvl="0" algn="l" rtl="0">
              <a:lnSpc>
                <a:spcPct val="90000"/>
              </a:lnSpc>
              <a:spcBef>
                <a:spcPts val="0"/>
              </a:spcBef>
              <a:spcAft>
                <a:spcPts val="0"/>
              </a:spcAft>
              <a:buClr>
                <a:srgbClr val="0054BC"/>
              </a:buClr>
              <a:buSzPts val="3300"/>
              <a:buFont typeface="Work Sans"/>
              <a:buNone/>
              <a:defRPr sz="3300" b="0" i="0" u="none" strike="noStrike" cap="none">
                <a:solidFill>
                  <a:srgbClr val="0054BC"/>
                </a:solidFill>
                <a:latin typeface="Work Sans"/>
                <a:ea typeface="Work Sans"/>
                <a:cs typeface="Work Sans"/>
                <a:sym typeface="Work Sans"/>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838200" y="1825625"/>
            <a:ext cx="10515600" cy="4351200"/>
          </a:xfrm>
          <a:prstGeom prst="rect">
            <a:avLst/>
          </a:prstGeom>
          <a:noFill/>
          <a:ln>
            <a:noFill/>
          </a:ln>
        </p:spPr>
        <p:txBody>
          <a:bodyPr spcFirstLastPara="1" wrap="square" lIns="68575" tIns="34275" rIns="68575" bIns="34275" anchor="t" anchorCtr="0"/>
          <a:lstStyle>
            <a:lvl1pPr marL="457200" marR="0" lvl="0" indent="-361950" algn="l" rtl="0">
              <a:lnSpc>
                <a:spcPct val="90000"/>
              </a:lnSpc>
              <a:spcBef>
                <a:spcPts val="800"/>
              </a:spcBef>
              <a:spcAft>
                <a:spcPts val="0"/>
              </a:spcAft>
              <a:buClr>
                <a:srgbClr val="0054BC"/>
              </a:buClr>
              <a:buSzPts val="2100"/>
              <a:buFont typeface="Arial"/>
              <a:buChar char="•"/>
              <a:defRPr sz="2100" b="0" i="0" u="none" strike="noStrike" cap="none">
                <a:solidFill>
                  <a:srgbClr val="0054BC"/>
                </a:solidFill>
                <a:latin typeface="Work Sans"/>
                <a:ea typeface="Work Sans"/>
                <a:cs typeface="Work Sans"/>
                <a:sym typeface="Work Sans"/>
              </a:defRPr>
            </a:lvl1pPr>
            <a:lvl2pPr marL="914400" marR="0" lvl="1" indent="-342900" algn="l" rtl="0">
              <a:lnSpc>
                <a:spcPct val="90000"/>
              </a:lnSpc>
              <a:spcBef>
                <a:spcPts val="400"/>
              </a:spcBef>
              <a:spcAft>
                <a:spcPts val="0"/>
              </a:spcAft>
              <a:buClr>
                <a:srgbClr val="0054BC"/>
              </a:buClr>
              <a:buSzPts val="1800"/>
              <a:buFont typeface="Arial"/>
              <a:buChar char="•"/>
              <a:defRPr sz="1800" b="0" i="0" u="none" strike="noStrike" cap="none">
                <a:solidFill>
                  <a:srgbClr val="0054BC"/>
                </a:solidFill>
                <a:latin typeface="Work Sans"/>
                <a:ea typeface="Work Sans"/>
                <a:cs typeface="Work Sans"/>
                <a:sym typeface="Work Sans"/>
              </a:defRPr>
            </a:lvl2pPr>
            <a:lvl3pPr marL="1371600" marR="0" lvl="2" indent="-323850" algn="l" rtl="0">
              <a:lnSpc>
                <a:spcPct val="90000"/>
              </a:lnSpc>
              <a:spcBef>
                <a:spcPts val="400"/>
              </a:spcBef>
              <a:spcAft>
                <a:spcPts val="0"/>
              </a:spcAft>
              <a:buClr>
                <a:srgbClr val="0054BC"/>
              </a:buClr>
              <a:buSzPts val="1500"/>
              <a:buFont typeface="Arial"/>
              <a:buChar char="•"/>
              <a:defRPr sz="1500" b="0" i="0" u="none" strike="noStrike" cap="none">
                <a:solidFill>
                  <a:srgbClr val="0054BC"/>
                </a:solidFill>
                <a:latin typeface="Work Sans"/>
                <a:ea typeface="Work Sans"/>
                <a:cs typeface="Work Sans"/>
                <a:sym typeface="Work Sans"/>
              </a:defRPr>
            </a:lvl3pPr>
            <a:lvl4pPr marL="1828800" marR="0" lvl="3"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4pPr>
            <a:lvl5pPr marL="2286000" marR="0" lvl="4"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5pPr>
            <a:lvl6pPr marL="2743200" marR="0" lvl="5"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6pPr>
            <a:lvl7pPr marL="3200400" marR="0" lvl="6"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7pPr>
            <a:lvl8pPr marL="3657600" marR="0" lvl="7"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8pPr>
            <a:lvl9pPr marL="4114800" marR="0" lvl="8" indent="-317500" algn="l" rtl="0">
              <a:lnSpc>
                <a:spcPct val="90000"/>
              </a:lnSpc>
              <a:spcBef>
                <a:spcPts val="400"/>
              </a:spcBef>
              <a:spcAft>
                <a:spcPts val="0"/>
              </a:spcAft>
              <a:buClr>
                <a:srgbClr val="0054BC"/>
              </a:buClr>
              <a:buSzPts val="1400"/>
              <a:buFont typeface="Arial"/>
              <a:buChar char="•"/>
              <a:defRPr sz="1400" b="0" i="0" u="none" strike="noStrike" cap="none">
                <a:solidFill>
                  <a:srgbClr val="0054BC"/>
                </a:solidFill>
                <a:latin typeface="Work Sans"/>
                <a:ea typeface="Work Sans"/>
                <a:cs typeface="Work Sans"/>
                <a:sym typeface="Work Sans"/>
              </a:defRPr>
            </a:lvl9pPr>
          </a:lstStyle>
          <a:p>
            <a:endParaRPr/>
          </a:p>
        </p:txBody>
      </p:sp>
      <p:sp>
        <p:nvSpPr>
          <p:cNvPr id="8" name="Google Shape;8;p1"/>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lstStyle>
            <a:lvl1pPr marR="0" lvl="0" algn="l" rtl="0">
              <a:lnSpc>
                <a:spcPct val="100000"/>
              </a:lnSpc>
              <a:spcBef>
                <a:spcPts val="0"/>
              </a:spcBef>
              <a:spcAft>
                <a:spcPts val="0"/>
              </a:spcAft>
              <a:buClr>
                <a:srgbClr val="000000"/>
              </a:buClr>
              <a:buSzPts val="1100"/>
              <a:buFont typeface="Arial"/>
              <a:buNone/>
              <a:defRPr sz="1200" b="0" i="0" u="none" strike="noStrike" cap="none">
                <a:solidFill>
                  <a:srgbClr val="888E9D"/>
                </a:solidFill>
                <a:latin typeface="Work Sans"/>
                <a:ea typeface="Work Sans"/>
                <a:cs typeface="Work Sans"/>
                <a:sym typeface="Work Sans"/>
              </a:defRPr>
            </a:lvl1pPr>
            <a:lvl2pPr marR="0" lvl="1"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2pPr>
            <a:lvl3pPr marR="0" lvl="2"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3pPr>
            <a:lvl4pPr marR="0" lvl="3"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4pPr>
            <a:lvl5pPr marR="0" lvl="4"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5pPr>
            <a:lvl6pPr marR="0" lvl="5"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6pPr>
            <a:lvl7pPr marR="0" lvl="6"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7pPr>
            <a:lvl8pPr marR="0" lvl="7"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8pPr>
            <a:lvl9pPr marR="0" lvl="8"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9pPr>
          </a:lstStyle>
          <a:p>
            <a:endParaRPr kern="0"/>
          </a:p>
        </p:txBody>
      </p:sp>
      <p:sp>
        <p:nvSpPr>
          <p:cNvPr id="9" name="Google Shape;9;p1"/>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lstStyle>
            <a:lvl1pPr marR="0" lvl="0" algn="ctr" rtl="0">
              <a:lnSpc>
                <a:spcPct val="100000"/>
              </a:lnSpc>
              <a:spcBef>
                <a:spcPts val="0"/>
              </a:spcBef>
              <a:spcAft>
                <a:spcPts val="0"/>
              </a:spcAft>
              <a:buClr>
                <a:srgbClr val="000000"/>
              </a:buClr>
              <a:buSzPts val="1100"/>
              <a:buFont typeface="Arial"/>
              <a:buNone/>
              <a:defRPr sz="1200" b="0" i="0" u="none" strike="noStrike" cap="none">
                <a:solidFill>
                  <a:srgbClr val="888E9D"/>
                </a:solidFill>
                <a:latin typeface="Work Sans"/>
                <a:ea typeface="Work Sans"/>
                <a:cs typeface="Work Sans"/>
                <a:sym typeface="Work Sans"/>
              </a:defRPr>
            </a:lvl1pPr>
            <a:lvl2pPr marR="0" lvl="1"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2pPr>
            <a:lvl3pPr marR="0" lvl="2"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3pPr>
            <a:lvl4pPr marR="0" lvl="3"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4pPr>
            <a:lvl5pPr marR="0" lvl="4"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5pPr>
            <a:lvl6pPr marR="0" lvl="5"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6pPr>
            <a:lvl7pPr marR="0" lvl="6"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7pPr>
            <a:lvl8pPr marR="0" lvl="7"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8pPr>
            <a:lvl9pPr marR="0" lvl="8"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Work Sans"/>
                <a:ea typeface="Work Sans"/>
                <a:cs typeface="Work Sans"/>
                <a:sym typeface="Work Sans"/>
              </a:defRPr>
            </a:lvl9pPr>
          </a:lstStyle>
          <a:p>
            <a:endParaRPr kern="0"/>
          </a:p>
        </p:txBody>
      </p:sp>
      <p:sp>
        <p:nvSpPr>
          <p:cNvPr id="10" name="Google Shape;10;p1"/>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1200" b="0" i="0" u="none" strike="noStrike" cap="none">
                <a:solidFill>
                  <a:srgbClr val="888E9D"/>
                </a:solidFill>
                <a:latin typeface="Work Sans"/>
                <a:ea typeface="Work Sans"/>
                <a:cs typeface="Work Sans"/>
                <a:sym typeface="Work Sans"/>
              </a:defRPr>
            </a:lvl1pPr>
            <a:lvl2pPr marL="0" marR="0" lvl="1" indent="0" algn="r" rtl="0">
              <a:lnSpc>
                <a:spcPct val="100000"/>
              </a:lnSpc>
              <a:spcBef>
                <a:spcPts val="0"/>
              </a:spcBef>
              <a:spcAft>
                <a:spcPts val="0"/>
              </a:spcAft>
              <a:buClr>
                <a:srgbClr val="000000"/>
              </a:buClr>
              <a:buSzPts val="900"/>
              <a:buFont typeface="Arial"/>
              <a:buNone/>
              <a:defRPr sz="1200" b="0" i="0" u="none" strike="noStrike" cap="none">
                <a:solidFill>
                  <a:srgbClr val="888E9D"/>
                </a:solidFill>
                <a:latin typeface="Work Sans"/>
                <a:ea typeface="Work Sans"/>
                <a:cs typeface="Work Sans"/>
                <a:sym typeface="Work Sans"/>
              </a:defRPr>
            </a:lvl2pPr>
            <a:lvl3pPr marL="0" marR="0" lvl="2" indent="0" algn="r" rtl="0">
              <a:lnSpc>
                <a:spcPct val="100000"/>
              </a:lnSpc>
              <a:spcBef>
                <a:spcPts val="0"/>
              </a:spcBef>
              <a:spcAft>
                <a:spcPts val="0"/>
              </a:spcAft>
              <a:buClr>
                <a:srgbClr val="000000"/>
              </a:buClr>
              <a:buSzPts val="900"/>
              <a:buFont typeface="Arial"/>
              <a:buNone/>
              <a:defRPr sz="1200" b="0" i="0" u="none" strike="noStrike" cap="none">
                <a:solidFill>
                  <a:srgbClr val="888E9D"/>
                </a:solidFill>
                <a:latin typeface="Work Sans"/>
                <a:ea typeface="Work Sans"/>
                <a:cs typeface="Work Sans"/>
                <a:sym typeface="Work Sans"/>
              </a:defRPr>
            </a:lvl3pPr>
            <a:lvl4pPr marL="0" marR="0" lvl="3" indent="0" algn="r" rtl="0">
              <a:lnSpc>
                <a:spcPct val="100000"/>
              </a:lnSpc>
              <a:spcBef>
                <a:spcPts val="0"/>
              </a:spcBef>
              <a:spcAft>
                <a:spcPts val="0"/>
              </a:spcAft>
              <a:buClr>
                <a:srgbClr val="000000"/>
              </a:buClr>
              <a:buSzPts val="900"/>
              <a:buFont typeface="Arial"/>
              <a:buNone/>
              <a:defRPr sz="1200" b="0" i="0" u="none" strike="noStrike" cap="none">
                <a:solidFill>
                  <a:srgbClr val="888E9D"/>
                </a:solidFill>
                <a:latin typeface="Work Sans"/>
                <a:ea typeface="Work Sans"/>
                <a:cs typeface="Work Sans"/>
                <a:sym typeface="Work Sans"/>
              </a:defRPr>
            </a:lvl4pPr>
            <a:lvl5pPr marL="0" marR="0" lvl="4" indent="0" algn="r" rtl="0">
              <a:lnSpc>
                <a:spcPct val="100000"/>
              </a:lnSpc>
              <a:spcBef>
                <a:spcPts val="0"/>
              </a:spcBef>
              <a:spcAft>
                <a:spcPts val="0"/>
              </a:spcAft>
              <a:buClr>
                <a:srgbClr val="000000"/>
              </a:buClr>
              <a:buSzPts val="900"/>
              <a:buFont typeface="Arial"/>
              <a:buNone/>
              <a:defRPr sz="1200" b="0" i="0" u="none" strike="noStrike" cap="none">
                <a:solidFill>
                  <a:srgbClr val="888E9D"/>
                </a:solidFill>
                <a:latin typeface="Work Sans"/>
                <a:ea typeface="Work Sans"/>
                <a:cs typeface="Work Sans"/>
                <a:sym typeface="Work Sans"/>
              </a:defRPr>
            </a:lvl5pPr>
            <a:lvl6pPr marL="0" marR="0" lvl="5" indent="0" algn="r" rtl="0">
              <a:lnSpc>
                <a:spcPct val="100000"/>
              </a:lnSpc>
              <a:spcBef>
                <a:spcPts val="0"/>
              </a:spcBef>
              <a:spcAft>
                <a:spcPts val="0"/>
              </a:spcAft>
              <a:buClr>
                <a:srgbClr val="000000"/>
              </a:buClr>
              <a:buSzPts val="900"/>
              <a:buFont typeface="Arial"/>
              <a:buNone/>
              <a:defRPr sz="1200" b="0" i="0" u="none" strike="noStrike" cap="none">
                <a:solidFill>
                  <a:srgbClr val="888E9D"/>
                </a:solidFill>
                <a:latin typeface="Work Sans"/>
                <a:ea typeface="Work Sans"/>
                <a:cs typeface="Work Sans"/>
                <a:sym typeface="Work Sans"/>
              </a:defRPr>
            </a:lvl6pPr>
            <a:lvl7pPr marL="0" marR="0" lvl="6" indent="0" algn="r" rtl="0">
              <a:lnSpc>
                <a:spcPct val="100000"/>
              </a:lnSpc>
              <a:spcBef>
                <a:spcPts val="0"/>
              </a:spcBef>
              <a:spcAft>
                <a:spcPts val="0"/>
              </a:spcAft>
              <a:buClr>
                <a:srgbClr val="000000"/>
              </a:buClr>
              <a:buSzPts val="900"/>
              <a:buFont typeface="Arial"/>
              <a:buNone/>
              <a:defRPr sz="1200" b="0" i="0" u="none" strike="noStrike" cap="none">
                <a:solidFill>
                  <a:srgbClr val="888E9D"/>
                </a:solidFill>
                <a:latin typeface="Work Sans"/>
                <a:ea typeface="Work Sans"/>
                <a:cs typeface="Work Sans"/>
                <a:sym typeface="Work Sans"/>
              </a:defRPr>
            </a:lvl7pPr>
            <a:lvl8pPr marL="0" marR="0" lvl="7" indent="0" algn="r" rtl="0">
              <a:lnSpc>
                <a:spcPct val="100000"/>
              </a:lnSpc>
              <a:spcBef>
                <a:spcPts val="0"/>
              </a:spcBef>
              <a:spcAft>
                <a:spcPts val="0"/>
              </a:spcAft>
              <a:buClr>
                <a:srgbClr val="000000"/>
              </a:buClr>
              <a:buSzPts val="900"/>
              <a:buFont typeface="Arial"/>
              <a:buNone/>
              <a:defRPr sz="1200" b="0" i="0" u="none" strike="noStrike" cap="none">
                <a:solidFill>
                  <a:srgbClr val="888E9D"/>
                </a:solidFill>
                <a:latin typeface="Work Sans"/>
                <a:ea typeface="Work Sans"/>
                <a:cs typeface="Work Sans"/>
                <a:sym typeface="Work Sans"/>
              </a:defRPr>
            </a:lvl8pPr>
            <a:lvl9pPr marL="0" marR="0" lvl="8" indent="0" algn="r" rtl="0">
              <a:lnSpc>
                <a:spcPct val="100000"/>
              </a:lnSpc>
              <a:spcBef>
                <a:spcPts val="0"/>
              </a:spcBef>
              <a:spcAft>
                <a:spcPts val="0"/>
              </a:spcAft>
              <a:buClr>
                <a:srgbClr val="000000"/>
              </a:buClr>
              <a:buSzPts val="900"/>
              <a:buFont typeface="Arial"/>
              <a:buNone/>
              <a:defRPr sz="1200" b="0" i="0" u="none" strike="noStrike" cap="none">
                <a:solidFill>
                  <a:srgbClr val="888E9D"/>
                </a:solidFill>
                <a:latin typeface="Work Sans"/>
                <a:ea typeface="Work Sans"/>
                <a:cs typeface="Work Sans"/>
                <a:sym typeface="Work Sans"/>
              </a:defRPr>
            </a:lvl9pPr>
          </a:lstStyle>
          <a:p>
            <a:fld id="{00000000-1234-1234-1234-123412341234}" type="slidenum">
              <a:rPr lang="es-CO" kern="0"/>
              <a:pPr/>
              <a:t>‹Nº›</a:t>
            </a:fld>
            <a:endParaRPr kern="0"/>
          </a:p>
        </p:txBody>
      </p:sp>
    </p:spTree>
    <p:extLst>
      <p:ext uri="{BB962C8B-B14F-4D97-AF65-F5344CB8AC3E}">
        <p14:creationId xmlns:p14="http://schemas.microsoft.com/office/powerpoint/2010/main" val="2779500506"/>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CIRCULAR%20EXT%20000012%20de%204%20Agosto%202016%20%20SNS.pdf"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hyperlink" Target="CIRCULAR%20EXT%20000018%20de%2023%20Septiembre%202015.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hyperlink" Target="https://www.supersalud.gov.co/es-co/superintendencia/estad%C3%ADstica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supersalud.gov.co/es-co/superintendencia/estad%C3%ADsticas"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s://www.supersalud.gov.co/es-co/superintendencia/estad%C3%ADsticas" TargetMode="External"/><Relationship Id="rId2" Type="http://schemas.openxmlformats.org/officeDocument/2006/relationships/notesSlide" Target="../notesSlides/notesSlide20.xml"/><Relationship Id="rId1" Type="http://schemas.openxmlformats.org/officeDocument/2006/relationships/slideLayout" Target="../slideLayouts/slideLayout13.xml"/><Relationship Id="rId5" Type="http://schemas.openxmlformats.org/officeDocument/2006/relationships/hyperlink" Target="INDICADORES%20RESOLUCION%20408%20DE%202018%2013042018_SNS.xlsx" TargetMode="Externa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Tree>
    <p:extLst>
      <p:ext uri="{BB962C8B-B14F-4D97-AF65-F5344CB8AC3E}">
        <p14:creationId xmlns:p14="http://schemas.microsoft.com/office/powerpoint/2010/main" val="765908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2" name="Título 1"/>
          <p:cNvSpPr txBox="1">
            <a:spLocks/>
          </p:cNvSpPr>
          <p:nvPr/>
        </p:nvSpPr>
        <p:spPr>
          <a:xfrm>
            <a:off x="5083629" y="154745"/>
            <a:ext cx="6544198" cy="6445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CO" sz="3200" b="1">
                <a:solidFill>
                  <a:srgbClr val="336600"/>
                </a:solidFill>
                <a:latin typeface="Arial" panose="020B0604020202020204" pitchFamily="34" charset="0"/>
                <a:cs typeface="Arial" panose="020B0604020202020204" pitchFamily="34" charset="0"/>
              </a:rPr>
              <a:t>Área de Dirección y Gerencia</a:t>
            </a:r>
            <a:endParaRPr lang="es-CO" sz="3200" b="1" dirty="0">
              <a:solidFill>
                <a:srgbClr val="336600"/>
              </a:solidFill>
              <a:latin typeface="Arial" panose="020B0604020202020204" pitchFamily="34" charset="0"/>
              <a:cs typeface="Arial" panose="020B0604020202020204" pitchFamily="34" charset="0"/>
            </a:endParaRPr>
          </a:p>
        </p:txBody>
      </p:sp>
      <p:graphicFrame>
        <p:nvGraphicFramePr>
          <p:cNvPr id="3" name="3 Marcador de contenido"/>
          <p:cNvGraphicFramePr>
            <a:graphicFrameLocks/>
          </p:cNvGraphicFramePr>
          <p:nvPr>
            <p:extLst>
              <p:ext uri="{D42A27DB-BD31-4B8C-83A1-F6EECF244321}">
                <p14:modId xmlns:p14="http://schemas.microsoft.com/office/powerpoint/2010/main" val="395036669"/>
              </p:ext>
            </p:extLst>
          </p:nvPr>
        </p:nvGraphicFramePr>
        <p:xfrm>
          <a:off x="635977" y="1023059"/>
          <a:ext cx="11365230" cy="5299507"/>
        </p:xfrm>
        <a:graphic>
          <a:graphicData uri="http://schemas.openxmlformats.org/drawingml/2006/table">
            <a:tbl>
              <a:tblPr/>
              <a:tblGrid>
                <a:gridCol w="891011">
                  <a:extLst>
                    <a:ext uri="{9D8B030D-6E8A-4147-A177-3AD203B41FA5}">
                      <a16:colId xmlns:a16="http://schemas.microsoft.com/office/drawing/2014/main" val="20000"/>
                    </a:ext>
                  </a:extLst>
                </a:gridCol>
                <a:gridCol w="2395502">
                  <a:extLst>
                    <a:ext uri="{9D8B030D-6E8A-4147-A177-3AD203B41FA5}">
                      <a16:colId xmlns:a16="http://schemas.microsoft.com/office/drawing/2014/main" val="20001"/>
                    </a:ext>
                  </a:extLst>
                </a:gridCol>
                <a:gridCol w="8078717">
                  <a:extLst>
                    <a:ext uri="{9D8B030D-6E8A-4147-A177-3AD203B41FA5}">
                      <a16:colId xmlns:a16="http://schemas.microsoft.com/office/drawing/2014/main" val="20002"/>
                    </a:ext>
                  </a:extLst>
                </a:gridCol>
              </a:tblGrid>
              <a:tr h="323053">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effectLst/>
                        </a:rPr>
                        <a:t>Anexo</a:t>
                      </a:r>
                      <a:endParaRPr lang="es-CO" sz="1600" b="1" i="0" u="none" strike="noStrike" dirty="0">
                        <a:solidFill>
                          <a:srgbClr val="000000"/>
                        </a:solidFill>
                        <a:effectLst/>
                        <a:latin typeface="Calibri"/>
                      </a:endParaRPr>
                    </a:p>
                  </a:txBody>
                  <a:tcPr marL="3575" marR="3575" marT="357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effectLst/>
                        </a:rPr>
                        <a:t>Aspecto</a:t>
                      </a:r>
                      <a:endParaRPr lang="es-CO" sz="1600" b="1" i="0" u="none" strike="noStrike" dirty="0">
                        <a:solidFill>
                          <a:srgbClr val="000000"/>
                        </a:solidFill>
                        <a:effectLst/>
                        <a:latin typeface="Calibri"/>
                      </a:endParaRPr>
                    </a:p>
                  </a:txBody>
                  <a:tcPr marL="3575" marR="3575" marT="357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effectLst/>
                        </a:rPr>
                        <a:t>Indicador</a:t>
                      </a:r>
                      <a:endParaRPr lang="es-CO" sz="1600" b="1" i="0" u="none" strike="noStrike" dirty="0">
                        <a:solidFill>
                          <a:srgbClr val="000000"/>
                        </a:solidFill>
                        <a:effectLst/>
                        <a:latin typeface="Calibri"/>
                      </a:endParaRPr>
                    </a:p>
                  </a:txBody>
                  <a:tcPr marL="3575" marR="3575" marT="357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0"/>
                  </a:ext>
                </a:extLst>
              </a:tr>
              <a:tr h="251131">
                <a:tc rowSpan="7">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ctr"/>
                      <a:r>
                        <a:rPr lang="es-CO" sz="1800" b="1" u="none" strike="noStrike" dirty="0">
                          <a:solidFill>
                            <a:schemeClr val="bg2"/>
                          </a:solidFill>
                          <a:effectLst/>
                        </a:rPr>
                        <a:t>2</a:t>
                      </a:r>
                      <a:endParaRPr lang="es-CO" sz="1800" b="1" i="0" u="none" strike="noStrike" dirty="0">
                        <a:solidFill>
                          <a:schemeClr val="bg2"/>
                        </a:solidFill>
                        <a:effectLst/>
                        <a:latin typeface="Calibri"/>
                      </a:endParaRPr>
                    </a:p>
                  </a:txBody>
                  <a:tcPr marL="3575" marR="3575" marT="3575"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b"/>
                      <a:r>
                        <a:rPr lang="es-CO" sz="1600" b="1" u="none" strike="noStrike" dirty="0">
                          <a:solidFill>
                            <a:schemeClr val="accent1"/>
                          </a:solidFill>
                          <a:effectLst/>
                        </a:rPr>
                        <a:t>Número</a:t>
                      </a:r>
                      <a:endParaRPr lang="es-CO" sz="1600" b="1" i="0" u="none" strike="noStrike" dirty="0">
                        <a:solidFill>
                          <a:schemeClr val="accent1"/>
                        </a:solidFill>
                        <a:effectLst/>
                        <a:latin typeface="Calibri"/>
                      </a:endParaRPr>
                    </a:p>
                  </a:txBody>
                  <a:tcPr marL="3575" marR="3575" marT="3575"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solidFill>
                            <a:srgbClr val="336600"/>
                          </a:solidFill>
                          <a:effectLst/>
                        </a:rPr>
                        <a:t>1</a:t>
                      </a:r>
                      <a:endParaRPr lang="es-CO" sz="1600" b="1" i="0" u="none" strike="noStrike" dirty="0">
                        <a:solidFill>
                          <a:srgbClr val="336600"/>
                        </a:solidFill>
                        <a:effectLst/>
                        <a:latin typeface="Calibri"/>
                      </a:endParaRPr>
                    </a:p>
                  </a:txBody>
                  <a:tcPr marL="3575" marR="3575" marT="3575"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1"/>
                  </a:ext>
                </a:extLst>
              </a:tr>
              <a:tr h="251131">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b"/>
                      <a:r>
                        <a:rPr lang="es-CO" sz="1600" b="1" u="none" strike="noStrike" dirty="0">
                          <a:solidFill>
                            <a:schemeClr val="bg2"/>
                          </a:solidFill>
                          <a:effectLst/>
                        </a:rPr>
                        <a:t>Ponderación</a:t>
                      </a:r>
                      <a:endParaRPr lang="es-CO" sz="1600" b="1" i="0" u="none" strike="noStrike" dirty="0">
                        <a:solidFill>
                          <a:schemeClr val="bg2"/>
                        </a:solidFill>
                        <a:effectLst/>
                        <a:latin typeface="Calibri"/>
                      </a:endParaRPr>
                    </a:p>
                  </a:txBody>
                  <a:tcPr marL="3575" marR="3575" marT="357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effectLst/>
                        </a:rPr>
                        <a:t>0,05</a:t>
                      </a:r>
                      <a:endParaRPr lang="es-CO" sz="1600" b="1" i="0" u="none" strike="noStrike" dirty="0">
                        <a:solidFill>
                          <a:srgbClr val="000000"/>
                        </a:solidFill>
                        <a:effectLst/>
                        <a:latin typeface="Calibri"/>
                      </a:endParaRPr>
                    </a:p>
                  </a:txBody>
                  <a:tcPr marL="3575" marR="3575" marT="357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2"/>
                  </a:ext>
                </a:extLst>
              </a:tr>
              <a:tr h="335938">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b"/>
                      <a:r>
                        <a:rPr lang="es-CO" sz="1600" b="1" u="none" strike="noStrike" dirty="0">
                          <a:solidFill>
                            <a:schemeClr val="bg2"/>
                          </a:solidFill>
                          <a:effectLst/>
                        </a:rPr>
                        <a:t>Tipo de ESE</a:t>
                      </a:r>
                      <a:endParaRPr lang="es-CO" sz="1600" b="1" i="0" u="none" strike="noStrike" dirty="0">
                        <a:solidFill>
                          <a:schemeClr val="bg2"/>
                        </a:solidFill>
                        <a:effectLst/>
                        <a:latin typeface="Calibri"/>
                      </a:endParaRPr>
                    </a:p>
                  </a:txBody>
                  <a:tcPr marL="3575" marR="3575" marT="357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effectLst/>
                        </a:rPr>
                        <a:t>Nivel I, II y III</a:t>
                      </a:r>
                      <a:endParaRPr lang="es-CO" sz="1600" b="1" i="0" u="none" strike="noStrike" dirty="0">
                        <a:solidFill>
                          <a:srgbClr val="000000"/>
                        </a:solidFill>
                        <a:effectLst/>
                        <a:latin typeface="Calibri"/>
                      </a:endParaRPr>
                    </a:p>
                  </a:txBody>
                  <a:tcPr marL="3575" marR="3575" marT="357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3"/>
                  </a:ext>
                </a:extLst>
              </a:tr>
              <a:tr h="281420">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600" b="1" u="none" strike="noStrike" dirty="0">
                          <a:solidFill>
                            <a:schemeClr val="bg2"/>
                          </a:solidFill>
                          <a:effectLst/>
                        </a:rPr>
                        <a:t>Indicador</a:t>
                      </a:r>
                      <a:endParaRPr lang="es-CO" sz="1600" b="1" i="0" u="none" strike="noStrike" dirty="0">
                        <a:solidFill>
                          <a:schemeClr val="bg2"/>
                        </a:solidFill>
                        <a:effectLst/>
                        <a:latin typeface="Calibri"/>
                      </a:endParaRPr>
                    </a:p>
                  </a:txBody>
                  <a:tcPr marL="3575" marR="3575" marT="357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600" b="1" u="none" strike="noStrike" dirty="0">
                          <a:solidFill>
                            <a:srgbClr val="336600"/>
                          </a:solidFill>
                          <a:effectLst/>
                        </a:rPr>
                        <a:t>MEJORAMIENTO CONTINUO DE CALIDAD PARA ENTIDADES</a:t>
                      </a:r>
                      <a:r>
                        <a:rPr lang="es-CO" sz="1600" u="none" strike="noStrike" dirty="0">
                          <a:solidFill>
                            <a:srgbClr val="336600"/>
                          </a:solidFill>
                          <a:effectLst/>
                        </a:rPr>
                        <a:t> </a:t>
                      </a:r>
                      <a:r>
                        <a:rPr lang="es-CO" sz="1600" b="1" u="none" strike="noStrike" dirty="0">
                          <a:solidFill>
                            <a:srgbClr val="336600"/>
                          </a:solidFill>
                          <a:effectLst>
                            <a:outerShdw blurRad="38100" dist="38100" dir="2700000" algn="tl">
                              <a:srgbClr val="000000">
                                <a:alpha val="43137"/>
                              </a:srgbClr>
                            </a:outerShdw>
                          </a:effectLst>
                        </a:rPr>
                        <a:t>NO ACREDITADAS SIN AUTOEVALUACIÓN</a:t>
                      </a:r>
                      <a:r>
                        <a:rPr lang="es-CO" sz="1600" u="none" strike="noStrike" dirty="0">
                          <a:solidFill>
                            <a:srgbClr val="336600"/>
                          </a:solidFill>
                          <a:effectLst>
                            <a:outerShdw blurRad="38100" dist="38100" dir="2700000" algn="tl">
                              <a:srgbClr val="000000">
                                <a:alpha val="43137"/>
                              </a:srgbClr>
                            </a:outerShdw>
                          </a:effectLst>
                        </a:rPr>
                        <a:t> </a:t>
                      </a:r>
                      <a:r>
                        <a:rPr lang="es-CO" sz="1600" b="1" u="none" strike="noStrike" dirty="0">
                          <a:solidFill>
                            <a:srgbClr val="336600"/>
                          </a:solidFill>
                          <a:effectLst/>
                        </a:rPr>
                        <a:t>EN LA VIGENCIA ANTERIOR</a:t>
                      </a:r>
                      <a:endParaRPr lang="es-CO" sz="1600" b="1" i="0" u="none" strike="noStrike" dirty="0">
                        <a:solidFill>
                          <a:srgbClr val="336600"/>
                        </a:solidFill>
                        <a:effectLst/>
                        <a:latin typeface="Calibri"/>
                      </a:endParaRPr>
                    </a:p>
                  </a:txBody>
                  <a:tcPr marL="3575" marR="3575" marT="357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4"/>
                  </a:ext>
                </a:extLst>
              </a:tr>
              <a:tr h="372433">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600" b="1" u="none" strike="noStrike" dirty="0">
                          <a:solidFill>
                            <a:schemeClr val="bg2"/>
                          </a:solidFill>
                          <a:effectLst/>
                        </a:rPr>
                        <a:t>Fórmula</a:t>
                      </a:r>
                      <a:endParaRPr lang="es-CO" sz="1600" b="1" i="0" u="none" strike="noStrike" dirty="0">
                        <a:solidFill>
                          <a:schemeClr val="bg2"/>
                        </a:solidFill>
                        <a:effectLst/>
                        <a:latin typeface="Calibri"/>
                      </a:endParaRPr>
                    </a:p>
                  </a:txBody>
                  <a:tcPr marL="3575" marR="3575" marT="357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600" b="1" u="none" strike="noStrike" dirty="0">
                          <a:effectLst/>
                        </a:rPr>
                        <a:t>Indicador Nominal</a:t>
                      </a:r>
                      <a:endParaRPr lang="es-CO" sz="1600" b="1" i="0" u="none" strike="noStrike" dirty="0">
                        <a:solidFill>
                          <a:srgbClr val="000000"/>
                        </a:solidFill>
                        <a:effectLst/>
                        <a:latin typeface="Calibri"/>
                      </a:endParaRPr>
                    </a:p>
                  </a:txBody>
                  <a:tcPr marL="3575" marR="3575" marT="357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5"/>
                  </a:ext>
                </a:extLst>
              </a:tr>
              <a:tr h="632428">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b"/>
                      <a:r>
                        <a:rPr lang="es-CO" sz="1600" b="1" u="none" strike="noStrike" dirty="0">
                          <a:solidFill>
                            <a:schemeClr val="bg2"/>
                          </a:solidFill>
                          <a:effectLst/>
                        </a:rPr>
                        <a:t>Estándar para cada año</a:t>
                      </a:r>
                      <a:endParaRPr lang="es-CO" sz="1600" b="1" i="0" u="none" strike="noStrike" dirty="0">
                        <a:solidFill>
                          <a:schemeClr val="bg2"/>
                        </a:solidFill>
                        <a:effectLst/>
                        <a:latin typeface="Calibri"/>
                      </a:endParaRPr>
                    </a:p>
                  </a:txBody>
                  <a:tcPr marL="3575" marR="3575" marT="357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b"/>
                      <a:r>
                        <a:rPr lang="es-CO" sz="1800" b="1" u="none" strike="noStrike" kern="1200" dirty="0">
                          <a:solidFill>
                            <a:srgbClr val="C00000"/>
                          </a:solidFill>
                          <a:effectLst/>
                          <a:latin typeface="Calibri" panose="020F0502020204030204" pitchFamily="34" charset="0"/>
                          <a:ea typeface="+mn-ea"/>
                          <a:cs typeface="Calibri" panose="020F0502020204030204" pitchFamily="34" charset="0"/>
                        </a:rPr>
                        <a:t>Autoevaluación completa en la vigencia evaluada </a:t>
                      </a:r>
                      <a:r>
                        <a:rPr lang="es-CO" sz="1800" u="none" strike="noStrike" kern="1200" dirty="0">
                          <a:solidFill>
                            <a:schemeClr val="dk1"/>
                          </a:solidFill>
                          <a:effectLst/>
                          <a:latin typeface="Calibri" panose="020F0502020204030204" pitchFamily="34" charset="0"/>
                          <a:ea typeface="+mn-ea"/>
                          <a:cs typeface="Calibri" panose="020F0502020204030204" pitchFamily="34" charset="0"/>
                        </a:rPr>
                        <a:t>- </a:t>
                      </a:r>
                      <a:r>
                        <a:rPr lang="es-CO" sz="1800" b="1" u="none" strike="noStrike" kern="1200" dirty="0">
                          <a:solidFill>
                            <a:srgbClr val="336600"/>
                          </a:solidFill>
                          <a:effectLst/>
                          <a:latin typeface="Calibri" panose="020F0502020204030204" pitchFamily="34" charset="0"/>
                          <a:ea typeface="+mn-ea"/>
                          <a:cs typeface="Calibri" panose="020F0502020204030204" pitchFamily="34" charset="0"/>
                        </a:rPr>
                        <a:t>Acreditación </a:t>
                      </a:r>
                      <a:r>
                        <a:rPr lang="es-CO" sz="1800" b="1" u="none" strike="noStrike" dirty="0">
                          <a:solidFill>
                            <a:srgbClr val="336600"/>
                          </a:solidFill>
                          <a:effectLst/>
                          <a:latin typeface="Calibri" panose="020F0502020204030204" pitchFamily="34" charset="0"/>
                          <a:cs typeface="Calibri" panose="020F0502020204030204" pitchFamily="34" charset="0"/>
                        </a:rPr>
                        <a:t>en la vigencia evaluada </a:t>
                      </a:r>
                      <a:r>
                        <a:rPr lang="es-CO" sz="1800" u="none" strike="noStrike" dirty="0">
                          <a:effectLst/>
                          <a:latin typeface="Calibri" panose="020F0502020204030204" pitchFamily="34" charset="0"/>
                          <a:cs typeface="Calibri" panose="020F0502020204030204" pitchFamily="34" charset="0"/>
                        </a:rPr>
                        <a:t>- </a:t>
                      </a:r>
                      <a:r>
                        <a:rPr lang="es-CO" sz="1800" b="1" u="none" strike="noStrike" dirty="0">
                          <a:solidFill>
                            <a:srgbClr val="336600"/>
                          </a:solidFill>
                          <a:effectLst/>
                          <a:latin typeface="Calibri" panose="020F0502020204030204" pitchFamily="34" charset="0"/>
                          <a:cs typeface="Calibri" panose="020F0502020204030204" pitchFamily="34" charset="0"/>
                        </a:rPr>
                        <a:t>Postulación para la acreditación formalizada con contrato</a:t>
                      </a:r>
                      <a:endParaRPr lang="es-CO" sz="1800" b="1" i="0" u="none" strike="noStrike" dirty="0">
                        <a:solidFill>
                          <a:srgbClr val="336600"/>
                        </a:solidFill>
                        <a:effectLst/>
                        <a:latin typeface="Calibri" panose="020F0502020204030204" pitchFamily="34" charset="0"/>
                        <a:cs typeface="Calibri" panose="020F0502020204030204" pitchFamily="34" charset="0"/>
                      </a:endParaRPr>
                    </a:p>
                  </a:txBody>
                  <a:tcPr marL="3575" marR="3575" marT="357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6"/>
                  </a:ext>
                </a:extLst>
              </a:tr>
              <a:tr h="448186">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600" b="1" u="none" strike="noStrike" dirty="0">
                          <a:solidFill>
                            <a:schemeClr val="bg2"/>
                          </a:solidFill>
                          <a:effectLst/>
                        </a:rPr>
                        <a:t>Fuente de Información</a:t>
                      </a:r>
                      <a:endParaRPr lang="es-CO" sz="1600" b="1" i="0" u="none" strike="noStrike" dirty="0">
                        <a:solidFill>
                          <a:schemeClr val="bg2"/>
                        </a:solidFill>
                        <a:effectLst/>
                        <a:latin typeface="Calibri"/>
                      </a:endParaRPr>
                    </a:p>
                  </a:txBody>
                  <a:tcPr marL="3575" marR="3575" marT="357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800" b="1" u="none" strike="noStrike" dirty="0">
                          <a:solidFill>
                            <a:srgbClr val="C00000"/>
                          </a:solidFill>
                          <a:effectLst/>
                        </a:rPr>
                        <a:t>Documento de autoevaluación </a:t>
                      </a:r>
                      <a:r>
                        <a:rPr lang="es-CO" sz="1800" u="none" strike="noStrike" dirty="0">
                          <a:effectLst/>
                        </a:rPr>
                        <a:t>- </a:t>
                      </a:r>
                      <a:r>
                        <a:rPr lang="es-CO" sz="1800" b="1" u="none" strike="noStrike" dirty="0">
                          <a:solidFill>
                            <a:srgbClr val="336600"/>
                          </a:solidFill>
                          <a:effectLst/>
                        </a:rPr>
                        <a:t>Certificación de acreditación - Contrato de postulación</a:t>
                      </a:r>
                      <a:endParaRPr lang="es-CO" sz="1800" b="1" i="0" u="none" strike="noStrike" dirty="0">
                        <a:solidFill>
                          <a:srgbClr val="336600"/>
                        </a:solidFill>
                        <a:effectLst/>
                        <a:latin typeface="Calibri"/>
                      </a:endParaRPr>
                    </a:p>
                  </a:txBody>
                  <a:tcPr marL="3575" marR="3575" marT="357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7"/>
                  </a:ext>
                </a:extLst>
              </a:tr>
              <a:tr h="671986">
                <a:tc rowSpan="3">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ctr"/>
                      <a:r>
                        <a:rPr lang="es-CO" sz="1800" b="1" u="none" strike="noStrike" dirty="0">
                          <a:solidFill>
                            <a:srgbClr val="006600"/>
                          </a:solidFill>
                          <a:effectLst/>
                        </a:rPr>
                        <a:t>3</a:t>
                      </a:r>
                      <a:endParaRPr lang="es-CO" sz="1800" b="1" i="0" u="none" strike="noStrike" dirty="0">
                        <a:solidFill>
                          <a:srgbClr val="006600"/>
                        </a:solidFill>
                        <a:effectLst/>
                        <a:latin typeface="Calibri"/>
                      </a:endParaRPr>
                    </a:p>
                  </a:txBody>
                  <a:tcPr marL="3575" marR="3575" marT="3575"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rowSpan="3">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600" b="1" u="none" strike="noStrike" dirty="0">
                          <a:solidFill>
                            <a:srgbClr val="006600"/>
                          </a:solidFill>
                          <a:effectLst/>
                        </a:rPr>
                        <a:t>Calificación</a:t>
                      </a:r>
                      <a:endParaRPr lang="es-CO" sz="1600" b="1" i="0" u="none" strike="noStrike" dirty="0">
                        <a:solidFill>
                          <a:srgbClr val="006600"/>
                        </a:solidFill>
                        <a:effectLst/>
                        <a:latin typeface="Calibri"/>
                      </a:endParaRPr>
                    </a:p>
                  </a:txBody>
                  <a:tcPr marL="3575" marR="3575" marT="3575"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800" b="1" u="none" strike="noStrike" dirty="0">
                          <a:effectLst/>
                        </a:rPr>
                        <a:t>0: </a:t>
                      </a:r>
                      <a:r>
                        <a:rPr lang="es-CO" sz="1600" u="none" strike="noStrike" dirty="0">
                          <a:effectLst/>
                        </a:rPr>
                        <a:t>La </a:t>
                      </a:r>
                      <a:r>
                        <a:rPr lang="es-CO" sz="1600" b="1" u="none" strike="noStrike" dirty="0">
                          <a:solidFill>
                            <a:srgbClr val="336600"/>
                          </a:solidFill>
                          <a:effectLst/>
                        </a:rPr>
                        <a:t>ESE NO REALIZÓ AUTOEVALUACIÓN en la vigencia evaluada </a:t>
                      </a:r>
                      <a:r>
                        <a:rPr lang="es-CO" sz="1600" u="none" strike="noStrike" dirty="0">
                          <a:effectLst/>
                        </a:rPr>
                        <a:t>de </a:t>
                      </a:r>
                      <a:r>
                        <a:rPr lang="es-CO" sz="1600" b="1" u="none" strike="noStrike" dirty="0">
                          <a:solidFill>
                            <a:srgbClr val="00B050"/>
                          </a:solidFill>
                          <a:effectLst>
                            <a:outerShdw blurRad="38100" dist="38100" dir="2700000" algn="tl">
                              <a:srgbClr val="000000">
                                <a:alpha val="43137"/>
                              </a:srgbClr>
                            </a:outerShdw>
                          </a:effectLst>
                        </a:rPr>
                        <a:t>TODOS</a:t>
                      </a:r>
                      <a:r>
                        <a:rPr lang="es-CO" sz="1600" b="1" u="none" strike="noStrike" dirty="0">
                          <a:solidFill>
                            <a:srgbClr val="C00000"/>
                          </a:solidFill>
                          <a:effectLst/>
                        </a:rPr>
                        <a:t> </a:t>
                      </a:r>
                      <a:r>
                        <a:rPr lang="es-CO" sz="1600" u="none" strike="noStrike" dirty="0">
                          <a:effectLst/>
                        </a:rPr>
                        <a:t>los </a:t>
                      </a:r>
                      <a:r>
                        <a:rPr lang="es-CO" sz="1600" b="1" u="none" strike="noStrike" dirty="0">
                          <a:solidFill>
                            <a:srgbClr val="336600"/>
                          </a:solidFill>
                          <a:effectLst/>
                        </a:rPr>
                        <a:t>ESTÁNDARES DE ACREDITACIÓN </a:t>
                      </a:r>
                      <a:r>
                        <a:rPr lang="es-CO" sz="1600" u="none" strike="noStrike" dirty="0">
                          <a:effectLst/>
                        </a:rPr>
                        <a:t>que le aplican</a:t>
                      </a:r>
                      <a:endParaRPr lang="es-CO" sz="1600" b="0" i="0" u="none" strike="noStrike" dirty="0">
                        <a:solidFill>
                          <a:srgbClr val="000000"/>
                        </a:solidFill>
                        <a:effectLst/>
                        <a:latin typeface="Calibri"/>
                      </a:endParaRPr>
                    </a:p>
                  </a:txBody>
                  <a:tcPr marL="3575" marR="3575" marT="3575"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8"/>
                  </a:ext>
                </a:extLst>
              </a:tr>
              <a:tr h="456431">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800" b="1" u="none" strike="noStrike" dirty="0">
                          <a:effectLst/>
                        </a:rPr>
                        <a:t>3: </a:t>
                      </a:r>
                      <a:r>
                        <a:rPr lang="es-CO" sz="1600" u="none" strike="noStrike" dirty="0">
                          <a:effectLst/>
                        </a:rPr>
                        <a:t>La </a:t>
                      </a:r>
                      <a:r>
                        <a:rPr lang="es-CO" sz="1600" b="1" u="none" strike="noStrike" dirty="0">
                          <a:solidFill>
                            <a:srgbClr val="336600"/>
                          </a:solidFill>
                          <a:effectLst/>
                        </a:rPr>
                        <a:t>ESE durante la vigencia evaluada realizó AUTOEVALUACIÓN </a:t>
                      </a:r>
                      <a:r>
                        <a:rPr lang="es-CO" sz="1600" b="1" u="none" strike="noStrike" dirty="0">
                          <a:solidFill>
                            <a:srgbClr val="00B050"/>
                          </a:solidFill>
                          <a:effectLst>
                            <a:outerShdw blurRad="38100" dist="38100" dir="2700000" algn="tl">
                              <a:srgbClr val="000000">
                                <a:alpha val="43137"/>
                              </a:srgbClr>
                            </a:outerShdw>
                          </a:effectLst>
                        </a:rPr>
                        <a:t>COMPLETA</a:t>
                      </a:r>
                      <a:r>
                        <a:rPr lang="es-CO" sz="1600" b="1" u="none" strike="noStrike" dirty="0">
                          <a:solidFill>
                            <a:srgbClr val="336600"/>
                          </a:solidFill>
                          <a:effectLst/>
                        </a:rPr>
                        <a:t> </a:t>
                      </a:r>
                      <a:r>
                        <a:rPr lang="es-CO" sz="1600" u="none" strike="noStrike" dirty="0">
                          <a:effectLst/>
                        </a:rPr>
                        <a:t>de los estándares que le aplican</a:t>
                      </a:r>
                      <a:endParaRPr lang="es-CO" sz="1600" b="0" i="0" u="none" strike="noStrike" dirty="0">
                        <a:solidFill>
                          <a:srgbClr val="000000"/>
                        </a:solidFill>
                        <a:effectLst/>
                        <a:latin typeface="Calibri"/>
                      </a:endParaRPr>
                    </a:p>
                  </a:txBody>
                  <a:tcPr marL="3575" marR="3575" marT="357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9"/>
                  </a:ext>
                </a:extLst>
              </a:tr>
              <a:tr h="896202">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800" b="1" u="none" strike="noStrike" dirty="0">
                          <a:effectLst/>
                        </a:rPr>
                        <a:t>5: </a:t>
                      </a:r>
                      <a:r>
                        <a:rPr lang="es-CO" sz="1600" u="none" strike="noStrike" dirty="0">
                          <a:effectLst/>
                        </a:rPr>
                        <a:t>La </a:t>
                      </a:r>
                      <a:r>
                        <a:rPr lang="es-CO" sz="1600" b="1" u="none" strike="noStrike" dirty="0">
                          <a:solidFill>
                            <a:srgbClr val="336600"/>
                          </a:solidFill>
                          <a:effectLst/>
                        </a:rPr>
                        <a:t>ESE obtuvo la ACREDITACIÓN EN LA VIGENCIA EVALUADA </a:t>
                      </a:r>
                      <a:r>
                        <a:rPr lang="es-CO" sz="1600" u="none" strike="noStrike" dirty="0">
                          <a:effectLst/>
                        </a:rPr>
                        <a:t>- La </a:t>
                      </a:r>
                      <a:r>
                        <a:rPr lang="es-CO" sz="1600" b="1" u="none" strike="noStrike" dirty="0">
                          <a:solidFill>
                            <a:srgbClr val="336600"/>
                          </a:solidFill>
                          <a:effectLst/>
                        </a:rPr>
                        <a:t>ESE fue postulada a la evaluación externa por la entidad acreditadora y se formalizó con la firma del contrato durante la vigencia evaluada</a:t>
                      </a:r>
                      <a:endParaRPr lang="es-CO" sz="1600" b="1" i="0" u="none" strike="noStrike" dirty="0">
                        <a:solidFill>
                          <a:srgbClr val="336600"/>
                        </a:solidFill>
                        <a:effectLst/>
                        <a:latin typeface="Calibri"/>
                      </a:endParaRPr>
                    </a:p>
                  </a:txBody>
                  <a:tcPr marL="3575" marR="3575" marT="357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121851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2" name="Título 1"/>
          <p:cNvSpPr txBox="1">
            <a:spLocks/>
          </p:cNvSpPr>
          <p:nvPr/>
        </p:nvSpPr>
        <p:spPr>
          <a:xfrm>
            <a:off x="5083629" y="154745"/>
            <a:ext cx="6544198" cy="6445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CO" sz="3200" b="1">
                <a:solidFill>
                  <a:srgbClr val="336600"/>
                </a:solidFill>
                <a:latin typeface="Arial" panose="020B0604020202020204" pitchFamily="34" charset="0"/>
                <a:cs typeface="Arial" panose="020B0604020202020204" pitchFamily="34" charset="0"/>
              </a:rPr>
              <a:t>Área de Dirección y Gerencia</a:t>
            </a:r>
            <a:endParaRPr lang="es-CO" sz="3200" b="1" dirty="0">
              <a:solidFill>
                <a:srgbClr val="336600"/>
              </a:solidFill>
              <a:latin typeface="Arial" panose="020B060402020202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2B3AD901-F711-477B-831E-836ADF713A9B}"/>
              </a:ext>
            </a:extLst>
          </p:cNvPr>
          <p:cNvGraphicFramePr>
            <a:graphicFrameLocks noGrp="1"/>
          </p:cNvGraphicFramePr>
          <p:nvPr>
            <p:extLst>
              <p:ext uri="{D42A27DB-BD31-4B8C-83A1-F6EECF244321}">
                <p14:modId xmlns:p14="http://schemas.microsoft.com/office/powerpoint/2010/main" val="177975734"/>
              </p:ext>
            </p:extLst>
          </p:nvPr>
        </p:nvGraphicFramePr>
        <p:xfrm>
          <a:off x="653143" y="1005474"/>
          <a:ext cx="10640869" cy="4759064"/>
        </p:xfrm>
        <a:graphic>
          <a:graphicData uri="http://schemas.openxmlformats.org/drawingml/2006/table">
            <a:tbl>
              <a:tblPr/>
              <a:tblGrid>
                <a:gridCol w="566057">
                  <a:extLst>
                    <a:ext uri="{9D8B030D-6E8A-4147-A177-3AD203B41FA5}">
                      <a16:colId xmlns:a16="http://schemas.microsoft.com/office/drawing/2014/main" val="4217011268"/>
                    </a:ext>
                  </a:extLst>
                </a:gridCol>
                <a:gridCol w="413657">
                  <a:extLst>
                    <a:ext uri="{9D8B030D-6E8A-4147-A177-3AD203B41FA5}">
                      <a16:colId xmlns:a16="http://schemas.microsoft.com/office/drawing/2014/main" val="849796454"/>
                    </a:ext>
                  </a:extLst>
                </a:gridCol>
                <a:gridCol w="827314">
                  <a:extLst>
                    <a:ext uri="{9D8B030D-6E8A-4147-A177-3AD203B41FA5}">
                      <a16:colId xmlns:a16="http://schemas.microsoft.com/office/drawing/2014/main" val="2666498023"/>
                    </a:ext>
                  </a:extLst>
                </a:gridCol>
                <a:gridCol w="3265380">
                  <a:extLst>
                    <a:ext uri="{9D8B030D-6E8A-4147-A177-3AD203B41FA5}">
                      <a16:colId xmlns:a16="http://schemas.microsoft.com/office/drawing/2014/main" val="2661189700"/>
                    </a:ext>
                  </a:extLst>
                </a:gridCol>
                <a:gridCol w="701039">
                  <a:extLst>
                    <a:ext uri="{9D8B030D-6E8A-4147-A177-3AD203B41FA5}">
                      <a16:colId xmlns:a16="http://schemas.microsoft.com/office/drawing/2014/main" val="1735918966"/>
                    </a:ext>
                  </a:extLst>
                </a:gridCol>
                <a:gridCol w="2107810">
                  <a:extLst>
                    <a:ext uri="{9D8B030D-6E8A-4147-A177-3AD203B41FA5}">
                      <a16:colId xmlns:a16="http://schemas.microsoft.com/office/drawing/2014/main" val="4188371175"/>
                    </a:ext>
                  </a:extLst>
                </a:gridCol>
                <a:gridCol w="736209">
                  <a:extLst>
                    <a:ext uri="{9D8B030D-6E8A-4147-A177-3AD203B41FA5}">
                      <a16:colId xmlns:a16="http://schemas.microsoft.com/office/drawing/2014/main" val="254627014"/>
                    </a:ext>
                  </a:extLst>
                </a:gridCol>
                <a:gridCol w="815926">
                  <a:extLst>
                    <a:ext uri="{9D8B030D-6E8A-4147-A177-3AD203B41FA5}">
                      <a16:colId xmlns:a16="http://schemas.microsoft.com/office/drawing/2014/main" val="2927761764"/>
                    </a:ext>
                  </a:extLst>
                </a:gridCol>
                <a:gridCol w="1207477">
                  <a:extLst>
                    <a:ext uri="{9D8B030D-6E8A-4147-A177-3AD203B41FA5}">
                      <a16:colId xmlns:a16="http://schemas.microsoft.com/office/drawing/2014/main" val="3520533711"/>
                    </a:ext>
                  </a:extLst>
                </a:gridCol>
              </a:tblGrid>
              <a:tr h="277242">
                <a:tc gridSpan="9">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1" i="0" u="none" strike="noStrike" dirty="0">
                          <a:solidFill>
                            <a:srgbClr val="000000"/>
                          </a:solidFill>
                          <a:effectLst/>
                          <a:latin typeface="Calibri" panose="020F0502020204030204" pitchFamily="34" charset="0"/>
                        </a:rPr>
                        <a:t>ANEXO 4</a:t>
                      </a:r>
                    </a:p>
                  </a:txBody>
                  <a:tcPr marL="9525" marR="9525" marT="9525" marB="0" anchor="ctr">
                    <a:lnL>
                      <a:noFill/>
                    </a:lnL>
                    <a:lnR>
                      <a:noFill/>
                    </a:lnR>
                    <a:lnT>
                      <a:noFill/>
                    </a:lnT>
                    <a:lnB>
                      <a:noFill/>
                    </a:lnB>
                    <a:lnTlToBr w="12700" cmpd="sng">
                      <a:noFill/>
                      <a:prstDash val="solid"/>
                    </a:lnTlToBr>
                    <a:lnBlToTr w="12700" cmpd="sng">
                      <a:noFill/>
                      <a:prstDash val="solid"/>
                    </a:lnBlToTr>
                    <a:no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179532338"/>
                  </a:ext>
                </a:extLst>
              </a:tr>
              <a:tr h="360069">
                <a:tc gridSpan="9">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1" i="0" u="none" strike="noStrike" dirty="0">
                          <a:solidFill>
                            <a:srgbClr val="000000"/>
                          </a:solidFill>
                          <a:effectLst/>
                          <a:latin typeface="Arial Narrow" panose="020B0606020202030204" pitchFamily="34" charset="0"/>
                        </a:rPr>
                        <a:t>Matriz de calificación</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807869801"/>
                  </a:ext>
                </a:extLst>
              </a:tr>
              <a:tr h="497238">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1" i="0" u="none" strike="noStrike" dirty="0">
                          <a:solidFill>
                            <a:srgbClr val="000000"/>
                          </a:solidFill>
                          <a:effectLst/>
                          <a:latin typeface="Arial Narrow" panose="020B0606020202030204" pitchFamily="34" charset="0"/>
                        </a:rPr>
                        <a:t>Área de Gestión</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1" i="0" u="none" strike="noStrike">
                          <a:solidFill>
                            <a:srgbClr val="000000"/>
                          </a:solidFill>
                          <a:effectLst/>
                          <a:latin typeface="Arial Narrow" panose="020B0606020202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1" i="0" u="none" strike="noStrike" dirty="0">
                          <a:solidFill>
                            <a:srgbClr val="000000"/>
                          </a:solidFill>
                          <a:effectLst/>
                          <a:latin typeface="Arial Narrow" panose="020B0606020202030204" pitchFamily="34" charset="0"/>
                        </a:rPr>
                        <a:t>Tipo de ESE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1" i="0" u="none" strike="noStrike" dirty="0">
                          <a:solidFill>
                            <a:srgbClr val="000000"/>
                          </a:solidFill>
                          <a:effectLst/>
                          <a:latin typeface="Arial Narrow" panose="020B0606020202030204" pitchFamily="34" charset="0"/>
                        </a:rPr>
                        <a:t>Indicador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1" i="0" u="none" strike="noStrike" dirty="0">
                          <a:solidFill>
                            <a:srgbClr val="000000"/>
                          </a:solidFill>
                          <a:effectLst/>
                          <a:latin typeface="Arial Narrow" panose="020B0606020202030204" pitchFamily="34" charset="0"/>
                        </a:rPr>
                        <a:t>Línea de base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1" i="0" u="none" strike="noStrike" dirty="0">
                          <a:solidFill>
                            <a:srgbClr val="000000"/>
                          </a:solidFill>
                          <a:effectLst/>
                          <a:latin typeface="Arial Narrow" panose="020B0606020202030204" pitchFamily="34" charset="0"/>
                        </a:rPr>
                        <a:t>Resultado del periodo evaluado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1" i="0" u="none" strike="noStrike" dirty="0">
                          <a:solidFill>
                            <a:srgbClr val="000000"/>
                          </a:solidFill>
                          <a:effectLst/>
                          <a:latin typeface="Arial Narrow" panose="020B0606020202030204" pitchFamily="34" charset="0"/>
                        </a:rPr>
                        <a:t>Calificación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1" i="0" u="none" strike="noStrike">
                          <a:solidFill>
                            <a:srgbClr val="000000"/>
                          </a:solidFill>
                          <a:effectLst/>
                          <a:latin typeface="Arial Narrow" panose="020B0606020202030204" pitchFamily="34" charset="0"/>
                        </a:rPr>
                        <a:t>Ponderación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1" i="0" u="none" strike="noStrike">
                          <a:solidFill>
                            <a:srgbClr val="000000"/>
                          </a:solidFill>
                          <a:effectLst/>
                          <a:latin typeface="Arial Narrow" panose="020B0606020202030204" pitchFamily="34" charset="0"/>
                        </a:rPr>
                        <a:t>Resultado ponderado</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059251986"/>
                  </a:ext>
                </a:extLst>
              </a:tr>
              <a:tr h="197395">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0" i="0" u="none" strike="noStrike">
                          <a:solidFill>
                            <a:srgbClr val="000000"/>
                          </a:solidFill>
                          <a:effectLst/>
                          <a:latin typeface="Calibri" panose="020F0502020204030204" pitchFamily="34" charset="0"/>
                        </a:rPr>
                        <a:t>a</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0" i="0" u="none" strike="noStrike">
                          <a:solidFill>
                            <a:srgbClr val="000000"/>
                          </a:solidFill>
                          <a:effectLst/>
                          <a:latin typeface="Calibri" panose="020F0502020204030204" pitchFamily="34" charset="0"/>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0" i="0" u="none" strike="noStrike">
                          <a:solidFill>
                            <a:srgbClr val="000000"/>
                          </a:solidFill>
                          <a:effectLst/>
                          <a:latin typeface="Calibri" panose="020F0502020204030204" pitchFamily="34" charset="0"/>
                        </a:rPr>
                        <a: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0" i="0" u="none" strike="noStrike">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0" i="0" u="none" strike="noStrike">
                          <a:solidFill>
                            <a:srgbClr val="000000"/>
                          </a:solidFill>
                          <a:effectLst/>
                          <a:latin typeface="Calibri" panose="020F0502020204030204" pitchFamily="34" charset="0"/>
                        </a:rPr>
                        <a:t>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0" i="0" u="none" strike="noStrike" dirty="0">
                          <a:solidFill>
                            <a:srgbClr val="000000"/>
                          </a:solidFill>
                          <a:effectLst/>
                          <a:latin typeface="Calibri" panose="020F0502020204030204" pitchFamily="34" charset="0"/>
                        </a:rPr>
                        <a:t>j</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1" i="0" u="none" strike="noStrike" dirty="0">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0" i="0" u="none" strike="noStrike" dirty="0">
                          <a:solidFill>
                            <a:srgbClr val="000000"/>
                          </a:solidFill>
                          <a:effectLst/>
                          <a:latin typeface="Calibri" panose="020F0502020204030204" pitchFamily="34" charset="0"/>
                        </a:rPr>
                        <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0" i="0" u="none" strike="noStrike" dirty="0">
                          <a:solidFill>
                            <a:srgbClr val="000000"/>
                          </a:solidFill>
                          <a:effectLst/>
                          <a:latin typeface="Calibri" panose="020F0502020204030204" pitchFamily="34" charset="0"/>
                        </a:rPr>
                        <a:t>m:k*l</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16379768"/>
                  </a:ext>
                </a:extLst>
              </a:tr>
              <a:tr h="565823">
                <a:tc rowSpan="5">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Calibri" panose="020F0502020204030204" pitchFamily="34" charset="0"/>
                        </a:rPr>
                        <a:t>Dirección y Gerencia 20%</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5">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8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dirty="0">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400" b="1" i="0" u="none" strike="noStrike" dirty="0">
                          <a:solidFill>
                            <a:srgbClr val="0070C0"/>
                          </a:solidFill>
                          <a:effectLst/>
                          <a:latin typeface="Calibri" panose="020F0502020204030204" pitchFamily="34" charset="0"/>
                        </a:rPr>
                        <a:t>Mejoramiento continuo de calidad aplicable a ENTIDADES ACREDITADAS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rowSpan="2">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2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rowSpan="2">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6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rowSpan="2">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6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rowSpan="5">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1" i="0" u="none" strike="noStrike" dirty="0">
                          <a:solidFill>
                            <a:srgbClr val="000000"/>
                          </a:solidFill>
                          <a:effectLst/>
                          <a:latin typeface="Calibri" panose="020F0502020204030204" pitchFamily="34" charset="0"/>
                        </a:rPr>
                        <a:t>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6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384418"/>
                  </a:ext>
                </a:extLst>
              </a:tr>
              <a:tr h="256158">
                <a:tc vMerge="1">
                  <a:txBody>
                    <a:bodyPr/>
                    <a:lstStyle/>
                    <a:p>
                      <a:endParaRPr lang="es-CO"/>
                    </a:p>
                  </a:txBody>
                  <a:tcPr/>
                </a:tc>
                <a:tc vMerge="1">
                  <a:txBody>
                    <a:bodyPr/>
                    <a:lstStyle/>
                    <a:p>
                      <a:endParaRPr lang="es-CO"/>
                    </a:p>
                  </a:txBody>
                  <a:tcPr/>
                </a:tc>
                <a:tc vMerge="1">
                  <a:txBody>
                    <a:bodyPr/>
                    <a:lstStyle/>
                    <a:p>
                      <a:pPr algn="ctr" fontAlgn="ctr"/>
                      <a:r>
                        <a:rPr lang="es-CO" sz="1200" b="0" i="0" u="none" strike="noStrike">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vMerge="1">
                  <a:txBody>
                    <a:bodyPr/>
                    <a:lstStyle/>
                    <a:p>
                      <a:pPr algn="just" fontAlgn="ctr"/>
                      <a:r>
                        <a:rPr lang="es-CO" sz="1200" b="0" i="0" u="none" strike="noStrike" dirty="0">
                          <a:solidFill>
                            <a:srgbClr val="000000"/>
                          </a:solidFill>
                          <a:effectLst/>
                          <a:latin typeface="Calibri" panose="020F0502020204030204" pitchFamily="34" charset="0"/>
                        </a:rPr>
                        <a:t>Mejoramiento continuo de calidad aplicable a entidades NO ACREDITADAS con autoevaluación en la vigencia anterior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pPr algn="l" fontAlgn="b"/>
                      <a:r>
                        <a:rPr lang="es-CO" sz="12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pPr algn="l" fontAlgn="b"/>
                      <a:r>
                        <a:rPr lang="es-CO" sz="12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pPr algn="l" fontAlgn="b"/>
                      <a:r>
                        <a:rPr lang="es-CO" sz="12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lang="es-CO"/>
                    </a:p>
                  </a:txBody>
                  <a:tcPr/>
                </a:tc>
                <a:tc rowSpan="2">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6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9328679"/>
                  </a:ext>
                </a:extLst>
              </a:tr>
              <a:tr h="566857">
                <a:tc vMerge="1">
                  <a:txBody>
                    <a:bodyPr/>
                    <a:lstStyle/>
                    <a:p>
                      <a:endParaRPr lang="es-CO"/>
                    </a:p>
                  </a:txBody>
                  <a:tcPr/>
                </a:tc>
                <a:tc vMerge="1">
                  <a:txBody>
                    <a:bodyPr/>
                    <a:lstStyle/>
                    <a:p>
                      <a:endParaRPr lang="es-CO"/>
                    </a:p>
                  </a:txBody>
                  <a:tcPr/>
                </a:tc>
                <a:tc rowSpan="2">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400" b="1" i="0" u="none" strike="noStrike" dirty="0">
                          <a:solidFill>
                            <a:srgbClr val="0070C0"/>
                          </a:solidFill>
                          <a:effectLst/>
                          <a:latin typeface="Calibri" panose="020F0502020204030204" pitchFamily="34" charset="0"/>
                        </a:rPr>
                        <a:t>Mejoramiento continuo de calidad aplicable a ENTIDADES NO ACREDITADAS CON AUTOEVALUACIÓN en la vigencia anterior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rowSpan="2">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200" b="0" i="0" u="none" strike="noStrike">
                          <a:solidFill>
                            <a:srgbClr val="000000"/>
                          </a:solidFill>
                          <a:effectLst/>
                          <a:latin typeface="Calibri" panose="020F0502020204030204" pitchFamily="34" charset="0"/>
                        </a:rPr>
                        <a:t> </a:t>
                      </a:r>
                      <a:endParaRPr lang="es-CO" sz="12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rowSpan="2">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600" b="0" i="0" u="none" strike="noStrike">
                          <a:solidFill>
                            <a:srgbClr val="000000"/>
                          </a:solidFill>
                          <a:effectLst/>
                          <a:latin typeface="Calibri" panose="020F0502020204030204" pitchFamily="34" charset="0"/>
                        </a:rPr>
                        <a:t> </a:t>
                      </a:r>
                      <a:endParaRPr lang="es-CO" sz="16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rowSpan="2">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6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vMerge="1">
                  <a:txBody>
                    <a:bodyPr/>
                    <a:lstStyle/>
                    <a:p>
                      <a:endParaRPr lang="es-CO"/>
                    </a:p>
                  </a:txBody>
                  <a:tcPr/>
                </a:tc>
                <a:tc vMerge="1">
                  <a:txBody>
                    <a:bodyPr/>
                    <a:lstStyle/>
                    <a:p>
                      <a:pPr algn="l" fontAlgn="b"/>
                      <a:endParaRPr lang="es-CO" sz="12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155907894"/>
                  </a:ext>
                </a:extLst>
              </a:tr>
              <a:tr h="268341">
                <a:tc vMerge="1">
                  <a:txBody>
                    <a:bodyPr/>
                    <a:lstStyle/>
                    <a:p>
                      <a:endParaRPr lang="es-CO"/>
                    </a:p>
                  </a:txBody>
                  <a:tcPr/>
                </a:tc>
                <a:tc vMerge="1">
                  <a:txBody>
                    <a:bodyPr/>
                    <a:lstStyle/>
                    <a:p>
                      <a:endParaRPr lang="es-CO"/>
                    </a:p>
                  </a:txBody>
                  <a:tcPr/>
                </a:tc>
                <a:tc vMerge="1">
                  <a:txBody>
                    <a:bodyPr/>
                    <a:lstStyle/>
                    <a:p>
                      <a:pPr algn="ctr" fontAlgn="ctr"/>
                      <a:r>
                        <a:rPr lang="es-CO" sz="1200" b="0" i="0" u="none" strike="noStrike">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vMerge="1">
                  <a:txBody>
                    <a:bodyPr/>
                    <a:lstStyle/>
                    <a:p>
                      <a:pPr algn="just" fontAlgn="ctr"/>
                      <a:r>
                        <a:rPr lang="es-CO" sz="1200" b="0" i="0" u="none" strike="noStrike">
                          <a:solidFill>
                            <a:srgbClr val="000000"/>
                          </a:solidFill>
                          <a:effectLst/>
                          <a:latin typeface="Calibri" panose="020F0502020204030204" pitchFamily="34" charset="0"/>
                        </a:rPr>
                        <a:t>Mejoramiento continuo de calidad para entidades NO ACREDITADAS SIN AUTOEVALUACION en la vigencia anterior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pPr algn="l" fontAlgn="b"/>
                      <a:r>
                        <a:rPr lang="es-CO" sz="12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pPr algn="just" fontAlgn="ctr"/>
                      <a:r>
                        <a:rPr lang="es-CO" sz="1200" b="0" i="0" u="none" strike="noStrike">
                          <a:solidFill>
                            <a:srgbClr val="000000"/>
                          </a:solidFill>
                          <a:effectLst/>
                          <a:latin typeface="Calibri" panose="020F0502020204030204" pitchFamily="34" charset="0"/>
                        </a:rPr>
                        <a:t>La ESE entrega documento de autoevaluacion pero faltan estandares de acreditación que le aplican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pPr algn="l" fontAlgn="b"/>
                      <a:r>
                        <a:rPr lang="es-CO" sz="12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lang="es-CO"/>
                    </a:p>
                  </a:txBody>
                  <a:tcPr/>
                </a:tc>
                <a:tc rowSpan="2">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6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5827247"/>
                  </a:ext>
                </a:extLst>
              </a:tr>
              <a:tr h="1735571">
                <a:tc vMerge="1">
                  <a:txBody>
                    <a:bodyPr/>
                    <a:lstStyle/>
                    <a:p>
                      <a:pPr algn="ctr" fontAlgn="ctr"/>
                      <a:endParaRPr lang="es-CO" sz="900" b="1" i="0" u="none" strike="noStrike">
                        <a:solidFill>
                          <a:srgbClr val="000000"/>
                        </a:solidFill>
                        <a:effectLst/>
                        <a:latin typeface="Calibri" panose="020F0502020204030204" pitchFamily="34" charset="0"/>
                      </a:endParaRP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s-CO" sz="8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400" b="1" i="0" u="none" strike="noStrike" dirty="0">
                          <a:solidFill>
                            <a:srgbClr val="0070C0"/>
                          </a:solidFill>
                          <a:effectLst/>
                          <a:latin typeface="Calibri" panose="020F0502020204030204" pitchFamily="34" charset="0"/>
                        </a:rPr>
                        <a:t>Mejoramiento continuo de calidad para entidades NO ACREDITADAS SIN AUTOEVALUACION en la vigencia anterior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2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600" b="0" i="0" u="none" strike="noStrike" dirty="0">
                          <a:solidFill>
                            <a:srgbClr val="000000"/>
                          </a:solidFill>
                          <a:effectLst/>
                          <a:latin typeface="Calibri" panose="020F0502020204030204" pitchFamily="34" charset="0"/>
                        </a:rPr>
                        <a:t>La ESE entrega documento de autoevaluación </a:t>
                      </a:r>
                      <a:r>
                        <a:rPr lang="es-CO" sz="1600" b="1" i="0" u="none" strike="noStrike" dirty="0">
                          <a:solidFill>
                            <a:srgbClr val="000000"/>
                          </a:solidFill>
                          <a:effectLst>
                            <a:outerShdw blurRad="38100" dist="38100" dir="2700000" algn="tl">
                              <a:srgbClr val="000000">
                                <a:alpha val="43137"/>
                              </a:srgbClr>
                            </a:outerShdw>
                          </a:effectLst>
                          <a:latin typeface="Calibri" panose="020F0502020204030204" pitchFamily="34" charset="0"/>
                        </a:rPr>
                        <a:t>PERO FALTAN ESTÁNDARES DE ACREDITACIÓN </a:t>
                      </a:r>
                      <a:r>
                        <a:rPr lang="es-CO" sz="1600" b="0" i="0" u="none" strike="noStrike" dirty="0">
                          <a:solidFill>
                            <a:srgbClr val="000000"/>
                          </a:solidFill>
                          <a:effectLst/>
                          <a:latin typeface="Calibri" panose="020F0502020204030204" pitchFamily="34" charset="0"/>
                        </a:rPr>
                        <a:t>que le aplican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6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fontAlgn="ctr"/>
                      <a:endParaRPr lang="es-CO" sz="12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b"/>
                      <a:endParaRPr lang="es-CO" sz="12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0815226"/>
                  </a:ext>
                </a:extLst>
              </a:tr>
            </a:tbl>
          </a:graphicData>
        </a:graphic>
      </p:graphicFrame>
    </p:spTree>
    <p:extLst>
      <p:ext uri="{BB962C8B-B14F-4D97-AF65-F5344CB8AC3E}">
        <p14:creationId xmlns:p14="http://schemas.microsoft.com/office/powerpoint/2010/main" val="3781146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2" name="Título 1"/>
          <p:cNvSpPr txBox="1">
            <a:spLocks/>
          </p:cNvSpPr>
          <p:nvPr/>
        </p:nvSpPr>
        <p:spPr>
          <a:xfrm>
            <a:off x="5083629" y="154745"/>
            <a:ext cx="6544198" cy="6445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CO" sz="3200" b="1">
                <a:solidFill>
                  <a:srgbClr val="336600"/>
                </a:solidFill>
                <a:latin typeface="Arial" panose="020B0604020202020204" pitchFamily="34" charset="0"/>
                <a:cs typeface="Arial" panose="020B0604020202020204" pitchFamily="34" charset="0"/>
              </a:rPr>
              <a:t>Área de Dirección y Gerencia</a:t>
            </a:r>
            <a:endParaRPr lang="es-CO" sz="3200" b="1" dirty="0">
              <a:solidFill>
                <a:srgbClr val="336600"/>
              </a:solidFill>
              <a:latin typeface="Arial" panose="020B060402020202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DF0D1995-241D-4038-A334-9D1F097774D2}"/>
              </a:ext>
            </a:extLst>
          </p:cNvPr>
          <p:cNvGraphicFramePr>
            <a:graphicFrameLocks noGrp="1"/>
          </p:cNvGraphicFramePr>
          <p:nvPr>
            <p:extLst>
              <p:ext uri="{D42A27DB-BD31-4B8C-83A1-F6EECF244321}">
                <p14:modId xmlns:p14="http://schemas.microsoft.com/office/powerpoint/2010/main" val="1608116481"/>
              </p:ext>
            </p:extLst>
          </p:nvPr>
        </p:nvGraphicFramePr>
        <p:xfrm>
          <a:off x="500625" y="1271155"/>
          <a:ext cx="11127202" cy="4284643"/>
        </p:xfrm>
        <a:graphic>
          <a:graphicData uri="http://schemas.openxmlformats.org/drawingml/2006/table">
            <a:tbl>
              <a:tblPr/>
              <a:tblGrid>
                <a:gridCol w="839715">
                  <a:extLst>
                    <a:ext uri="{9D8B030D-6E8A-4147-A177-3AD203B41FA5}">
                      <a16:colId xmlns:a16="http://schemas.microsoft.com/office/drawing/2014/main" val="3374912024"/>
                    </a:ext>
                  </a:extLst>
                </a:gridCol>
                <a:gridCol w="450456">
                  <a:extLst>
                    <a:ext uri="{9D8B030D-6E8A-4147-A177-3AD203B41FA5}">
                      <a16:colId xmlns:a16="http://schemas.microsoft.com/office/drawing/2014/main" val="2300125821"/>
                    </a:ext>
                  </a:extLst>
                </a:gridCol>
                <a:gridCol w="1068855">
                  <a:extLst>
                    <a:ext uri="{9D8B030D-6E8A-4147-A177-3AD203B41FA5}">
                      <a16:colId xmlns:a16="http://schemas.microsoft.com/office/drawing/2014/main" val="1613660750"/>
                    </a:ext>
                  </a:extLst>
                </a:gridCol>
                <a:gridCol w="2916359">
                  <a:extLst>
                    <a:ext uri="{9D8B030D-6E8A-4147-A177-3AD203B41FA5}">
                      <a16:colId xmlns:a16="http://schemas.microsoft.com/office/drawing/2014/main" val="4094967940"/>
                    </a:ext>
                  </a:extLst>
                </a:gridCol>
                <a:gridCol w="633046">
                  <a:extLst>
                    <a:ext uri="{9D8B030D-6E8A-4147-A177-3AD203B41FA5}">
                      <a16:colId xmlns:a16="http://schemas.microsoft.com/office/drawing/2014/main" val="1581836628"/>
                    </a:ext>
                  </a:extLst>
                </a:gridCol>
                <a:gridCol w="2278966">
                  <a:extLst>
                    <a:ext uri="{9D8B030D-6E8A-4147-A177-3AD203B41FA5}">
                      <a16:colId xmlns:a16="http://schemas.microsoft.com/office/drawing/2014/main" val="3396723529"/>
                    </a:ext>
                  </a:extLst>
                </a:gridCol>
                <a:gridCol w="900332">
                  <a:extLst>
                    <a:ext uri="{9D8B030D-6E8A-4147-A177-3AD203B41FA5}">
                      <a16:colId xmlns:a16="http://schemas.microsoft.com/office/drawing/2014/main" val="3714740727"/>
                    </a:ext>
                  </a:extLst>
                </a:gridCol>
                <a:gridCol w="956603">
                  <a:extLst>
                    <a:ext uri="{9D8B030D-6E8A-4147-A177-3AD203B41FA5}">
                      <a16:colId xmlns:a16="http://schemas.microsoft.com/office/drawing/2014/main" val="1489457115"/>
                    </a:ext>
                  </a:extLst>
                </a:gridCol>
                <a:gridCol w="1082870">
                  <a:extLst>
                    <a:ext uri="{9D8B030D-6E8A-4147-A177-3AD203B41FA5}">
                      <a16:colId xmlns:a16="http://schemas.microsoft.com/office/drawing/2014/main" val="1579058445"/>
                    </a:ext>
                  </a:extLst>
                </a:gridCol>
              </a:tblGrid>
              <a:tr h="93334">
                <a:tc gridSpan="9">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1" i="0" u="none" strike="noStrike" dirty="0">
                          <a:solidFill>
                            <a:srgbClr val="000000"/>
                          </a:solidFill>
                          <a:effectLst/>
                          <a:latin typeface="Calibri" panose="020F0502020204030204" pitchFamily="34" charset="0"/>
                        </a:rPr>
                        <a:t>ANEXO 4</a:t>
                      </a:r>
                    </a:p>
                  </a:txBody>
                  <a:tcPr marL="9525" marR="9525" marT="9525" marB="0" anchor="ctr">
                    <a:lnL>
                      <a:noFill/>
                    </a:lnL>
                    <a:lnR>
                      <a:noFill/>
                    </a:lnR>
                    <a:lnT>
                      <a:noFill/>
                    </a:lnT>
                    <a:lnB>
                      <a:noFill/>
                    </a:lnB>
                    <a:lnTlToBr w="12700" cmpd="sng">
                      <a:noFill/>
                      <a:prstDash val="solid"/>
                    </a:lnTlToBr>
                    <a:lnBlToTr w="12700" cmpd="sng">
                      <a:noFill/>
                      <a:prstDash val="solid"/>
                    </a:lnBlToTr>
                    <a:no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948186036"/>
                  </a:ext>
                </a:extLst>
              </a:tr>
              <a:tr h="209550">
                <a:tc gridSpan="9">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1" i="0" u="none" strike="noStrike" dirty="0">
                          <a:solidFill>
                            <a:srgbClr val="000000"/>
                          </a:solidFill>
                          <a:effectLst/>
                          <a:latin typeface="Arial Narrow" panose="020B0606020202030204" pitchFamily="34" charset="0"/>
                        </a:rPr>
                        <a:t>Matriz de calificación</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131188732"/>
                  </a:ext>
                </a:extLst>
              </a:tr>
              <a:tr h="409575">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0000"/>
                          </a:solidFill>
                          <a:effectLst/>
                          <a:latin typeface="Arial Narrow" panose="020B0606020202030204" pitchFamily="34" charset="0"/>
                        </a:rPr>
                        <a:t>Área de Gestión</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a:solidFill>
                            <a:srgbClr val="000000"/>
                          </a:solidFill>
                          <a:effectLst/>
                          <a:latin typeface="Arial Narrow" panose="020B0606020202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0000"/>
                          </a:solidFill>
                          <a:effectLst/>
                          <a:latin typeface="Arial Narrow" panose="020B0606020202030204" pitchFamily="34" charset="0"/>
                        </a:rPr>
                        <a:t>Tipo de ESE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0000"/>
                          </a:solidFill>
                          <a:effectLst/>
                          <a:latin typeface="Arial Narrow" panose="020B0606020202030204" pitchFamily="34" charset="0"/>
                        </a:rPr>
                        <a:t>Indicador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dirty="0">
                          <a:solidFill>
                            <a:srgbClr val="000000"/>
                          </a:solidFill>
                          <a:effectLst/>
                          <a:latin typeface="Arial Narrow" panose="020B0606020202030204" pitchFamily="34" charset="0"/>
                        </a:rPr>
                        <a:t>Línea de base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dirty="0">
                          <a:solidFill>
                            <a:srgbClr val="000000"/>
                          </a:solidFill>
                          <a:effectLst/>
                          <a:latin typeface="Arial Narrow" panose="020B0606020202030204" pitchFamily="34" charset="0"/>
                        </a:rPr>
                        <a:t>Resultado del periodo evaluado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dirty="0">
                          <a:solidFill>
                            <a:srgbClr val="000000"/>
                          </a:solidFill>
                          <a:effectLst/>
                          <a:latin typeface="Arial Narrow" panose="020B0606020202030204" pitchFamily="34" charset="0"/>
                        </a:rPr>
                        <a:t>Calificación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E699"/>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dirty="0">
                          <a:solidFill>
                            <a:srgbClr val="000000"/>
                          </a:solidFill>
                          <a:effectLst/>
                          <a:latin typeface="Arial Narrow" panose="020B0606020202030204" pitchFamily="34" charset="0"/>
                        </a:rPr>
                        <a:t>Ponderación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dirty="0">
                          <a:solidFill>
                            <a:srgbClr val="000000"/>
                          </a:solidFill>
                          <a:effectLst/>
                          <a:latin typeface="Arial Narrow" panose="020B0606020202030204" pitchFamily="34" charset="0"/>
                        </a:rPr>
                        <a:t>Resultado ponderado</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EBF7"/>
                    </a:solidFill>
                  </a:tcPr>
                </a:tc>
                <a:extLst>
                  <a:ext uri="{0D108BD9-81ED-4DB2-BD59-A6C34878D82A}">
                    <a16:rowId xmlns:a16="http://schemas.microsoft.com/office/drawing/2014/main" val="1397347819"/>
                  </a:ext>
                </a:extLst>
              </a:tr>
              <a:tr h="247650">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a</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Calibri" panose="020F0502020204030204" pitchFamily="34" charset="0"/>
                        </a:rPr>
                        <a: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j</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m:k*l</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6491763"/>
                  </a:ext>
                </a:extLst>
              </a:tr>
              <a:tr h="641254">
                <a:tc rowSpan="3">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a:solidFill>
                            <a:srgbClr val="000000"/>
                          </a:solidFill>
                          <a:effectLst/>
                          <a:latin typeface="Calibri" panose="020F0502020204030204" pitchFamily="34" charset="0"/>
                        </a:rPr>
                        <a:t>Dirección y Gerencia 20%</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400" b="1" i="0" u="none" strike="noStrike" dirty="0">
                          <a:solidFill>
                            <a:srgbClr val="0070C0"/>
                          </a:solidFill>
                          <a:effectLst/>
                          <a:latin typeface="Calibri" panose="020F0502020204030204" pitchFamily="34" charset="0"/>
                        </a:rPr>
                        <a:t>Mejoramiento continuo de calidad aplicable a entidades acreditadas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rowSpan="3">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0" i="0" u="none" strike="noStrike">
                          <a:solidFill>
                            <a:srgbClr val="000000"/>
                          </a:solidFill>
                          <a:effectLst/>
                          <a:latin typeface="Calibri" panose="020F0502020204030204" pitchFamily="34" charset="0"/>
                        </a:rPr>
                        <a:t>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16776462"/>
                  </a:ext>
                </a:extLst>
              </a:tr>
              <a:tr h="914400">
                <a:tc vMerge="1">
                  <a:txBody>
                    <a:bodyPr/>
                    <a:lstStyle/>
                    <a:p>
                      <a:endParaRPr lang="es-CO"/>
                    </a:p>
                  </a:txBody>
                  <a:tcPr>
                    <a:lnT w="12700" cap="flat" cmpd="sng" algn="ctr">
                      <a:solidFill>
                        <a:srgbClr val="000000"/>
                      </a:solidFill>
                      <a:prstDash val="solid"/>
                      <a:round/>
                      <a:headEnd type="none" w="med" len="med"/>
                      <a:tailEnd type="none" w="med" len="med"/>
                    </a:lnT>
                  </a:tcPr>
                </a:tc>
                <a:tc vMerge="1">
                  <a:txBody>
                    <a:bodyPr/>
                    <a:lstStyle/>
                    <a:p>
                      <a:endParaRPr lang="es-CO"/>
                    </a:p>
                  </a:txBody>
                  <a:tcPr>
                    <a:lnT w="12700" cap="flat" cmpd="sng" algn="ctr">
                      <a:solidFill>
                        <a:srgbClr val="000000"/>
                      </a:solidFill>
                      <a:prstDash val="solid"/>
                      <a:round/>
                      <a:headEnd type="none" w="med" len="med"/>
                      <a:tailEnd type="none" w="med" len="med"/>
                    </a:lnT>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r>
                        <a:rPr lang="es-CO" sz="1400" b="0" i="0" u="none" strike="noStrike">
                          <a:solidFill>
                            <a:srgbClr val="000000"/>
                          </a:solidFill>
                          <a:effectLst/>
                          <a:latin typeface="Arial Narrow" panose="020B0606020202030204" pitchFamily="34" charset="0"/>
                        </a:rPr>
                        <a:t>Nivel I, II y III</a:t>
                      </a:r>
                      <a:endParaRPr lang="es-CO"/>
                    </a:p>
                  </a:txBody>
                  <a:tcPr marL="9525" marR="9525" marT="9525" marB="0" anchor="ctr">
                    <a:lnL w="12700" cmpd="sng">
                      <a:solidFill>
                        <a:prstClr val="black"/>
                      </a:solidFill>
                      <a:prstDash val="soli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a:r>
                        <a:rPr lang="es-CO" sz="1400" b="1" i="0" u="none" strike="noStrike" dirty="0">
                          <a:solidFill>
                            <a:srgbClr val="0070C0"/>
                          </a:solidFill>
                          <a:effectLst/>
                          <a:latin typeface="Calibri" panose="020F0502020204030204" pitchFamily="34" charset="0"/>
                        </a:rPr>
                        <a:t>Mejoramiento continuo de calidad aplicable a entidades NO ACREDITADAS con autoevaluación en la vigencia anterior</a:t>
                      </a:r>
                      <a:endParaRPr lang="es-CO" b="1" dirty="0">
                        <a:solidFill>
                          <a:srgbClr val="0070C0"/>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r>
                        <a:rPr lang="es-CO" sz="1400" b="0" i="0" u="none" strike="noStrike">
                          <a:solidFill>
                            <a:srgbClr val="000000"/>
                          </a:solidFill>
                          <a:effectLst/>
                          <a:latin typeface="Calibri" panose="020F0502020204030204" pitchFamily="34" charset="0"/>
                        </a:rPr>
                        <a:t> </a:t>
                      </a:r>
                      <a:endParaRPr lang="es-CO"/>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r>
                        <a:rPr lang="es-CO" sz="1400" b="0" i="0" u="none" strike="noStrike" dirty="0">
                          <a:solidFill>
                            <a:srgbClr val="000000"/>
                          </a:solidFill>
                          <a:effectLst/>
                          <a:latin typeface="Calibri" panose="020F0502020204030204" pitchFamily="34" charset="0"/>
                        </a:rPr>
                        <a:t> </a:t>
                      </a:r>
                      <a:endParaRPr lang="es-CO" dirty="0"/>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r>
                        <a:rPr lang="es-CO" sz="1400" b="0" i="0" u="none" strike="noStrike" dirty="0">
                          <a:solidFill>
                            <a:srgbClr val="000000"/>
                          </a:solidFill>
                          <a:effectLst/>
                          <a:latin typeface="Calibri" panose="020F0502020204030204" pitchFamily="34" charset="0"/>
                        </a:rPr>
                        <a:t> </a:t>
                      </a:r>
                      <a:endParaRPr lang="es-CO" dirty="0"/>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vMerge="1">
                  <a:txBody>
                    <a:bodyPr/>
                    <a:lstStyle/>
                    <a:p>
                      <a:endParaRPr lang="es-CO"/>
                    </a:p>
                  </a:txBody>
                  <a:tcPr>
                    <a:lnL w="635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Calibri" panose="020F0502020204030204" pitchFamily="34" charset="0"/>
                        </a:rPr>
                        <a:t> </a:t>
                      </a:r>
                    </a:p>
                  </a:txBody>
                  <a:tcPr marL="9525" marR="9525" marT="9525" marB="0" anchor="ctr">
                    <a:lnL w="12700" cmpd="sng">
                      <a:solidFill>
                        <a:prstClr val="black"/>
                      </a:solidFill>
                      <a:prstDash val="soli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63408365"/>
                  </a:ext>
                </a:extLst>
              </a:tr>
              <a:tr h="1477404">
                <a:tc vMerge="1">
                  <a:txBody>
                    <a:bodyPr/>
                    <a:lstStyle/>
                    <a:p>
                      <a:pPr algn="ctr" fontAlgn="ctr"/>
                      <a:endParaRPr lang="es-CO" sz="1400" b="1" i="0" u="none" strike="noStrike">
                        <a:solidFill>
                          <a:srgbClr val="000000"/>
                        </a:solidFill>
                        <a:effectLst/>
                        <a:latin typeface="Calibri" panose="020F0502020204030204" pitchFamily="34" charset="0"/>
                      </a:endParaRP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fontAlgn="ctr"/>
                      <a:endParaRPr lang="es-CO" sz="14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Arial Narrow" panose="020B0606020202030204" pitchFamily="34" charset="0"/>
                        </a:rPr>
                        <a:t>Nivel I, II y III</a:t>
                      </a:r>
                      <a:endParaRPr lang="es-CO" sz="1400" b="0" i="0" u="none" strike="noStrike" dirty="0">
                        <a:solidFill>
                          <a:srgbClr val="000000"/>
                        </a:solidFill>
                        <a:effectLst/>
                        <a:latin typeface="Arial Narrow" panose="020B0606020202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400" b="1" i="0" u="none" strike="noStrike" dirty="0">
                          <a:solidFill>
                            <a:srgbClr val="0070C0"/>
                          </a:solidFill>
                          <a:effectLst/>
                          <a:latin typeface="Calibri" panose="020F0502020204030204" pitchFamily="34" charset="0"/>
                        </a:rPr>
                        <a:t>Mejoramiento continuo de calidad para entidades NO ACREDITADAS SIN AUTOEVALUACION en la vigencia anterior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600" b="0" i="0" u="none" strike="noStrike" dirty="0">
                          <a:solidFill>
                            <a:srgbClr val="000000"/>
                          </a:solidFill>
                          <a:effectLst/>
                          <a:latin typeface="Calibri" panose="020F0502020204030204" pitchFamily="34" charset="0"/>
                        </a:rPr>
                        <a:t>La ESE entrega documento de autoevaluación </a:t>
                      </a:r>
                      <a:r>
                        <a:rPr lang="es-CO" sz="1600" b="1" i="0" u="none" strike="noStrike" dirty="0">
                          <a:solidFill>
                            <a:srgbClr val="000000"/>
                          </a:solidFill>
                          <a:effectLst>
                            <a:outerShdw blurRad="38100" dist="38100" dir="2700000" algn="tl">
                              <a:srgbClr val="000000">
                                <a:alpha val="43137"/>
                              </a:srgbClr>
                            </a:outerShdw>
                          </a:effectLst>
                          <a:latin typeface="Calibri" panose="020F0502020204030204" pitchFamily="34" charset="0"/>
                        </a:rPr>
                        <a:t>PERO FALTAN ESTÁNDARES DE ACREDITACIÓN</a:t>
                      </a:r>
                      <a:r>
                        <a:rPr lang="es-CO" sz="1600" b="0" i="0" u="none" strike="noStrike" dirty="0">
                          <a:solidFill>
                            <a:srgbClr val="000000"/>
                          </a:solidFill>
                          <a:effectLst/>
                          <a:latin typeface="Calibri" panose="020F0502020204030204" pitchFamily="34" charset="0"/>
                        </a:rPr>
                        <a:t> que le aplican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1" i="0" u="none" strike="noStrike" dirty="0">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fontAlgn="ctr"/>
                      <a:endParaRPr lang="es-CO" sz="16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1" i="0" u="none" strike="noStrike" dirty="0">
                          <a:solidFill>
                            <a:srgbClr val="000000"/>
                          </a:solidFill>
                          <a:effectLst/>
                          <a:latin typeface="Calibri" panose="020F0502020204030204" pitchFamily="34" charset="0"/>
                        </a:rPr>
                        <a:t>0,00</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14037267"/>
                  </a:ext>
                </a:extLst>
              </a:tr>
            </a:tbl>
          </a:graphicData>
        </a:graphic>
      </p:graphicFrame>
    </p:spTree>
    <p:extLst>
      <p:ext uri="{BB962C8B-B14F-4D97-AF65-F5344CB8AC3E}">
        <p14:creationId xmlns:p14="http://schemas.microsoft.com/office/powerpoint/2010/main" val="135936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2" name="Título 1"/>
          <p:cNvSpPr txBox="1">
            <a:spLocks/>
          </p:cNvSpPr>
          <p:nvPr/>
        </p:nvSpPr>
        <p:spPr>
          <a:xfrm>
            <a:off x="4630981" y="337337"/>
            <a:ext cx="6544198" cy="6445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CO" sz="3200" b="1" dirty="0">
                <a:solidFill>
                  <a:srgbClr val="336600"/>
                </a:solidFill>
                <a:latin typeface="Arial" panose="020B0604020202020204" pitchFamily="34" charset="0"/>
                <a:cs typeface="Arial" panose="020B0604020202020204" pitchFamily="34" charset="0"/>
              </a:rPr>
              <a:t>Área de Dirección y Gerencia</a:t>
            </a:r>
          </a:p>
        </p:txBody>
      </p:sp>
      <p:graphicFrame>
        <p:nvGraphicFramePr>
          <p:cNvPr id="3" name="Tabla 2">
            <a:extLst>
              <a:ext uri="{FF2B5EF4-FFF2-40B4-BE49-F238E27FC236}">
                <a16:creationId xmlns:a16="http://schemas.microsoft.com/office/drawing/2014/main" id="{603ED336-9F23-450F-B5DE-6CBDD979193B}"/>
              </a:ext>
            </a:extLst>
          </p:cNvPr>
          <p:cNvGraphicFramePr>
            <a:graphicFrameLocks noGrp="1"/>
          </p:cNvGraphicFramePr>
          <p:nvPr>
            <p:extLst>
              <p:ext uri="{D42A27DB-BD31-4B8C-83A1-F6EECF244321}">
                <p14:modId xmlns:p14="http://schemas.microsoft.com/office/powerpoint/2010/main" val="2693337129"/>
              </p:ext>
            </p:extLst>
          </p:nvPr>
        </p:nvGraphicFramePr>
        <p:xfrm>
          <a:off x="1243077" y="1104070"/>
          <a:ext cx="10067180" cy="3932787"/>
        </p:xfrm>
        <a:graphic>
          <a:graphicData uri="http://schemas.openxmlformats.org/drawingml/2006/table">
            <a:tbl>
              <a:tblPr/>
              <a:tblGrid>
                <a:gridCol w="668557">
                  <a:extLst>
                    <a:ext uri="{9D8B030D-6E8A-4147-A177-3AD203B41FA5}">
                      <a16:colId xmlns:a16="http://schemas.microsoft.com/office/drawing/2014/main" val="3115205056"/>
                    </a:ext>
                  </a:extLst>
                </a:gridCol>
                <a:gridCol w="621665">
                  <a:extLst>
                    <a:ext uri="{9D8B030D-6E8A-4147-A177-3AD203B41FA5}">
                      <a16:colId xmlns:a16="http://schemas.microsoft.com/office/drawing/2014/main" val="3758226944"/>
                    </a:ext>
                  </a:extLst>
                </a:gridCol>
                <a:gridCol w="1263406">
                  <a:extLst>
                    <a:ext uri="{9D8B030D-6E8A-4147-A177-3AD203B41FA5}">
                      <a16:colId xmlns:a16="http://schemas.microsoft.com/office/drawing/2014/main" val="2547829219"/>
                    </a:ext>
                  </a:extLst>
                </a:gridCol>
                <a:gridCol w="4944524">
                  <a:extLst>
                    <a:ext uri="{9D8B030D-6E8A-4147-A177-3AD203B41FA5}">
                      <a16:colId xmlns:a16="http://schemas.microsoft.com/office/drawing/2014/main" val="255743054"/>
                    </a:ext>
                  </a:extLst>
                </a:gridCol>
                <a:gridCol w="1349828">
                  <a:extLst>
                    <a:ext uri="{9D8B030D-6E8A-4147-A177-3AD203B41FA5}">
                      <a16:colId xmlns:a16="http://schemas.microsoft.com/office/drawing/2014/main" val="2744402637"/>
                    </a:ext>
                  </a:extLst>
                </a:gridCol>
                <a:gridCol w="1219200">
                  <a:extLst>
                    <a:ext uri="{9D8B030D-6E8A-4147-A177-3AD203B41FA5}">
                      <a16:colId xmlns:a16="http://schemas.microsoft.com/office/drawing/2014/main" val="1518422714"/>
                    </a:ext>
                  </a:extLst>
                </a:gridCol>
              </a:tblGrid>
              <a:tr h="218795">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0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0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100" b="1" i="0" u="none" strike="noStrike" dirty="0">
                          <a:solidFill>
                            <a:srgbClr val="00B050"/>
                          </a:solidFill>
                          <a:effectLst/>
                          <a:latin typeface="Calibri" panose="020F0502020204030204" pitchFamily="34" charset="0"/>
                        </a:rPr>
                        <a:t>Anexo 3</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7132491"/>
                  </a:ext>
                </a:extLst>
              </a:tr>
              <a:tr h="477183">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0000"/>
                          </a:solidFill>
                          <a:effectLst/>
                          <a:latin typeface="Arial Narrow" panose="020B0606020202030204" pitchFamily="34" charset="0"/>
                        </a:rPr>
                        <a:t>Área de Gestión</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a:solidFill>
                            <a:srgbClr val="000000"/>
                          </a:solidFill>
                          <a:effectLst/>
                          <a:latin typeface="Arial Narrow" panose="020B0606020202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0000"/>
                          </a:solidFill>
                          <a:effectLst/>
                          <a:latin typeface="Arial Narrow" panose="020B0606020202030204" pitchFamily="34" charset="0"/>
                        </a:rPr>
                        <a:t>Tipo de ESE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a:solidFill>
                            <a:srgbClr val="000000"/>
                          </a:solidFill>
                          <a:effectLst/>
                          <a:latin typeface="Arial Narrow" panose="020B0606020202030204" pitchFamily="34" charset="0"/>
                        </a:rPr>
                        <a:t>Indicador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a:solidFill>
                            <a:srgbClr val="000000"/>
                          </a:solidFill>
                          <a:effectLst/>
                          <a:latin typeface="Arial Narrow" panose="020B0606020202030204" pitchFamily="34" charset="0"/>
                        </a:rPr>
                        <a:t>Calificación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E699"/>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a:solidFill>
                            <a:srgbClr val="000000"/>
                          </a:solidFill>
                          <a:effectLst/>
                          <a:latin typeface="Arial Narrow" panose="020B0606020202030204" pitchFamily="34" charset="0"/>
                        </a:rPr>
                        <a:t>Ponderación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766864245"/>
                  </a:ext>
                </a:extLst>
              </a:tr>
              <a:tr h="381067">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a</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8661616"/>
                  </a:ext>
                </a:extLst>
              </a:tr>
              <a:tr h="477183">
                <a:tc rowSpan="5">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a:solidFill>
                            <a:srgbClr val="000000"/>
                          </a:solidFill>
                          <a:effectLst/>
                          <a:latin typeface="Calibri" panose="020F0502020204030204" pitchFamily="34" charset="0"/>
                        </a:rPr>
                        <a:t>Dirección y Gerencia 20%</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400" b="0" i="0" u="none" strike="noStrike" dirty="0">
                          <a:solidFill>
                            <a:srgbClr val="000000"/>
                          </a:solidFill>
                          <a:effectLst/>
                          <a:latin typeface="Calibri" panose="020F0502020204030204" pitchFamily="34" charset="0"/>
                        </a:rPr>
                        <a:t>Mejoramiento continuo de calidad aplicable </a:t>
                      </a:r>
                      <a:r>
                        <a:rPr lang="es-CO" sz="1400" b="1" i="0" u="none" strike="noStrike" dirty="0">
                          <a:solidFill>
                            <a:srgbClr val="000000"/>
                          </a:solidFill>
                          <a:effectLst/>
                          <a:latin typeface="Calibri" panose="020F0502020204030204" pitchFamily="34" charset="0"/>
                        </a:rPr>
                        <a:t>a </a:t>
                      </a:r>
                      <a:r>
                        <a:rPr lang="es-CO" sz="1400" b="0" i="0" u="none" strike="noStrike" dirty="0">
                          <a:solidFill>
                            <a:srgbClr val="000000"/>
                          </a:solidFill>
                          <a:effectLst/>
                          <a:latin typeface="Calibri" panose="020F0502020204030204" pitchFamily="34" charset="0"/>
                        </a:rPr>
                        <a:t>entidades ACREDITADAS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0 - 1 - 3 - 5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rowSpan="3">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5036448"/>
                  </a:ext>
                </a:extLst>
              </a:tr>
              <a:tr h="573036">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400" b="0" i="0" u="none" strike="noStrike" dirty="0">
                          <a:solidFill>
                            <a:srgbClr val="000000"/>
                          </a:solidFill>
                          <a:effectLst/>
                          <a:latin typeface="Calibri" panose="020F0502020204030204" pitchFamily="34" charset="0"/>
                        </a:rPr>
                        <a:t>Mejoramiento continuo de calidad aplicable a entidades NO ACREDITADAS con autoevaluación en la vigencia anterior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Calibri" panose="020F0502020204030204" pitchFamily="34" charset="0"/>
                        </a:rPr>
                        <a:t>0 - 1 - 3 - 5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vMerge="1">
                  <a:txBody>
                    <a:bodyPr/>
                    <a:lstStyle/>
                    <a:p>
                      <a:endParaRPr lang="es-CO"/>
                    </a:p>
                  </a:txBody>
                  <a:tcPr/>
                </a:tc>
                <a:extLst>
                  <a:ext uri="{0D108BD9-81ED-4DB2-BD59-A6C34878D82A}">
                    <a16:rowId xmlns:a16="http://schemas.microsoft.com/office/drawing/2014/main" val="898315124"/>
                  </a:ext>
                </a:extLst>
              </a:tr>
              <a:tr h="552198">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400" b="0" i="0" u="none" strike="noStrike">
                          <a:solidFill>
                            <a:srgbClr val="000000"/>
                          </a:solidFill>
                          <a:effectLst/>
                          <a:latin typeface="Calibri" panose="020F0502020204030204" pitchFamily="34" charset="0"/>
                        </a:rPr>
                        <a:t>Mejoramiento continuo de calidad para entidades NO ACREDITADAS SIN AUTOEVALUACION en la vigencia anterior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Calibri" panose="020F0502020204030204" pitchFamily="34" charset="0"/>
                        </a:rPr>
                        <a:t>0 - 3 - 5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s-CO"/>
                    </a:p>
                  </a:txBody>
                  <a:tcPr/>
                </a:tc>
                <a:extLst>
                  <a:ext uri="{0D108BD9-81ED-4DB2-BD59-A6C34878D82A}">
                    <a16:rowId xmlns:a16="http://schemas.microsoft.com/office/drawing/2014/main" val="2257643226"/>
                  </a:ext>
                </a:extLst>
              </a:tr>
              <a:tr h="744051">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70C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600" b="1" i="0" u="none" strike="noStrike" dirty="0">
                          <a:solidFill>
                            <a:srgbClr val="0070C0"/>
                          </a:solidFill>
                          <a:effectLst/>
                          <a:latin typeface="Calibri" panose="020F0502020204030204" pitchFamily="34" charset="0"/>
                        </a:rPr>
                        <a:t>EFECTIVIDAD EN LA AUDITORÍA PARA EL MEJORAMIENTO CONTINUO DE LA CALIDAD DE LA ATENCIÓN EN SALUD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Calibri" panose="020F0502020204030204" pitchFamily="34" charset="0"/>
                        </a:rPr>
                        <a:t>0 - 1 - 3 - 5   </a:t>
                      </a:r>
                      <a:r>
                        <a:rPr lang="es-CO" sz="1400" b="0" i="0" u="none" strike="noStrike" dirty="0" err="1">
                          <a:solidFill>
                            <a:srgbClr val="000000"/>
                          </a:solidFill>
                          <a:effectLst/>
                          <a:latin typeface="Calibri" panose="020F0502020204030204" pitchFamily="34" charset="0"/>
                        </a:rPr>
                        <a:t>ó</a:t>
                      </a:r>
                      <a:r>
                        <a:rPr lang="es-CO" sz="1400" b="0" i="0" u="none" strike="noStrike" dirty="0">
                          <a:solidFill>
                            <a:srgbClr val="000000"/>
                          </a:solidFill>
                          <a:effectLst/>
                          <a:latin typeface="Calibri" panose="020F0502020204030204" pitchFamily="34" charset="0"/>
                        </a:rPr>
                        <a:t>  </a:t>
                      </a:r>
                    </a:p>
                    <a:p>
                      <a:pPr algn="ctr" fontAlgn="ctr"/>
                      <a:r>
                        <a:rPr lang="es-CO" sz="1400" b="1" i="0" u="none" strike="noStrike" dirty="0">
                          <a:solidFill>
                            <a:srgbClr val="000000"/>
                          </a:solidFill>
                          <a:effectLst/>
                          <a:latin typeface="Calibri" panose="020F0502020204030204" pitchFamily="34" charset="0"/>
                        </a:rPr>
                        <a:t>(N.A)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6478725"/>
                  </a:ext>
                </a:extLst>
              </a:tr>
              <a:tr h="509274">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400" b="1" i="0" u="none" strike="noStrike" dirty="0">
                          <a:solidFill>
                            <a:srgbClr val="000000"/>
                          </a:solidFill>
                          <a:effectLst/>
                          <a:latin typeface="Calibri" panose="020F0502020204030204" pitchFamily="34" charset="0"/>
                        </a:rPr>
                        <a:t>Gestión de ejecución del Plan de Desarrollo institucional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Calibri" panose="020F0502020204030204" pitchFamily="34" charset="0"/>
                        </a:rPr>
                        <a:t>0 - 1 - 3 - 5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Calibri" panose="020F0502020204030204" pitchFamily="34" charset="0"/>
                        </a:rPr>
                        <a:t>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00273399"/>
                  </a:ext>
                </a:extLst>
              </a:tr>
            </a:tbl>
          </a:graphicData>
        </a:graphic>
      </p:graphicFrame>
      <p:sp>
        <p:nvSpPr>
          <p:cNvPr id="4" name="CuadroTexto 3">
            <a:extLst>
              <a:ext uri="{FF2B5EF4-FFF2-40B4-BE49-F238E27FC236}">
                <a16:creationId xmlns:a16="http://schemas.microsoft.com/office/drawing/2014/main" id="{60F5BB13-E5A3-4791-A8C6-8AC3C94FCF72}"/>
              </a:ext>
            </a:extLst>
          </p:cNvPr>
          <p:cNvSpPr txBox="1"/>
          <p:nvPr/>
        </p:nvSpPr>
        <p:spPr>
          <a:xfrm>
            <a:off x="1372499" y="5281272"/>
            <a:ext cx="7366050" cy="846386"/>
          </a:xfrm>
          <a:prstGeom prst="rect">
            <a:avLst/>
          </a:prstGeom>
          <a:noFill/>
        </p:spPr>
        <p:txBody>
          <a:bodyPr wrap="square" rtlCol="0">
            <a:spAutoFit/>
          </a:bodyPr>
          <a:lstStyle/>
          <a:p>
            <a:r>
              <a:rPr lang="es-CO" sz="2000" b="1" u="sng" dirty="0">
                <a:solidFill>
                  <a:srgbClr val="00A3E4"/>
                </a:solidFill>
                <a:latin typeface="Calibri" panose="020F0502020204030204"/>
                <a:hlinkClick r:id="rId3" action="ppaction://hlinkfile"/>
              </a:rPr>
              <a:t>Circular Ext 000012  de  4  Agosto  de  2016</a:t>
            </a:r>
            <a:endParaRPr lang="es-CO" sz="2000" b="1" u="sng" dirty="0">
              <a:solidFill>
                <a:srgbClr val="00A3E4"/>
              </a:solidFill>
              <a:latin typeface="Calibri" panose="020F0502020204030204"/>
            </a:endParaRPr>
          </a:p>
          <a:p>
            <a:endParaRPr lang="es-CO" sz="700" b="1" dirty="0">
              <a:solidFill>
                <a:srgbClr val="00A3E4"/>
              </a:solidFill>
              <a:latin typeface="Calibri" panose="020F0502020204030204"/>
            </a:endParaRPr>
          </a:p>
          <a:p>
            <a:r>
              <a:rPr lang="es-CO" sz="2000" b="1" u="sng" dirty="0">
                <a:solidFill>
                  <a:srgbClr val="00A3E4"/>
                </a:solidFill>
                <a:latin typeface="Calibri" panose="020F0502020204030204"/>
                <a:hlinkClick r:id="rId4" action="ppaction://hlinkfile"/>
              </a:rPr>
              <a:t>Circular Ext 000018  de  23  Septiembre de   2015</a:t>
            </a:r>
            <a:endParaRPr lang="es-CO" sz="2000" b="1" u="sng" dirty="0">
              <a:solidFill>
                <a:srgbClr val="00A3E4"/>
              </a:solidFill>
              <a:latin typeface="Calibri" panose="020F0502020204030204"/>
            </a:endParaRPr>
          </a:p>
        </p:txBody>
      </p:sp>
    </p:spTree>
    <p:extLst>
      <p:ext uri="{BB962C8B-B14F-4D97-AF65-F5344CB8AC3E}">
        <p14:creationId xmlns:p14="http://schemas.microsoft.com/office/powerpoint/2010/main" val="931294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2" name="Título 1"/>
          <p:cNvSpPr txBox="1">
            <a:spLocks/>
          </p:cNvSpPr>
          <p:nvPr/>
        </p:nvSpPr>
        <p:spPr>
          <a:xfrm>
            <a:off x="5083629" y="154745"/>
            <a:ext cx="6544198" cy="6445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CO" sz="3200" b="1">
                <a:solidFill>
                  <a:srgbClr val="336600"/>
                </a:solidFill>
                <a:latin typeface="Arial" panose="020B0604020202020204" pitchFamily="34" charset="0"/>
                <a:cs typeface="Arial" panose="020B0604020202020204" pitchFamily="34" charset="0"/>
              </a:rPr>
              <a:t>Área de Dirección y Gerencia</a:t>
            </a:r>
            <a:endParaRPr lang="es-CO" sz="3200" b="1" dirty="0">
              <a:solidFill>
                <a:srgbClr val="336600"/>
              </a:solidFill>
              <a:latin typeface="Arial" panose="020B0604020202020204" pitchFamily="34" charset="0"/>
              <a:cs typeface="Arial" panose="020B0604020202020204" pitchFamily="34" charset="0"/>
            </a:endParaRPr>
          </a:p>
        </p:txBody>
      </p:sp>
      <p:graphicFrame>
        <p:nvGraphicFramePr>
          <p:cNvPr id="3" name="4 Marcador de contenido"/>
          <p:cNvGraphicFramePr>
            <a:graphicFrameLocks/>
          </p:cNvGraphicFramePr>
          <p:nvPr>
            <p:extLst>
              <p:ext uri="{D42A27DB-BD31-4B8C-83A1-F6EECF244321}">
                <p14:modId xmlns:p14="http://schemas.microsoft.com/office/powerpoint/2010/main" val="4016432290"/>
              </p:ext>
            </p:extLst>
          </p:nvPr>
        </p:nvGraphicFramePr>
        <p:xfrm>
          <a:off x="478971" y="1012373"/>
          <a:ext cx="11136086" cy="4809878"/>
        </p:xfrm>
        <a:graphic>
          <a:graphicData uri="http://schemas.openxmlformats.org/drawingml/2006/table">
            <a:tbl>
              <a:tblPr/>
              <a:tblGrid>
                <a:gridCol w="744918">
                  <a:extLst>
                    <a:ext uri="{9D8B030D-6E8A-4147-A177-3AD203B41FA5}">
                      <a16:colId xmlns:a16="http://schemas.microsoft.com/office/drawing/2014/main" val="20000"/>
                    </a:ext>
                  </a:extLst>
                </a:gridCol>
                <a:gridCol w="2096086">
                  <a:extLst>
                    <a:ext uri="{9D8B030D-6E8A-4147-A177-3AD203B41FA5}">
                      <a16:colId xmlns:a16="http://schemas.microsoft.com/office/drawing/2014/main" val="20001"/>
                    </a:ext>
                  </a:extLst>
                </a:gridCol>
                <a:gridCol w="8295082">
                  <a:extLst>
                    <a:ext uri="{9D8B030D-6E8A-4147-A177-3AD203B41FA5}">
                      <a16:colId xmlns:a16="http://schemas.microsoft.com/office/drawing/2014/main" val="20002"/>
                    </a:ext>
                  </a:extLst>
                </a:gridCol>
              </a:tblGrid>
              <a:tr h="349238">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effectLst/>
                        </a:rPr>
                        <a:t>Anexo</a:t>
                      </a:r>
                      <a:endParaRPr lang="es-CO" sz="1600" b="1" i="0" u="none" strike="noStrike" dirty="0">
                        <a:solidFill>
                          <a:srgbClr val="000000"/>
                        </a:solidFill>
                        <a:effectLst/>
                        <a:latin typeface="Calibri"/>
                      </a:endParaRPr>
                    </a:p>
                  </a:txBody>
                  <a:tcPr marL="3038" marR="3038" marT="3038"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effectLst/>
                        </a:rPr>
                        <a:t>Aspecto</a:t>
                      </a:r>
                      <a:endParaRPr lang="es-CO" sz="1600" b="1" i="0" u="none" strike="noStrike" dirty="0">
                        <a:solidFill>
                          <a:srgbClr val="000000"/>
                        </a:solidFill>
                        <a:effectLst/>
                        <a:latin typeface="Calibri"/>
                      </a:endParaRPr>
                    </a:p>
                  </a:txBody>
                  <a:tcPr marL="3038" marR="3038" marT="3038"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effectLst/>
                        </a:rPr>
                        <a:t>Indicador</a:t>
                      </a:r>
                      <a:endParaRPr lang="es-CO" sz="1600" b="1" i="0" u="none" strike="noStrike" dirty="0">
                        <a:solidFill>
                          <a:srgbClr val="000000"/>
                        </a:solidFill>
                        <a:effectLst/>
                        <a:latin typeface="Calibri"/>
                      </a:endParaRPr>
                    </a:p>
                  </a:txBody>
                  <a:tcPr marL="3038" marR="3038" marT="3038"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0"/>
                  </a:ext>
                </a:extLst>
              </a:tr>
              <a:tr h="143632">
                <a:tc rowSpan="7">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ctr"/>
                      <a:r>
                        <a:rPr lang="es-CO" sz="1800" b="1" u="none" strike="noStrike" dirty="0">
                          <a:solidFill>
                            <a:srgbClr val="0070C0"/>
                          </a:solidFill>
                          <a:effectLst/>
                        </a:rPr>
                        <a:t>2</a:t>
                      </a:r>
                      <a:endParaRPr lang="es-CO" sz="1800" b="1" i="0" u="none" strike="noStrike" dirty="0">
                        <a:solidFill>
                          <a:srgbClr val="0070C0"/>
                        </a:solidFill>
                        <a:effectLst/>
                        <a:latin typeface="Calibri"/>
                      </a:endParaRPr>
                    </a:p>
                  </a:txBody>
                  <a:tcPr marL="3038" marR="3038" marT="3038"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b"/>
                      <a:r>
                        <a:rPr lang="es-CO" sz="1600" b="1" u="none" strike="noStrike" dirty="0">
                          <a:solidFill>
                            <a:srgbClr val="0070C0"/>
                          </a:solidFill>
                          <a:effectLst/>
                        </a:rPr>
                        <a:t>Número</a:t>
                      </a:r>
                      <a:endParaRPr lang="es-CO" sz="1600" b="1" i="0" u="none" strike="noStrike" dirty="0">
                        <a:solidFill>
                          <a:srgbClr val="0070C0"/>
                        </a:solidFill>
                        <a:effectLst/>
                        <a:latin typeface="Calibri"/>
                      </a:endParaRPr>
                    </a:p>
                  </a:txBody>
                  <a:tcPr marL="3038" marR="3038" marT="3038"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800" b="1" u="none" strike="noStrike" dirty="0">
                          <a:solidFill>
                            <a:srgbClr val="336600"/>
                          </a:solidFill>
                          <a:effectLst/>
                        </a:rPr>
                        <a:t>2</a:t>
                      </a:r>
                      <a:endParaRPr lang="es-CO" sz="1800" b="1" i="0" u="none" strike="noStrike" dirty="0">
                        <a:solidFill>
                          <a:srgbClr val="336600"/>
                        </a:solidFill>
                        <a:effectLst/>
                        <a:latin typeface="Calibri"/>
                      </a:endParaRPr>
                    </a:p>
                  </a:txBody>
                  <a:tcPr marL="3038" marR="3038" marT="3038"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1"/>
                  </a:ext>
                </a:extLst>
              </a:tr>
              <a:tr h="285856">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b"/>
                      <a:r>
                        <a:rPr lang="es-CO" sz="1600" b="1" u="none" strike="noStrike" dirty="0">
                          <a:solidFill>
                            <a:srgbClr val="0070C0"/>
                          </a:solidFill>
                          <a:effectLst/>
                        </a:rPr>
                        <a:t>Ponderación</a:t>
                      </a:r>
                      <a:endParaRPr lang="es-CO" sz="1600" b="1" i="0" u="none" strike="noStrike" dirty="0">
                        <a:solidFill>
                          <a:srgbClr val="0070C0"/>
                        </a:solidFill>
                        <a:effectLst/>
                        <a:latin typeface="Calibri"/>
                      </a:endParaRPr>
                    </a:p>
                  </a:txBody>
                  <a:tcPr marL="3038" marR="3038" marT="3038"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800" b="1" u="none" strike="noStrike" dirty="0">
                          <a:solidFill>
                            <a:schemeClr val="tx1"/>
                          </a:solidFill>
                          <a:effectLst/>
                        </a:rPr>
                        <a:t>0,05</a:t>
                      </a:r>
                      <a:endParaRPr lang="es-CO" sz="1800" b="1" i="0" u="none" strike="noStrike" dirty="0">
                        <a:solidFill>
                          <a:schemeClr val="tx1"/>
                        </a:solidFill>
                        <a:effectLst/>
                        <a:latin typeface="Calibri"/>
                      </a:endParaRPr>
                    </a:p>
                  </a:txBody>
                  <a:tcPr marL="3038" marR="3038" marT="3038"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2"/>
                  </a:ext>
                </a:extLst>
              </a:tr>
              <a:tr h="359711">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b"/>
                      <a:r>
                        <a:rPr lang="es-CO" sz="1600" b="1" u="none" strike="noStrike" dirty="0">
                          <a:solidFill>
                            <a:srgbClr val="0070C0"/>
                          </a:solidFill>
                          <a:effectLst/>
                        </a:rPr>
                        <a:t>Tipo de ESE</a:t>
                      </a:r>
                      <a:endParaRPr lang="es-CO" sz="1600" b="1" i="0" u="none" strike="noStrike" dirty="0">
                        <a:solidFill>
                          <a:srgbClr val="0070C0"/>
                        </a:solidFill>
                        <a:effectLst/>
                        <a:latin typeface="Calibri"/>
                      </a:endParaRPr>
                    </a:p>
                  </a:txBody>
                  <a:tcPr marL="3038" marR="3038" marT="3038"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effectLst/>
                        </a:rPr>
                        <a:t>Nivel I, II y III</a:t>
                      </a:r>
                      <a:endParaRPr lang="es-CO" sz="1600" b="1" i="0" u="none" strike="noStrike" dirty="0">
                        <a:solidFill>
                          <a:srgbClr val="000000"/>
                        </a:solidFill>
                        <a:effectLst/>
                        <a:latin typeface="Calibri"/>
                      </a:endParaRPr>
                    </a:p>
                  </a:txBody>
                  <a:tcPr marL="3038" marR="3038" marT="3038"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3"/>
                  </a:ext>
                </a:extLst>
              </a:tr>
              <a:tr h="505754">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600" b="1" u="none" strike="noStrike" dirty="0">
                          <a:solidFill>
                            <a:srgbClr val="0070C0"/>
                          </a:solidFill>
                          <a:effectLst/>
                        </a:rPr>
                        <a:t>Indicador</a:t>
                      </a:r>
                      <a:endParaRPr lang="es-CO" sz="1600" b="1" i="0" u="none" strike="noStrike" dirty="0">
                        <a:solidFill>
                          <a:srgbClr val="0070C0"/>
                        </a:solidFill>
                        <a:effectLst/>
                        <a:latin typeface="Calibri"/>
                      </a:endParaRPr>
                    </a:p>
                  </a:txBody>
                  <a:tcPr marL="3038" marR="3038" marT="3038"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600" b="1" i="1" u="none" strike="noStrike" dirty="0">
                          <a:solidFill>
                            <a:srgbClr val="336600"/>
                          </a:solidFill>
                          <a:effectLst>
                            <a:outerShdw blurRad="38100" dist="38100" dir="2700000" algn="tl">
                              <a:srgbClr val="000000">
                                <a:alpha val="43137"/>
                              </a:srgbClr>
                            </a:outerShdw>
                          </a:effectLst>
                        </a:rPr>
                        <a:t>EFECTIVIDAD</a:t>
                      </a:r>
                      <a:r>
                        <a:rPr lang="es-CO" sz="1600" u="none" strike="noStrike" dirty="0">
                          <a:effectLst>
                            <a:outerShdw blurRad="38100" dist="38100" dir="2700000" algn="tl">
                              <a:srgbClr val="000000">
                                <a:alpha val="43137"/>
                              </a:srgbClr>
                            </a:outerShdw>
                          </a:effectLst>
                        </a:rPr>
                        <a:t> </a:t>
                      </a:r>
                      <a:r>
                        <a:rPr lang="es-CO" sz="1600" b="1" u="none" strike="noStrike" dirty="0">
                          <a:solidFill>
                            <a:srgbClr val="336600"/>
                          </a:solidFill>
                          <a:effectLst/>
                        </a:rPr>
                        <a:t>EN LA AUDITORIA PARA EL MEJORAMIENTO CONTINUO DE LA CALIDAD EN LA ATENCIÓN EN SALUD</a:t>
                      </a:r>
                      <a:endParaRPr lang="es-CO" sz="1600" b="1" i="0" u="none" strike="noStrike" dirty="0">
                        <a:solidFill>
                          <a:srgbClr val="336600"/>
                        </a:solidFill>
                        <a:effectLst/>
                        <a:latin typeface="Calibri"/>
                      </a:endParaRPr>
                    </a:p>
                  </a:txBody>
                  <a:tcPr marL="3038" marR="3038" marT="3038"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4"/>
                  </a:ext>
                </a:extLst>
              </a:tr>
              <a:tr h="852728">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600" b="1" u="none" strike="noStrike" dirty="0">
                          <a:solidFill>
                            <a:srgbClr val="0070C0"/>
                          </a:solidFill>
                          <a:effectLst/>
                        </a:rPr>
                        <a:t>Fórmula</a:t>
                      </a:r>
                      <a:endParaRPr lang="es-CO" sz="1600" b="1" i="0" u="none" strike="noStrike" dirty="0">
                        <a:solidFill>
                          <a:srgbClr val="0070C0"/>
                        </a:solidFill>
                        <a:effectLst/>
                        <a:latin typeface="Calibri"/>
                      </a:endParaRPr>
                    </a:p>
                  </a:txBody>
                  <a:tcPr marL="3038" marR="3038" marT="3038"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600" b="1" u="none" strike="noStrike" dirty="0">
                          <a:solidFill>
                            <a:srgbClr val="C00000"/>
                          </a:solidFill>
                          <a:effectLst/>
                        </a:rPr>
                        <a:t>Relación del número de acciones de mejora ejecutadas</a:t>
                      </a:r>
                      <a:r>
                        <a:rPr lang="es-CO" sz="1600" u="none" strike="noStrike" dirty="0">
                          <a:effectLst/>
                        </a:rPr>
                        <a:t> derivadas de auditorías realizadas / </a:t>
                      </a:r>
                      <a:r>
                        <a:rPr lang="es-CO" sz="1600" b="1" i="1" u="none" strike="noStrike" dirty="0">
                          <a:solidFill>
                            <a:srgbClr val="C00000"/>
                          </a:solidFill>
                          <a:effectLst/>
                        </a:rPr>
                        <a:t>Número de acciones de mejoramiento programadas para la vigencia </a:t>
                      </a:r>
                      <a:r>
                        <a:rPr lang="es-CO" sz="1600" u="none" strike="noStrike" dirty="0">
                          <a:effectLst/>
                        </a:rPr>
                        <a:t>derivadas de planes de mejora del componente de auditoria registrados en el </a:t>
                      </a:r>
                      <a:r>
                        <a:rPr lang="es-CO" sz="1600" b="1" u="none" strike="noStrike" dirty="0">
                          <a:solidFill>
                            <a:srgbClr val="336600"/>
                          </a:solidFill>
                          <a:effectLst/>
                        </a:rPr>
                        <a:t>PAMEC</a:t>
                      </a:r>
                      <a:endParaRPr lang="es-CO" sz="1600" b="1" i="0" u="none" strike="noStrike" dirty="0">
                        <a:solidFill>
                          <a:srgbClr val="336600"/>
                        </a:solidFill>
                        <a:effectLst/>
                        <a:latin typeface="Calibri"/>
                      </a:endParaRPr>
                    </a:p>
                  </a:txBody>
                  <a:tcPr marL="3038" marR="3038" marT="3038"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5"/>
                  </a:ext>
                </a:extLst>
              </a:tr>
              <a:tr h="353774">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b"/>
                      <a:r>
                        <a:rPr lang="es-CO" sz="1600" b="1" u="none" strike="noStrike" dirty="0">
                          <a:solidFill>
                            <a:srgbClr val="0070C0"/>
                          </a:solidFill>
                          <a:effectLst/>
                        </a:rPr>
                        <a:t>Estándar para cada año</a:t>
                      </a:r>
                      <a:endParaRPr lang="es-CO" sz="1600" b="1" i="0" u="none" strike="noStrike" dirty="0">
                        <a:solidFill>
                          <a:srgbClr val="0070C0"/>
                        </a:solidFill>
                        <a:effectLst/>
                        <a:latin typeface="Calibri"/>
                      </a:endParaRPr>
                    </a:p>
                  </a:txBody>
                  <a:tcPr marL="3038" marR="3038" marT="3038"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b"/>
                      <a:r>
                        <a:rPr lang="es-CO" sz="1800" b="1" u="none" strike="noStrike" dirty="0">
                          <a:solidFill>
                            <a:srgbClr val="336600"/>
                          </a:solidFill>
                          <a:effectLst/>
                        </a:rPr>
                        <a:t>MAYOR O IGUAL A 0,90</a:t>
                      </a:r>
                      <a:endParaRPr lang="es-CO" sz="1800" b="1" i="0" u="none" strike="noStrike" dirty="0">
                        <a:solidFill>
                          <a:srgbClr val="336600"/>
                        </a:solidFill>
                        <a:effectLst/>
                        <a:latin typeface="Calibri"/>
                      </a:endParaRPr>
                    </a:p>
                  </a:txBody>
                  <a:tcPr marL="3038" marR="3038" marT="3038"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6"/>
                  </a:ext>
                </a:extLst>
              </a:tr>
              <a:tr h="392860">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600" b="1" u="none" strike="noStrike" dirty="0">
                          <a:solidFill>
                            <a:srgbClr val="0070C0"/>
                          </a:solidFill>
                          <a:effectLst/>
                        </a:rPr>
                        <a:t>Fuente de Información</a:t>
                      </a:r>
                      <a:endParaRPr lang="es-CO" sz="1600" b="1" i="0" u="none" strike="noStrike" dirty="0">
                        <a:solidFill>
                          <a:srgbClr val="0070C0"/>
                        </a:solidFill>
                        <a:effectLst/>
                        <a:latin typeface="Calibri"/>
                      </a:endParaRPr>
                    </a:p>
                  </a:txBody>
                  <a:tcPr marL="3038" marR="3038" marT="3038"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r>
                        <a:rPr lang="es-CO" sz="1600" b="1" u="none" strike="noStrike" kern="1200" dirty="0">
                          <a:solidFill>
                            <a:srgbClr val="C00000"/>
                          </a:solidFill>
                          <a:effectLst/>
                          <a:latin typeface="+mn-lt"/>
                          <a:ea typeface="+mn-ea"/>
                          <a:cs typeface="+mn-cs"/>
                        </a:rPr>
                        <a:t>SUPERINTENDENCIA NACIONAL DE SALUD</a:t>
                      </a:r>
                    </a:p>
                  </a:txBody>
                  <a:tcPr marL="3038" marR="3038" marT="3038"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7"/>
                  </a:ext>
                </a:extLst>
              </a:tr>
              <a:tr h="537168">
                <a:tc rowSpan="4">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ctr"/>
                      <a:r>
                        <a:rPr lang="es-CO" sz="1800" b="1" u="none" strike="noStrike" dirty="0">
                          <a:solidFill>
                            <a:srgbClr val="006600"/>
                          </a:solidFill>
                          <a:effectLst/>
                        </a:rPr>
                        <a:t>3</a:t>
                      </a:r>
                      <a:endParaRPr lang="es-CO" sz="1800" b="1" i="0" u="none" strike="noStrike" dirty="0">
                        <a:solidFill>
                          <a:srgbClr val="006600"/>
                        </a:solidFill>
                        <a:effectLst/>
                        <a:latin typeface="Calibri"/>
                      </a:endParaRPr>
                    </a:p>
                  </a:txBody>
                  <a:tcPr marL="3038" marR="3038" marT="3038"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rowSpan="4">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600" b="1" u="none" strike="noStrike" dirty="0">
                          <a:solidFill>
                            <a:srgbClr val="006600"/>
                          </a:solidFill>
                          <a:effectLst/>
                        </a:rPr>
                        <a:t>Calificación</a:t>
                      </a:r>
                      <a:endParaRPr lang="es-CO" sz="1600" b="1" i="0" u="none" strike="noStrike" dirty="0">
                        <a:solidFill>
                          <a:srgbClr val="006600"/>
                        </a:solidFill>
                        <a:effectLst/>
                        <a:latin typeface="Calibri"/>
                      </a:endParaRPr>
                    </a:p>
                  </a:txBody>
                  <a:tcPr marL="3038" marR="3038" marT="3038"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800" b="1" u="none" strike="noStrike" dirty="0">
                          <a:effectLst/>
                        </a:rPr>
                        <a:t>0: </a:t>
                      </a:r>
                      <a:r>
                        <a:rPr lang="es-CO" sz="1600" u="none" strike="noStrike" dirty="0">
                          <a:effectLst/>
                        </a:rPr>
                        <a:t>Si el resultado de la </a:t>
                      </a:r>
                      <a:r>
                        <a:rPr lang="es-CO" sz="1600" b="1" u="none" strike="noStrike" dirty="0">
                          <a:solidFill>
                            <a:srgbClr val="336600"/>
                          </a:solidFill>
                          <a:effectLst/>
                        </a:rPr>
                        <a:t>comparación arrojó valor menor o igual a 0,50</a:t>
                      </a:r>
                      <a:r>
                        <a:rPr lang="es-CO" sz="1600" u="none" strike="noStrike" dirty="0">
                          <a:effectLst/>
                        </a:rPr>
                        <a:t> - </a:t>
                      </a:r>
                      <a:r>
                        <a:rPr lang="es-CO" sz="1600" b="1" u="none" strike="noStrike" dirty="0">
                          <a:solidFill>
                            <a:srgbClr val="336600"/>
                          </a:solidFill>
                          <a:effectLst/>
                        </a:rPr>
                        <a:t>Si la ESE no ha iniciado aplicación de metodologías de mejoramiento continuo</a:t>
                      </a:r>
                      <a:endParaRPr lang="es-CO" sz="1600" b="1" i="0" u="none" strike="noStrike" dirty="0">
                        <a:solidFill>
                          <a:srgbClr val="336600"/>
                        </a:solidFill>
                        <a:effectLst/>
                        <a:latin typeface="Calibri"/>
                      </a:endParaRPr>
                    </a:p>
                  </a:txBody>
                  <a:tcPr marL="3038" marR="3038" marT="3038"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8"/>
                  </a:ext>
                </a:extLst>
              </a:tr>
              <a:tr h="285856">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800" b="1" u="none" strike="noStrike" dirty="0">
                          <a:effectLst/>
                        </a:rPr>
                        <a:t>1: </a:t>
                      </a:r>
                      <a:r>
                        <a:rPr lang="es-CO" sz="1600" u="none" strike="noStrike" dirty="0">
                          <a:effectLst/>
                        </a:rPr>
                        <a:t>Si el resultado de la comparación está </a:t>
                      </a:r>
                      <a:r>
                        <a:rPr lang="es-CO" sz="1600" b="1" u="none" strike="noStrike" dirty="0">
                          <a:solidFill>
                            <a:srgbClr val="336600"/>
                          </a:solidFill>
                          <a:effectLst/>
                        </a:rPr>
                        <a:t>entre 0,51 y 0,70</a:t>
                      </a:r>
                      <a:endParaRPr lang="es-CO" sz="1600" b="1" i="0" u="none" strike="noStrike" dirty="0">
                        <a:solidFill>
                          <a:srgbClr val="336600"/>
                        </a:solidFill>
                        <a:effectLst/>
                        <a:latin typeface="Calibri"/>
                      </a:endParaRPr>
                    </a:p>
                  </a:txBody>
                  <a:tcPr marL="3038" marR="3038" marT="3038"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9"/>
                  </a:ext>
                </a:extLst>
              </a:tr>
              <a:tr h="285856">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800" b="1" u="none" strike="noStrike" dirty="0">
                          <a:effectLst/>
                        </a:rPr>
                        <a:t>3:</a:t>
                      </a:r>
                      <a:r>
                        <a:rPr lang="es-CO" sz="1600" u="none" strike="noStrike" dirty="0">
                          <a:effectLst/>
                        </a:rPr>
                        <a:t> Si el resultado de la comparación está </a:t>
                      </a:r>
                      <a:r>
                        <a:rPr lang="es-CO" sz="1600" b="1" u="none" strike="noStrike" dirty="0">
                          <a:solidFill>
                            <a:srgbClr val="336600"/>
                          </a:solidFill>
                          <a:effectLst/>
                        </a:rPr>
                        <a:t>entre 0,71 y 0,89</a:t>
                      </a:r>
                      <a:endParaRPr lang="es-CO" sz="1600" b="1" i="0" u="none" strike="noStrike" dirty="0">
                        <a:solidFill>
                          <a:srgbClr val="336600"/>
                        </a:solidFill>
                        <a:effectLst/>
                        <a:latin typeface="Calibri"/>
                      </a:endParaRPr>
                    </a:p>
                  </a:txBody>
                  <a:tcPr marL="3038" marR="3038" marT="3038"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10"/>
                  </a:ext>
                </a:extLst>
              </a:tr>
              <a:tr h="323719">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800" b="1" u="none" strike="noStrike" dirty="0">
                          <a:effectLst/>
                        </a:rPr>
                        <a:t>5:</a:t>
                      </a:r>
                      <a:r>
                        <a:rPr lang="es-CO" sz="1600" u="none" strike="noStrike" dirty="0">
                          <a:effectLst/>
                        </a:rPr>
                        <a:t> Si el resultado de la comparación </a:t>
                      </a:r>
                      <a:r>
                        <a:rPr lang="es-CO" sz="1600" b="1" u="none" strike="noStrike" dirty="0">
                          <a:solidFill>
                            <a:srgbClr val="336600"/>
                          </a:solidFill>
                          <a:effectLst/>
                        </a:rPr>
                        <a:t>es mayor o igual a 0,90</a:t>
                      </a:r>
                      <a:endParaRPr lang="es-CO" sz="1600" b="1" i="0" u="none" strike="noStrike" dirty="0">
                        <a:solidFill>
                          <a:srgbClr val="336600"/>
                        </a:solidFill>
                        <a:effectLst/>
                        <a:latin typeface="Calibri"/>
                      </a:endParaRPr>
                    </a:p>
                  </a:txBody>
                  <a:tcPr marL="3038" marR="3038" marT="3038"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3105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2" name="Título 1"/>
          <p:cNvSpPr txBox="1">
            <a:spLocks/>
          </p:cNvSpPr>
          <p:nvPr/>
        </p:nvSpPr>
        <p:spPr>
          <a:xfrm>
            <a:off x="5083629" y="154745"/>
            <a:ext cx="6544198" cy="6445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CO" sz="3200" b="1">
                <a:solidFill>
                  <a:srgbClr val="336600"/>
                </a:solidFill>
                <a:latin typeface="Arial" panose="020B0604020202020204" pitchFamily="34" charset="0"/>
                <a:cs typeface="Arial" panose="020B0604020202020204" pitchFamily="34" charset="0"/>
              </a:rPr>
              <a:t>Área de Dirección y Gerencia</a:t>
            </a:r>
            <a:endParaRPr lang="es-CO" sz="3200" b="1" dirty="0">
              <a:solidFill>
                <a:srgbClr val="336600"/>
              </a:solidFill>
              <a:latin typeface="Arial" panose="020B0604020202020204" pitchFamily="34" charset="0"/>
              <a:cs typeface="Arial" panose="020B0604020202020204" pitchFamily="34" charset="0"/>
            </a:endParaRPr>
          </a:p>
        </p:txBody>
      </p:sp>
      <p:pic>
        <p:nvPicPr>
          <p:cNvPr id="3" name="Imagen 2">
            <a:extLst>
              <a:ext uri="{FF2B5EF4-FFF2-40B4-BE49-F238E27FC236}">
                <a16:creationId xmlns:a16="http://schemas.microsoft.com/office/drawing/2014/main" id="{A6780D92-63CB-45B1-AC04-757A29345C06}"/>
              </a:ext>
            </a:extLst>
          </p:cNvPr>
          <p:cNvPicPr>
            <a:picLocks noChangeAspect="1"/>
          </p:cNvPicPr>
          <p:nvPr/>
        </p:nvPicPr>
        <p:blipFill>
          <a:blip r:embed="rId3"/>
          <a:stretch>
            <a:fillRect/>
          </a:stretch>
        </p:blipFill>
        <p:spPr>
          <a:xfrm>
            <a:off x="896766" y="1007651"/>
            <a:ext cx="10398468" cy="4079924"/>
          </a:xfrm>
          <a:prstGeom prst="rect">
            <a:avLst/>
          </a:prstGeom>
        </p:spPr>
      </p:pic>
      <p:sp>
        <p:nvSpPr>
          <p:cNvPr id="4" name="CuadroTexto 3">
            <a:hlinkClick r:id="rId4"/>
            <a:extLst>
              <a:ext uri="{FF2B5EF4-FFF2-40B4-BE49-F238E27FC236}">
                <a16:creationId xmlns:a16="http://schemas.microsoft.com/office/drawing/2014/main" id="{6F33D993-0CCF-4F7E-8E3F-F9D40FD53566}"/>
              </a:ext>
            </a:extLst>
          </p:cNvPr>
          <p:cNvSpPr txBox="1"/>
          <p:nvPr/>
        </p:nvSpPr>
        <p:spPr>
          <a:xfrm>
            <a:off x="1111848" y="5338363"/>
            <a:ext cx="8510953" cy="369332"/>
          </a:xfrm>
          <a:prstGeom prst="rect">
            <a:avLst/>
          </a:prstGeom>
          <a:noFill/>
        </p:spPr>
        <p:txBody>
          <a:bodyPr wrap="square" rtlCol="0">
            <a:spAutoFit/>
          </a:bodyPr>
          <a:lstStyle/>
          <a:p>
            <a:r>
              <a:rPr lang="es-CO" b="1" dirty="0">
                <a:solidFill>
                  <a:prstClr val="black"/>
                </a:solidFill>
                <a:latin typeface="Calibri" panose="020F0502020204030204"/>
              </a:rPr>
              <a:t>https://www.supersalud.gov.co/es-co/superintendencia/estadisticas</a:t>
            </a:r>
          </a:p>
        </p:txBody>
      </p:sp>
    </p:spTree>
    <p:extLst>
      <p:ext uri="{BB962C8B-B14F-4D97-AF65-F5344CB8AC3E}">
        <p14:creationId xmlns:p14="http://schemas.microsoft.com/office/powerpoint/2010/main" val="812268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2" name="Título 1"/>
          <p:cNvSpPr txBox="1">
            <a:spLocks/>
          </p:cNvSpPr>
          <p:nvPr/>
        </p:nvSpPr>
        <p:spPr>
          <a:xfrm>
            <a:off x="5083629" y="154745"/>
            <a:ext cx="6544198" cy="6445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CO" sz="3200" b="1">
                <a:solidFill>
                  <a:srgbClr val="336600"/>
                </a:solidFill>
                <a:latin typeface="Arial" panose="020B0604020202020204" pitchFamily="34" charset="0"/>
                <a:cs typeface="Arial" panose="020B0604020202020204" pitchFamily="34" charset="0"/>
              </a:rPr>
              <a:t>Área de Dirección y Gerencia</a:t>
            </a:r>
            <a:endParaRPr lang="es-CO" sz="3200" b="1" dirty="0">
              <a:solidFill>
                <a:srgbClr val="336600"/>
              </a:solidFill>
              <a:latin typeface="Arial" panose="020B0604020202020204" pitchFamily="34" charset="0"/>
              <a:cs typeface="Arial" panose="020B0604020202020204" pitchFamily="34" charset="0"/>
            </a:endParaRPr>
          </a:p>
        </p:txBody>
      </p:sp>
      <p:sp>
        <p:nvSpPr>
          <p:cNvPr id="3" name="CuadroTexto 2">
            <a:hlinkClick r:id="rId3"/>
            <a:extLst>
              <a:ext uri="{FF2B5EF4-FFF2-40B4-BE49-F238E27FC236}">
                <a16:creationId xmlns:a16="http://schemas.microsoft.com/office/drawing/2014/main" id="{6F33D993-0CCF-4F7E-8E3F-F9D40FD53566}"/>
              </a:ext>
            </a:extLst>
          </p:cNvPr>
          <p:cNvSpPr txBox="1"/>
          <p:nvPr/>
        </p:nvSpPr>
        <p:spPr>
          <a:xfrm>
            <a:off x="717453" y="783000"/>
            <a:ext cx="11240086" cy="646331"/>
          </a:xfrm>
          <a:prstGeom prst="rect">
            <a:avLst/>
          </a:prstGeom>
          <a:noFill/>
        </p:spPr>
        <p:txBody>
          <a:bodyPr wrap="square" rtlCol="0">
            <a:spAutoFit/>
          </a:bodyPr>
          <a:lstStyle/>
          <a:p>
            <a:pPr algn="just"/>
            <a:r>
              <a:rPr lang="es-CO" b="1" dirty="0">
                <a:solidFill>
                  <a:prstClr val="black"/>
                </a:solidFill>
                <a:latin typeface="Calibri" panose="020F0502020204030204"/>
              </a:rPr>
              <a:t>https://www.supersalud.gov.co/es-co/delegadas/supervision-institucional/direccion-delegada-supervision-institucional/estadisticas-ips/estadisticas-en-salud-ips</a:t>
            </a:r>
          </a:p>
        </p:txBody>
      </p:sp>
      <p:pic>
        <p:nvPicPr>
          <p:cNvPr id="4" name="Imagen 3">
            <a:extLst>
              <a:ext uri="{FF2B5EF4-FFF2-40B4-BE49-F238E27FC236}">
                <a16:creationId xmlns:a16="http://schemas.microsoft.com/office/drawing/2014/main" id="{55F89F75-0523-4BAC-B067-A1E5A622BBD2}"/>
              </a:ext>
            </a:extLst>
          </p:cNvPr>
          <p:cNvPicPr>
            <a:picLocks noChangeAspect="1"/>
          </p:cNvPicPr>
          <p:nvPr/>
        </p:nvPicPr>
        <p:blipFill>
          <a:blip r:embed="rId4"/>
          <a:stretch>
            <a:fillRect/>
          </a:stretch>
        </p:blipFill>
        <p:spPr>
          <a:xfrm>
            <a:off x="402771" y="1631852"/>
            <a:ext cx="11225056" cy="4304500"/>
          </a:xfrm>
          <a:prstGeom prst="rect">
            <a:avLst/>
          </a:prstGeom>
        </p:spPr>
      </p:pic>
    </p:spTree>
    <p:extLst>
      <p:ext uri="{BB962C8B-B14F-4D97-AF65-F5344CB8AC3E}">
        <p14:creationId xmlns:p14="http://schemas.microsoft.com/office/powerpoint/2010/main" val="2053496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2" name="Título 1"/>
          <p:cNvSpPr txBox="1">
            <a:spLocks/>
          </p:cNvSpPr>
          <p:nvPr/>
        </p:nvSpPr>
        <p:spPr>
          <a:xfrm>
            <a:off x="5083629" y="154745"/>
            <a:ext cx="6544198" cy="6445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CO" sz="3200" b="1">
                <a:solidFill>
                  <a:srgbClr val="336600"/>
                </a:solidFill>
                <a:latin typeface="Arial" panose="020B0604020202020204" pitchFamily="34" charset="0"/>
                <a:cs typeface="Arial" panose="020B0604020202020204" pitchFamily="34" charset="0"/>
              </a:rPr>
              <a:t>Área de Dirección y Gerencia</a:t>
            </a:r>
            <a:endParaRPr lang="es-CO" sz="3200" b="1" dirty="0">
              <a:solidFill>
                <a:srgbClr val="336600"/>
              </a:solidFill>
              <a:latin typeface="Arial" panose="020B060402020202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C86846BB-4222-4F53-9763-B8544A2CC075}"/>
              </a:ext>
            </a:extLst>
          </p:cNvPr>
          <p:cNvGraphicFramePr>
            <a:graphicFrameLocks noGrp="1"/>
          </p:cNvGraphicFramePr>
          <p:nvPr>
            <p:extLst>
              <p:ext uri="{D42A27DB-BD31-4B8C-83A1-F6EECF244321}">
                <p14:modId xmlns:p14="http://schemas.microsoft.com/office/powerpoint/2010/main" val="2709897032"/>
              </p:ext>
            </p:extLst>
          </p:nvPr>
        </p:nvGraphicFramePr>
        <p:xfrm>
          <a:off x="612822" y="1453821"/>
          <a:ext cx="11015005" cy="3560471"/>
        </p:xfrm>
        <a:graphic>
          <a:graphicData uri="http://schemas.openxmlformats.org/drawingml/2006/table">
            <a:tbl>
              <a:tblPr/>
              <a:tblGrid>
                <a:gridCol w="852263">
                  <a:extLst>
                    <a:ext uri="{9D8B030D-6E8A-4147-A177-3AD203B41FA5}">
                      <a16:colId xmlns:a16="http://schemas.microsoft.com/office/drawing/2014/main" val="3868265360"/>
                    </a:ext>
                  </a:extLst>
                </a:gridCol>
                <a:gridCol w="336942">
                  <a:extLst>
                    <a:ext uri="{9D8B030D-6E8A-4147-A177-3AD203B41FA5}">
                      <a16:colId xmlns:a16="http://schemas.microsoft.com/office/drawing/2014/main" val="420445875"/>
                    </a:ext>
                  </a:extLst>
                </a:gridCol>
                <a:gridCol w="1017373">
                  <a:extLst>
                    <a:ext uri="{9D8B030D-6E8A-4147-A177-3AD203B41FA5}">
                      <a16:colId xmlns:a16="http://schemas.microsoft.com/office/drawing/2014/main" val="1444081895"/>
                    </a:ext>
                  </a:extLst>
                </a:gridCol>
                <a:gridCol w="3427277">
                  <a:extLst>
                    <a:ext uri="{9D8B030D-6E8A-4147-A177-3AD203B41FA5}">
                      <a16:colId xmlns:a16="http://schemas.microsoft.com/office/drawing/2014/main" val="1868578721"/>
                    </a:ext>
                  </a:extLst>
                </a:gridCol>
                <a:gridCol w="485590">
                  <a:extLst>
                    <a:ext uri="{9D8B030D-6E8A-4147-A177-3AD203B41FA5}">
                      <a16:colId xmlns:a16="http://schemas.microsoft.com/office/drawing/2014/main" val="1070643813"/>
                    </a:ext>
                  </a:extLst>
                </a:gridCol>
                <a:gridCol w="2036515">
                  <a:extLst>
                    <a:ext uri="{9D8B030D-6E8A-4147-A177-3AD203B41FA5}">
                      <a16:colId xmlns:a16="http://schemas.microsoft.com/office/drawing/2014/main" val="1278615357"/>
                    </a:ext>
                  </a:extLst>
                </a:gridCol>
                <a:gridCol w="995959">
                  <a:extLst>
                    <a:ext uri="{9D8B030D-6E8A-4147-A177-3AD203B41FA5}">
                      <a16:colId xmlns:a16="http://schemas.microsoft.com/office/drawing/2014/main" val="2722913156"/>
                    </a:ext>
                  </a:extLst>
                </a:gridCol>
                <a:gridCol w="991003">
                  <a:extLst>
                    <a:ext uri="{9D8B030D-6E8A-4147-A177-3AD203B41FA5}">
                      <a16:colId xmlns:a16="http://schemas.microsoft.com/office/drawing/2014/main" val="1814743949"/>
                    </a:ext>
                  </a:extLst>
                </a:gridCol>
                <a:gridCol w="872083">
                  <a:extLst>
                    <a:ext uri="{9D8B030D-6E8A-4147-A177-3AD203B41FA5}">
                      <a16:colId xmlns:a16="http://schemas.microsoft.com/office/drawing/2014/main" val="755489589"/>
                    </a:ext>
                  </a:extLst>
                </a:gridCol>
              </a:tblGrid>
              <a:tr h="472966">
                <a:tc gridSpan="9">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1" i="0" u="none" strike="noStrike" dirty="0">
                          <a:solidFill>
                            <a:srgbClr val="000000"/>
                          </a:solidFill>
                          <a:effectLst/>
                          <a:latin typeface="+mn-lt"/>
                        </a:rPr>
                        <a:t>ANEXO 4</a:t>
                      </a:r>
                    </a:p>
                  </a:txBody>
                  <a:tcPr marL="9525" marR="9525" marT="9525" marB="0" anchor="ctr">
                    <a:lnL>
                      <a:noFill/>
                    </a:lnL>
                    <a:lnR>
                      <a:noFill/>
                    </a:lnR>
                    <a:lnT>
                      <a:noFill/>
                    </a:lnT>
                    <a:lnB>
                      <a:noFill/>
                    </a:lnB>
                    <a:lnTlToBr w="12700" cmpd="sng">
                      <a:noFill/>
                      <a:prstDash val="solid"/>
                    </a:lnTlToBr>
                    <a:lnBlToTr w="12700" cmpd="sng">
                      <a:noFill/>
                      <a:prstDash val="solid"/>
                    </a:lnBlToTr>
                    <a:no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650709700"/>
                  </a:ext>
                </a:extLst>
              </a:tr>
              <a:tr h="522752">
                <a:tc gridSpan="9">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1" i="0" u="none" strike="noStrike" dirty="0">
                          <a:solidFill>
                            <a:srgbClr val="000000"/>
                          </a:solidFill>
                          <a:effectLst/>
                          <a:latin typeface="+mn-lt"/>
                        </a:rPr>
                        <a:t>Matriz de calificación</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959804958"/>
                  </a:ext>
                </a:extLst>
              </a:tr>
              <a:tr h="721895">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1" i="0" u="none" strike="noStrike" dirty="0">
                          <a:solidFill>
                            <a:srgbClr val="000000"/>
                          </a:solidFill>
                          <a:effectLst/>
                          <a:latin typeface="Arial Narrow" panose="020B0606020202030204" pitchFamily="34" charset="0"/>
                        </a:rPr>
                        <a:t>Área de Gestión</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1" i="0" u="none" strike="noStrike">
                          <a:solidFill>
                            <a:srgbClr val="000000"/>
                          </a:solidFill>
                          <a:effectLst/>
                          <a:latin typeface="Arial Narrow" panose="020B0606020202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1" i="0" u="none" strike="noStrike" dirty="0">
                          <a:solidFill>
                            <a:srgbClr val="000000"/>
                          </a:solidFill>
                          <a:effectLst/>
                          <a:latin typeface="Arial Narrow" panose="020B0606020202030204" pitchFamily="34" charset="0"/>
                        </a:rPr>
                        <a:t>Tipo de ESE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1" i="0" u="none" strike="noStrike" dirty="0">
                          <a:solidFill>
                            <a:srgbClr val="000000"/>
                          </a:solidFill>
                          <a:effectLst/>
                          <a:latin typeface="Arial Narrow" panose="020B0606020202030204" pitchFamily="34" charset="0"/>
                        </a:rPr>
                        <a:t>Indicador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1" i="0" u="none" strike="noStrike" dirty="0">
                          <a:solidFill>
                            <a:srgbClr val="000000"/>
                          </a:solidFill>
                          <a:effectLst/>
                          <a:latin typeface="Arial Narrow" panose="020B0606020202030204" pitchFamily="34" charset="0"/>
                        </a:rPr>
                        <a:t>Línea de base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1" i="0" u="none" strike="noStrike" dirty="0">
                          <a:solidFill>
                            <a:srgbClr val="000000"/>
                          </a:solidFill>
                          <a:effectLst/>
                          <a:latin typeface="Arial Narrow" panose="020B0606020202030204" pitchFamily="34" charset="0"/>
                        </a:rPr>
                        <a:t>Resultado del periodo evaluado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1" i="0" u="none" strike="noStrike">
                          <a:solidFill>
                            <a:srgbClr val="000000"/>
                          </a:solidFill>
                          <a:effectLst/>
                          <a:latin typeface="Arial Narrow" panose="020B0606020202030204" pitchFamily="34" charset="0"/>
                        </a:rPr>
                        <a:t>Calificación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1" i="0" u="none" strike="noStrike">
                          <a:solidFill>
                            <a:srgbClr val="000000"/>
                          </a:solidFill>
                          <a:effectLst/>
                          <a:latin typeface="Arial Narrow" panose="020B0606020202030204" pitchFamily="34" charset="0"/>
                        </a:rPr>
                        <a:t>Ponderación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1" i="0" u="none" strike="noStrike">
                          <a:solidFill>
                            <a:srgbClr val="000000"/>
                          </a:solidFill>
                          <a:effectLst/>
                          <a:latin typeface="Arial Narrow" panose="020B0606020202030204" pitchFamily="34" charset="0"/>
                        </a:rPr>
                        <a:t>Resultado ponderado</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472278220"/>
                  </a:ext>
                </a:extLst>
              </a:tr>
              <a:tr h="274605">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dirty="0">
                          <a:solidFill>
                            <a:srgbClr val="000000"/>
                          </a:solidFill>
                          <a:effectLst/>
                          <a:latin typeface="Calibri" panose="020F0502020204030204" pitchFamily="34" charset="0"/>
                        </a:rPr>
                        <a:t>a</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a:solidFill>
                            <a:srgbClr val="000000"/>
                          </a:solidFill>
                          <a:effectLst/>
                          <a:latin typeface="Calibri" panose="020F0502020204030204" pitchFamily="34" charset="0"/>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dirty="0">
                          <a:solidFill>
                            <a:srgbClr val="000000"/>
                          </a:solidFill>
                          <a:effectLst/>
                          <a:latin typeface="Calibri" panose="020F0502020204030204" pitchFamily="34" charset="0"/>
                        </a:rPr>
                        <a: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dirty="0">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dirty="0">
                          <a:solidFill>
                            <a:srgbClr val="000000"/>
                          </a:solidFill>
                          <a:effectLst/>
                          <a:latin typeface="Calibri" panose="020F0502020204030204" pitchFamily="34" charset="0"/>
                        </a:rPr>
                        <a:t>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dirty="0">
                          <a:solidFill>
                            <a:srgbClr val="000000"/>
                          </a:solidFill>
                          <a:effectLst/>
                          <a:latin typeface="Calibri" panose="020F0502020204030204" pitchFamily="34" charset="0"/>
                        </a:rPr>
                        <a:t>j</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dirty="0">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dirty="0">
                          <a:solidFill>
                            <a:srgbClr val="000000"/>
                          </a:solidFill>
                          <a:effectLst/>
                          <a:latin typeface="Calibri" panose="020F0502020204030204" pitchFamily="34" charset="0"/>
                        </a:rPr>
                        <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dirty="0">
                          <a:solidFill>
                            <a:srgbClr val="000000"/>
                          </a:solidFill>
                          <a:effectLst/>
                          <a:latin typeface="Calibri" panose="020F0502020204030204" pitchFamily="34" charset="0"/>
                        </a:rPr>
                        <a:t>m:k*l</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255254954"/>
                  </a:ext>
                </a:extLst>
              </a:tr>
              <a:tr h="1568253">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r" fontAlgn="ctr"/>
                      <a:r>
                        <a:rPr lang="es-CO" sz="900" b="1" i="0" u="none" strike="noStrike" dirty="0">
                          <a:solidFill>
                            <a:srgbClr val="000000"/>
                          </a:solidFill>
                          <a:effectLst/>
                          <a:latin typeface="Calibri" panose="020F0502020204030204" pitchFamily="34" charset="0"/>
                        </a:rPr>
                        <a:t>Dirección y Gerencia 20%</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1" i="0" u="none" strike="noStrike" dirty="0">
                          <a:solidFill>
                            <a:srgbClr val="0070C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0" i="0" u="none" strike="noStrike" dirty="0">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600" b="1" i="0" u="none" strike="noStrike" dirty="0">
                          <a:solidFill>
                            <a:srgbClr val="0070C0"/>
                          </a:solidFill>
                          <a:effectLst/>
                          <a:latin typeface="Calibri" panose="020F0502020204030204" pitchFamily="34" charset="0"/>
                        </a:rPr>
                        <a:t>EFECTIVIDAD EN LA AUDITORÍA PARA EL MEJORAMIENTO CONTINUO DE LA CALIDAD DE LA ATENCIÓN EN SALUD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6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2000" b="0" i="0" u="none" strike="noStrike" dirty="0">
                          <a:solidFill>
                            <a:srgbClr val="000000"/>
                          </a:solidFill>
                          <a:effectLst/>
                          <a:latin typeface="Calibri" panose="020F0502020204030204" pitchFamily="34" charset="0"/>
                        </a:rPr>
                        <a:t>SNS informa de un resultado de </a:t>
                      </a:r>
                      <a:r>
                        <a:rPr lang="es-CO" sz="2400" b="1" i="0" u="none" strike="noStrike" dirty="0">
                          <a:solidFill>
                            <a:srgbClr val="000000"/>
                          </a:solidFill>
                          <a:effectLst/>
                          <a:latin typeface="Calibri" panose="020F0502020204030204" pitchFamily="34" charset="0"/>
                        </a:rPr>
                        <a:t>0,68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6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1" i="0" u="none" strike="noStrike" dirty="0">
                          <a:solidFill>
                            <a:srgbClr val="000000"/>
                          </a:solidFill>
                          <a:effectLst/>
                          <a:latin typeface="Calibri" panose="020F0502020204030204" pitchFamily="34" charset="0"/>
                        </a:rPr>
                        <a:t>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6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8119641"/>
                  </a:ext>
                </a:extLst>
              </a:tr>
            </a:tbl>
          </a:graphicData>
        </a:graphic>
      </p:graphicFrame>
    </p:spTree>
    <p:extLst>
      <p:ext uri="{BB962C8B-B14F-4D97-AF65-F5344CB8AC3E}">
        <p14:creationId xmlns:p14="http://schemas.microsoft.com/office/powerpoint/2010/main" val="2798851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2" name="Título 1"/>
          <p:cNvSpPr txBox="1">
            <a:spLocks/>
          </p:cNvSpPr>
          <p:nvPr/>
        </p:nvSpPr>
        <p:spPr>
          <a:xfrm>
            <a:off x="5083629" y="58244"/>
            <a:ext cx="6544198" cy="6445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CO" sz="3200" b="1" dirty="0">
                <a:solidFill>
                  <a:srgbClr val="336600"/>
                </a:solidFill>
                <a:latin typeface="Arial" panose="020B0604020202020204" pitchFamily="34" charset="0"/>
                <a:cs typeface="Arial" panose="020B0604020202020204" pitchFamily="34" charset="0"/>
              </a:rPr>
              <a:t>Área de Dirección y Gerencia</a:t>
            </a:r>
          </a:p>
        </p:txBody>
      </p:sp>
      <p:graphicFrame>
        <p:nvGraphicFramePr>
          <p:cNvPr id="3" name="Tabla 2">
            <a:extLst>
              <a:ext uri="{FF2B5EF4-FFF2-40B4-BE49-F238E27FC236}">
                <a16:creationId xmlns:a16="http://schemas.microsoft.com/office/drawing/2014/main" id="{FED5EB4B-6F37-4280-8909-85CE232A453C}"/>
              </a:ext>
            </a:extLst>
          </p:cNvPr>
          <p:cNvGraphicFramePr>
            <a:graphicFrameLocks noGrp="1"/>
          </p:cNvGraphicFramePr>
          <p:nvPr>
            <p:extLst>
              <p:ext uri="{D42A27DB-BD31-4B8C-83A1-F6EECF244321}">
                <p14:modId xmlns:p14="http://schemas.microsoft.com/office/powerpoint/2010/main" val="974290323"/>
              </p:ext>
            </p:extLst>
          </p:nvPr>
        </p:nvGraphicFramePr>
        <p:xfrm>
          <a:off x="564171" y="799270"/>
          <a:ext cx="10782301" cy="2715908"/>
        </p:xfrm>
        <a:graphic>
          <a:graphicData uri="http://schemas.openxmlformats.org/drawingml/2006/table">
            <a:tbl>
              <a:tblPr/>
              <a:tblGrid>
                <a:gridCol w="832780">
                  <a:extLst>
                    <a:ext uri="{9D8B030D-6E8A-4147-A177-3AD203B41FA5}">
                      <a16:colId xmlns:a16="http://schemas.microsoft.com/office/drawing/2014/main" val="2080335485"/>
                    </a:ext>
                  </a:extLst>
                </a:gridCol>
                <a:gridCol w="482136">
                  <a:extLst>
                    <a:ext uri="{9D8B030D-6E8A-4147-A177-3AD203B41FA5}">
                      <a16:colId xmlns:a16="http://schemas.microsoft.com/office/drawing/2014/main" val="3229420571"/>
                    </a:ext>
                  </a:extLst>
                </a:gridCol>
                <a:gridCol w="793774">
                  <a:extLst>
                    <a:ext uri="{9D8B030D-6E8A-4147-A177-3AD203B41FA5}">
                      <a16:colId xmlns:a16="http://schemas.microsoft.com/office/drawing/2014/main" val="546389582"/>
                    </a:ext>
                  </a:extLst>
                </a:gridCol>
                <a:gridCol w="2827607">
                  <a:extLst>
                    <a:ext uri="{9D8B030D-6E8A-4147-A177-3AD203B41FA5}">
                      <a16:colId xmlns:a16="http://schemas.microsoft.com/office/drawing/2014/main" val="156349991"/>
                    </a:ext>
                  </a:extLst>
                </a:gridCol>
                <a:gridCol w="590843">
                  <a:extLst>
                    <a:ext uri="{9D8B030D-6E8A-4147-A177-3AD203B41FA5}">
                      <a16:colId xmlns:a16="http://schemas.microsoft.com/office/drawing/2014/main" val="1371766868"/>
                    </a:ext>
                  </a:extLst>
                </a:gridCol>
                <a:gridCol w="2013143">
                  <a:extLst>
                    <a:ext uri="{9D8B030D-6E8A-4147-A177-3AD203B41FA5}">
                      <a16:colId xmlns:a16="http://schemas.microsoft.com/office/drawing/2014/main" val="920161211"/>
                    </a:ext>
                  </a:extLst>
                </a:gridCol>
                <a:gridCol w="886265">
                  <a:extLst>
                    <a:ext uri="{9D8B030D-6E8A-4147-A177-3AD203B41FA5}">
                      <a16:colId xmlns:a16="http://schemas.microsoft.com/office/drawing/2014/main" val="611626037"/>
                    </a:ext>
                  </a:extLst>
                </a:gridCol>
                <a:gridCol w="914400">
                  <a:extLst>
                    <a:ext uri="{9D8B030D-6E8A-4147-A177-3AD203B41FA5}">
                      <a16:colId xmlns:a16="http://schemas.microsoft.com/office/drawing/2014/main" val="1162444047"/>
                    </a:ext>
                  </a:extLst>
                </a:gridCol>
                <a:gridCol w="1441353">
                  <a:extLst>
                    <a:ext uri="{9D8B030D-6E8A-4147-A177-3AD203B41FA5}">
                      <a16:colId xmlns:a16="http://schemas.microsoft.com/office/drawing/2014/main" val="2412676873"/>
                    </a:ext>
                  </a:extLst>
                </a:gridCol>
              </a:tblGrid>
              <a:tr h="180975">
                <a:tc gridSpan="9">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1" i="0" u="none" strike="noStrike" dirty="0">
                          <a:solidFill>
                            <a:srgbClr val="000000"/>
                          </a:solidFill>
                          <a:effectLst/>
                          <a:latin typeface="Calibri" panose="020F0502020204030204" pitchFamily="34" charset="0"/>
                        </a:rPr>
                        <a:t>ANEXO 4</a:t>
                      </a:r>
                    </a:p>
                  </a:txBody>
                  <a:tcPr marL="9525" marR="9525" marT="9525" marB="0" anchor="ctr">
                    <a:lnL>
                      <a:noFill/>
                    </a:lnL>
                    <a:lnR>
                      <a:noFill/>
                    </a:lnR>
                    <a:lnT>
                      <a:noFill/>
                    </a:lnT>
                    <a:lnB>
                      <a:noFill/>
                    </a:lnB>
                    <a:lnTlToBr w="12700" cmpd="sng">
                      <a:noFill/>
                      <a:prstDash val="solid"/>
                    </a:lnTlToBr>
                    <a:lnBlToTr w="12700" cmpd="sng">
                      <a:noFill/>
                      <a:prstDash val="solid"/>
                    </a:lnBlToTr>
                    <a:no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132332571"/>
                  </a:ext>
                </a:extLst>
              </a:tr>
              <a:tr h="405631">
                <a:tc gridSpan="9">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1" i="0" u="none" strike="noStrike" dirty="0">
                          <a:solidFill>
                            <a:srgbClr val="000000"/>
                          </a:solidFill>
                          <a:effectLst/>
                          <a:latin typeface="Arial Narrow" panose="020B0606020202030204" pitchFamily="34" charset="0"/>
                        </a:rPr>
                        <a:t>Matriz de calificación</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762143501"/>
                  </a:ext>
                </a:extLst>
              </a:tr>
              <a:tr h="470486">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100" b="1" i="0" u="none" strike="noStrike" dirty="0">
                          <a:solidFill>
                            <a:srgbClr val="000000"/>
                          </a:solidFill>
                          <a:effectLst/>
                          <a:latin typeface="Arial Narrow" panose="020B0606020202030204" pitchFamily="34" charset="0"/>
                        </a:rPr>
                        <a:t>Área de Gestión</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100" b="1" i="0" u="none" strike="noStrike" dirty="0">
                          <a:solidFill>
                            <a:srgbClr val="000000"/>
                          </a:solidFill>
                          <a:effectLst/>
                          <a:latin typeface="Arial Narrow" panose="020B0606020202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100" b="1" i="0" u="none" strike="noStrike" dirty="0">
                          <a:solidFill>
                            <a:srgbClr val="000000"/>
                          </a:solidFill>
                          <a:effectLst/>
                          <a:latin typeface="Arial Narrow" panose="020B0606020202030204" pitchFamily="34" charset="0"/>
                        </a:rPr>
                        <a:t>Tipo de ESE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100" b="1" i="0" u="none" strike="noStrike" dirty="0">
                          <a:solidFill>
                            <a:srgbClr val="000000"/>
                          </a:solidFill>
                          <a:effectLst/>
                          <a:latin typeface="Arial Narrow" panose="020B0606020202030204" pitchFamily="34" charset="0"/>
                        </a:rPr>
                        <a:t>Indicador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100" b="1" i="0" u="none" strike="noStrike" dirty="0">
                          <a:solidFill>
                            <a:srgbClr val="000000"/>
                          </a:solidFill>
                          <a:effectLst/>
                          <a:latin typeface="Arial Narrow" panose="020B0606020202030204" pitchFamily="34" charset="0"/>
                        </a:rPr>
                        <a:t>Línea de base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100" b="1" i="0" u="none" strike="noStrike" dirty="0">
                          <a:solidFill>
                            <a:srgbClr val="000000"/>
                          </a:solidFill>
                          <a:effectLst/>
                          <a:latin typeface="Arial Narrow" panose="020B0606020202030204" pitchFamily="34" charset="0"/>
                        </a:rPr>
                        <a:t>Resultado del periodo evaluado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100" b="1" i="0" u="none" strike="noStrike" dirty="0">
                          <a:solidFill>
                            <a:srgbClr val="000000"/>
                          </a:solidFill>
                          <a:effectLst/>
                          <a:latin typeface="Arial Narrow" panose="020B0606020202030204" pitchFamily="34" charset="0"/>
                        </a:rPr>
                        <a:t>Calificación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E699"/>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100" b="1" i="0" u="none" strike="noStrike" dirty="0">
                          <a:solidFill>
                            <a:srgbClr val="000000"/>
                          </a:solidFill>
                          <a:effectLst/>
                          <a:latin typeface="Arial Narrow" panose="020B0606020202030204" pitchFamily="34" charset="0"/>
                        </a:rPr>
                        <a:t>Ponderación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100" b="1" i="0" u="none" strike="noStrike" dirty="0">
                          <a:solidFill>
                            <a:srgbClr val="000000"/>
                          </a:solidFill>
                          <a:effectLst/>
                          <a:latin typeface="Arial Narrow" panose="020B0606020202030204" pitchFamily="34" charset="0"/>
                        </a:rPr>
                        <a:t>Resultado ponderado</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EBF7"/>
                    </a:solidFill>
                  </a:tcPr>
                </a:tc>
                <a:extLst>
                  <a:ext uri="{0D108BD9-81ED-4DB2-BD59-A6C34878D82A}">
                    <a16:rowId xmlns:a16="http://schemas.microsoft.com/office/drawing/2014/main" val="1691405891"/>
                  </a:ext>
                </a:extLst>
              </a:tr>
              <a:tr h="175932">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0" i="0" u="none" strike="noStrike">
                          <a:solidFill>
                            <a:srgbClr val="000000"/>
                          </a:solidFill>
                          <a:effectLst/>
                          <a:latin typeface="Calibri" panose="020F0502020204030204" pitchFamily="34" charset="0"/>
                        </a:rPr>
                        <a:t>a</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0" i="0" u="none" strike="noStrike">
                          <a:solidFill>
                            <a:srgbClr val="000000"/>
                          </a:solidFill>
                          <a:effectLst/>
                          <a:latin typeface="Calibri" panose="020F0502020204030204" pitchFamily="34" charset="0"/>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0" i="0" u="none" strike="noStrike" dirty="0">
                          <a:solidFill>
                            <a:srgbClr val="000000"/>
                          </a:solidFill>
                          <a:effectLst/>
                          <a:latin typeface="Calibri" panose="020F0502020204030204" pitchFamily="34" charset="0"/>
                        </a:rPr>
                        <a: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0" i="0" u="none" strike="noStrike">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0" i="0" u="none" strike="noStrike">
                          <a:solidFill>
                            <a:srgbClr val="000000"/>
                          </a:solidFill>
                          <a:effectLst/>
                          <a:latin typeface="Calibri" panose="020F0502020204030204" pitchFamily="34" charset="0"/>
                        </a:rPr>
                        <a:t>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0" i="0" u="none" strike="noStrike" dirty="0">
                          <a:solidFill>
                            <a:srgbClr val="000000"/>
                          </a:solidFill>
                          <a:effectLst/>
                          <a:latin typeface="Calibri" panose="020F0502020204030204" pitchFamily="34" charset="0"/>
                        </a:rPr>
                        <a:t>j</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1" i="0" u="none" strike="noStrike">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0" i="0" u="none" strike="noStrike">
                          <a:solidFill>
                            <a:srgbClr val="000000"/>
                          </a:solidFill>
                          <a:effectLst/>
                          <a:latin typeface="Calibri" panose="020F0502020204030204" pitchFamily="34" charset="0"/>
                        </a:rPr>
                        <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0" i="0" u="none" strike="noStrike">
                          <a:solidFill>
                            <a:srgbClr val="000000"/>
                          </a:solidFill>
                          <a:effectLst/>
                          <a:latin typeface="Calibri" panose="020F0502020204030204" pitchFamily="34" charset="0"/>
                        </a:rPr>
                        <a:t>m:k*l</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8655175"/>
                  </a:ext>
                </a:extLst>
              </a:tr>
              <a:tr h="1333061">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0000"/>
                          </a:solidFill>
                          <a:effectLst/>
                          <a:latin typeface="Calibri" panose="020F0502020204030204" pitchFamily="34" charset="0"/>
                        </a:rPr>
                        <a:t>Dirección y Gerencia 20%</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1" i="0" u="none" strike="noStrike" dirty="0">
                          <a:solidFill>
                            <a:srgbClr val="0070C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0" i="0" u="none" strike="noStrike" dirty="0">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600" b="1" i="0" u="none" strike="noStrike" dirty="0">
                          <a:solidFill>
                            <a:srgbClr val="0070C0"/>
                          </a:solidFill>
                          <a:effectLst/>
                          <a:latin typeface="Calibri" panose="020F0502020204030204" pitchFamily="34" charset="0"/>
                        </a:rPr>
                        <a:t>EFECTIVIDAD EN LA AUDITORÍA PARA EL MEJORAMIENTO CONTINUO DE LA CALIDAD DE LA ATENCIÓN EN SALUD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2000" b="0" i="0" u="none" strike="noStrike" dirty="0">
                          <a:solidFill>
                            <a:srgbClr val="000000"/>
                          </a:solidFill>
                          <a:effectLst/>
                          <a:latin typeface="Calibri" panose="020F0502020204030204" pitchFamily="34" charset="0"/>
                        </a:rPr>
                        <a:t>SNS informa de un resultado de </a:t>
                      </a:r>
                      <a:r>
                        <a:rPr lang="es-CO" sz="2000" b="1" i="0" u="none" strike="noStrike" dirty="0">
                          <a:solidFill>
                            <a:srgbClr val="000000"/>
                          </a:solidFill>
                          <a:effectLst>
                            <a:outerShdw blurRad="38100" dist="38100" dir="2700000" algn="tl">
                              <a:srgbClr val="000000">
                                <a:alpha val="43137"/>
                              </a:srgbClr>
                            </a:outerShdw>
                          </a:effectLst>
                          <a:latin typeface="Calibri" panose="020F0502020204030204" pitchFamily="34" charset="0"/>
                        </a:rPr>
                        <a:t>0,68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0" i="0" u="none" strike="noStrike" dirty="0">
                          <a:solidFill>
                            <a:srgbClr val="000000"/>
                          </a:solidFill>
                          <a:effectLst/>
                          <a:latin typeface="Calibri" panose="020F0502020204030204" pitchFamily="34" charset="0"/>
                        </a:rPr>
                        <a:t>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1" i="0" u="none" strike="noStrike" dirty="0">
                          <a:solidFill>
                            <a:srgbClr val="000000"/>
                          </a:solidFill>
                          <a:effectLst/>
                          <a:latin typeface="Calibri" panose="020F0502020204030204" pitchFamily="34" charset="0"/>
                        </a:rPr>
                        <a:t>0,05</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1943146"/>
                  </a:ext>
                </a:extLst>
              </a:tr>
            </a:tbl>
          </a:graphicData>
        </a:graphic>
      </p:graphicFrame>
      <p:graphicFrame>
        <p:nvGraphicFramePr>
          <p:cNvPr id="4" name="Tabla 3">
            <a:extLst>
              <a:ext uri="{FF2B5EF4-FFF2-40B4-BE49-F238E27FC236}">
                <a16:creationId xmlns:a16="http://schemas.microsoft.com/office/drawing/2014/main" id="{71D42B08-E241-4D1C-99E1-1B2CFADE3277}"/>
              </a:ext>
            </a:extLst>
          </p:cNvPr>
          <p:cNvGraphicFramePr>
            <a:graphicFrameLocks noGrp="1"/>
          </p:cNvGraphicFramePr>
          <p:nvPr>
            <p:extLst>
              <p:ext uri="{D42A27DB-BD31-4B8C-83A1-F6EECF244321}">
                <p14:modId xmlns:p14="http://schemas.microsoft.com/office/powerpoint/2010/main" val="2606835991"/>
              </p:ext>
            </p:extLst>
          </p:nvPr>
        </p:nvGraphicFramePr>
        <p:xfrm>
          <a:off x="564172" y="3933941"/>
          <a:ext cx="10782301" cy="2257502"/>
        </p:xfrm>
        <a:graphic>
          <a:graphicData uri="http://schemas.openxmlformats.org/drawingml/2006/table">
            <a:tbl>
              <a:tblPr/>
              <a:tblGrid>
                <a:gridCol w="832780">
                  <a:extLst>
                    <a:ext uri="{9D8B030D-6E8A-4147-A177-3AD203B41FA5}">
                      <a16:colId xmlns:a16="http://schemas.microsoft.com/office/drawing/2014/main" val="2080335485"/>
                    </a:ext>
                  </a:extLst>
                </a:gridCol>
                <a:gridCol w="482136">
                  <a:extLst>
                    <a:ext uri="{9D8B030D-6E8A-4147-A177-3AD203B41FA5}">
                      <a16:colId xmlns:a16="http://schemas.microsoft.com/office/drawing/2014/main" val="3229420571"/>
                    </a:ext>
                  </a:extLst>
                </a:gridCol>
                <a:gridCol w="921847">
                  <a:extLst>
                    <a:ext uri="{9D8B030D-6E8A-4147-A177-3AD203B41FA5}">
                      <a16:colId xmlns:a16="http://schemas.microsoft.com/office/drawing/2014/main" val="546389582"/>
                    </a:ext>
                  </a:extLst>
                </a:gridCol>
                <a:gridCol w="2771336">
                  <a:extLst>
                    <a:ext uri="{9D8B030D-6E8A-4147-A177-3AD203B41FA5}">
                      <a16:colId xmlns:a16="http://schemas.microsoft.com/office/drawing/2014/main" val="156349991"/>
                    </a:ext>
                  </a:extLst>
                </a:gridCol>
                <a:gridCol w="590843">
                  <a:extLst>
                    <a:ext uri="{9D8B030D-6E8A-4147-A177-3AD203B41FA5}">
                      <a16:colId xmlns:a16="http://schemas.microsoft.com/office/drawing/2014/main" val="1371766868"/>
                    </a:ext>
                  </a:extLst>
                </a:gridCol>
                <a:gridCol w="1941341">
                  <a:extLst>
                    <a:ext uri="{9D8B030D-6E8A-4147-A177-3AD203B41FA5}">
                      <a16:colId xmlns:a16="http://schemas.microsoft.com/office/drawing/2014/main" val="920161211"/>
                    </a:ext>
                  </a:extLst>
                </a:gridCol>
                <a:gridCol w="886265">
                  <a:extLst>
                    <a:ext uri="{9D8B030D-6E8A-4147-A177-3AD203B41FA5}">
                      <a16:colId xmlns:a16="http://schemas.microsoft.com/office/drawing/2014/main" val="611626037"/>
                    </a:ext>
                  </a:extLst>
                </a:gridCol>
                <a:gridCol w="914400">
                  <a:extLst>
                    <a:ext uri="{9D8B030D-6E8A-4147-A177-3AD203B41FA5}">
                      <a16:colId xmlns:a16="http://schemas.microsoft.com/office/drawing/2014/main" val="1162444047"/>
                    </a:ext>
                  </a:extLst>
                </a:gridCol>
                <a:gridCol w="1441353">
                  <a:extLst>
                    <a:ext uri="{9D8B030D-6E8A-4147-A177-3AD203B41FA5}">
                      <a16:colId xmlns:a16="http://schemas.microsoft.com/office/drawing/2014/main" val="2412676873"/>
                    </a:ext>
                  </a:extLst>
                </a:gridCol>
              </a:tblGrid>
              <a:tr h="213965">
                <a:tc gridSpan="9">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endParaRPr lang="es-CO" sz="9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no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132332571"/>
                  </a:ext>
                </a:extLst>
              </a:tr>
              <a:tr h="0">
                <a:tc gridSpan="9">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endParaRPr lang="es-CO" sz="1600" b="1" i="0" u="none" strike="noStrike" dirty="0">
                        <a:solidFill>
                          <a:srgbClr val="000000"/>
                        </a:solidFill>
                        <a:effectLst/>
                        <a:latin typeface="Arial Narrow" panose="020B0606020202030204" pitchFamily="34" charset="0"/>
                      </a:endParaRP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762143501"/>
                  </a:ext>
                </a:extLst>
              </a:tr>
              <a:tr h="357606">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100" b="1" i="0" u="none" strike="noStrike" dirty="0">
                          <a:solidFill>
                            <a:srgbClr val="000000"/>
                          </a:solidFill>
                          <a:effectLst/>
                          <a:latin typeface="Arial Narrow" panose="020B0606020202030204" pitchFamily="34" charset="0"/>
                        </a:rPr>
                        <a:t>Área de Gestión</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100" b="1" i="0" u="none" strike="noStrike" dirty="0">
                          <a:solidFill>
                            <a:srgbClr val="000000"/>
                          </a:solidFill>
                          <a:effectLst/>
                          <a:latin typeface="Arial Narrow" panose="020B0606020202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100" b="1" i="0" u="none" strike="noStrike" dirty="0">
                          <a:solidFill>
                            <a:srgbClr val="000000"/>
                          </a:solidFill>
                          <a:effectLst/>
                          <a:latin typeface="Arial Narrow" panose="020B0606020202030204" pitchFamily="34" charset="0"/>
                        </a:rPr>
                        <a:t>Tipo de ESE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100" b="1" i="0" u="none" strike="noStrike" dirty="0">
                          <a:solidFill>
                            <a:srgbClr val="000000"/>
                          </a:solidFill>
                          <a:effectLst/>
                          <a:latin typeface="Arial Narrow" panose="020B0606020202030204" pitchFamily="34" charset="0"/>
                        </a:rPr>
                        <a:t>Indicador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100" b="1" i="0" u="none" strike="noStrike" dirty="0">
                          <a:solidFill>
                            <a:srgbClr val="000000"/>
                          </a:solidFill>
                          <a:effectLst/>
                          <a:latin typeface="Arial Narrow" panose="020B0606020202030204" pitchFamily="34" charset="0"/>
                        </a:rPr>
                        <a:t>Línea de base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100" b="1" i="0" u="none" strike="noStrike" dirty="0">
                          <a:solidFill>
                            <a:srgbClr val="000000"/>
                          </a:solidFill>
                          <a:effectLst/>
                          <a:latin typeface="Arial Narrow" panose="020B0606020202030204" pitchFamily="34" charset="0"/>
                        </a:rPr>
                        <a:t>Resultado del periodo evaluado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100" b="1" i="0" u="none" strike="noStrike" dirty="0">
                          <a:solidFill>
                            <a:srgbClr val="000000"/>
                          </a:solidFill>
                          <a:effectLst/>
                          <a:latin typeface="Arial Narrow" panose="020B0606020202030204" pitchFamily="34" charset="0"/>
                        </a:rPr>
                        <a:t>Calificación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E699"/>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100" b="1" i="0" u="none" strike="noStrike" dirty="0">
                          <a:solidFill>
                            <a:srgbClr val="000000"/>
                          </a:solidFill>
                          <a:effectLst/>
                          <a:latin typeface="Arial Narrow" panose="020B0606020202030204" pitchFamily="34" charset="0"/>
                        </a:rPr>
                        <a:t>Ponderación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100" b="1" i="0" u="none" strike="noStrike" dirty="0">
                          <a:solidFill>
                            <a:srgbClr val="000000"/>
                          </a:solidFill>
                          <a:effectLst/>
                          <a:latin typeface="Arial Narrow" panose="020B0606020202030204" pitchFamily="34" charset="0"/>
                        </a:rPr>
                        <a:t>Resultado ponderado</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EBF7"/>
                    </a:solidFill>
                  </a:tcPr>
                </a:tc>
                <a:extLst>
                  <a:ext uri="{0D108BD9-81ED-4DB2-BD59-A6C34878D82A}">
                    <a16:rowId xmlns:a16="http://schemas.microsoft.com/office/drawing/2014/main" val="1691405891"/>
                  </a:ext>
                </a:extLst>
              </a:tr>
              <a:tr h="213965">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0" i="0" u="none" strike="noStrike">
                          <a:solidFill>
                            <a:srgbClr val="000000"/>
                          </a:solidFill>
                          <a:effectLst/>
                          <a:latin typeface="Calibri" panose="020F0502020204030204" pitchFamily="34" charset="0"/>
                        </a:rPr>
                        <a:t>a</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0" i="0" u="none" strike="noStrike">
                          <a:solidFill>
                            <a:srgbClr val="000000"/>
                          </a:solidFill>
                          <a:effectLst/>
                          <a:latin typeface="Calibri" panose="020F0502020204030204" pitchFamily="34" charset="0"/>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0" i="0" u="none" strike="noStrike" dirty="0">
                          <a:solidFill>
                            <a:srgbClr val="000000"/>
                          </a:solidFill>
                          <a:effectLst/>
                          <a:latin typeface="Calibri" panose="020F0502020204030204" pitchFamily="34" charset="0"/>
                        </a:rPr>
                        <a: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0" i="0" u="none" strike="noStrike">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0" i="0" u="none" strike="noStrike">
                          <a:solidFill>
                            <a:srgbClr val="000000"/>
                          </a:solidFill>
                          <a:effectLst/>
                          <a:latin typeface="Calibri" panose="020F0502020204030204" pitchFamily="34" charset="0"/>
                        </a:rPr>
                        <a:t>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0" i="0" u="none" strike="noStrike" dirty="0">
                          <a:solidFill>
                            <a:srgbClr val="000000"/>
                          </a:solidFill>
                          <a:effectLst/>
                          <a:latin typeface="Calibri" panose="020F0502020204030204" pitchFamily="34" charset="0"/>
                        </a:rPr>
                        <a:t>j</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1" i="0" u="none" strike="noStrike">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0" i="0" u="none" strike="noStrike">
                          <a:solidFill>
                            <a:srgbClr val="000000"/>
                          </a:solidFill>
                          <a:effectLst/>
                          <a:latin typeface="Calibri" panose="020F0502020204030204" pitchFamily="34" charset="0"/>
                        </a:rPr>
                        <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0" i="0" u="none" strike="noStrike">
                          <a:solidFill>
                            <a:srgbClr val="000000"/>
                          </a:solidFill>
                          <a:effectLst/>
                          <a:latin typeface="Calibri" panose="020F0502020204030204" pitchFamily="34" charset="0"/>
                        </a:rPr>
                        <a:t>m:k*l</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8655175"/>
                  </a:ext>
                </a:extLst>
              </a:tr>
              <a:tr h="1179201">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100" b="1" i="0" u="none" strike="noStrike" dirty="0">
                          <a:solidFill>
                            <a:srgbClr val="000000"/>
                          </a:solidFill>
                          <a:effectLst/>
                          <a:latin typeface="Calibri" panose="020F0502020204030204" pitchFamily="34" charset="0"/>
                        </a:rPr>
                        <a:t>Dirección y Gerencia 20%</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1" i="0" u="none" strike="noStrike" dirty="0">
                          <a:solidFill>
                            <a:srgbClr val="0070C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0" i="0" u="none" strike="noStrike" dirty="0">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600" b="1" i="0" u="none" strike="noStrike" dirty="0">
                          <a:solidFill>
                            <a:srgbClr val="0070C0"/>
                          </a:solidFill>
                          <a:effectLst/>
                          <a:latin typeface="Calibri" panose="020F0502020204030204" pitchFamily="34" charset="0"/>
                        </a:rPr>
                        <a:t>EFECTIVIDAD EN LA AUDITORÍA PARA EL MEJORAMIENTO CONTINUO DE LA CALIDAD DE LA ATENCIÓN EN SALUD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6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2000" b="0" i="0" u="none" strike="noStrike" dirty="0">
                          <a:solidFill>
                            <a:srgbClr val="000000"/>
                          </a:solidFill>
                          <a:effectLst/>
                          <a:latin typeface="Calibri" panose="020F0502020204030204" pitchFamily="34" charset="0"/>
                        </a:rPr>
                        <a:t>SNS clasifica IPS como </a:t>
                      </a:r>
                      <a:r>
                        <a:rPr lang="es-CO" sz="2400" b="1" i="0" u="none" strike="noStrike" dirty="0">
                          <a:solidFill>
                            <a:srgbClr val="0070C0"/>
                          </a:solidFill>
                          <a:effectLst/>
                          <a:latin typeface="Calibri" panose="020F0502020204030204" pitchFamily="34" charset="0"/>
                        </a:rPr>
                        <a:t>D3</a:t>
                      </a:r>
                      <a:endParaRPr lang="es-CO" sz="2400" b="1" i="0" u="none" strike="noStrike" dirty="0">
                        <a:solidFill>
                          <a:srgbClr val="0070C0"/>
                        </a:solidFill>
                        <a:effectLst>
                          <a:outerShdw blurRad="38100" dist="38100" dir="2700000" algn="tl">
                            <a:srgbClr val="000000">
                              <a:alpha val="43137"/>
                            </a:srgbClr>
                          </a:outerShdw>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1" i="0" u="none" strike="noStrike" dirty="0">
                          <a:solidFill>
                            <a:srgbClr val="000000"/>
                          </a:solidFill>
                          <a:effectLst/>
                          <a:latin typeface="Calibri" panose="020F0502020204030204" pitchFamily="34" charset="0"/>
                        </a:rPr>
                        <a:t>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0" i="0" u="none" strike="noStrike" dirty="0">
                          <a:solidFill>
                            <a:srgbClr val="000000"/>
                          </a:solidFill>
                          <a:effectLst/>
                          <a:latin typeface="Calibri" panose="020F0502020204030204" pitchFamily="34" charset="0"/>
                        </a:rPr>
                        <a:t>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1" i="0" u="none" strike="noStrike" dirty="0">
                          <a:solidFill>
                            <a:srgbClr val="000000"/>
                          </a:solidFill>
                          <a:effectLst/>
                          <a:latin typeface="Calibri" panose="020F0502020204030204" pitchFamily="34" charset="0"/>
                        </a:rPr>
                        <a:t>0,00</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1943146"/>
                  </a:ext>
                </a:extLst>
              </a:tr>
            </a:tbl>
          </a:graphicData>
        </a:graphic>
      </p:graphicFrame>
    </p:spTree>
    <p:extLst>
      <p:ext uri="{BB962C8B-B14F-4D97-AF65-F5344CB8AC3E}">
        <p14:creationId xmlns:p14="http://schemas.microsoft.com/office/powerpoint/2010/main" val="1762127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2" name="Título 1"/>
          <p:cNvSpPr txBox="1">
            <a:spLocks/>
          </p:cNvSpPr>
          <p:nvPr/>
        </p:nvSpPr>
        <p:spPr>
          <a:xfrm>
            <a:off x="5083629" y="154745"/>
            <a:ext cx="6544198" cy="6445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CO" sz="3200" b="1">
                <a:solidFill>
                  <a:srgbClr val="336600"/>
                </a:solidFill>
                <a:latin typeface="Arial" panose="020B0604020202020204" pitchFamily="34" charset="0"/>
                <a:cs typeface="Arial" panose="020B0604020202020204" pitchFamily="34" charset="0"/>
              </a:rPr>
              <a:t>Área de Dirección y Gerencia</a:t>
            </a:r>
            <a:endParaRPr lang="es-CO" sz="3200" b="1" dirty="0">
              <a:solidFill>
                <a:srgbClr val="336600"/>
              </a:solidFill>
              <a:latin typeface="Arial" panose="020B0604020202020204" pitchFamily="34" charset="0"/>
              <a:cs typeface="Arial" panose="020B0604020202020204" pitchFamily="34" charset="0"/>
            </a:endParaRPr>
          </a:p>
        </p:txBody>
      </p:sp>
      <p:sp>
        <p:nvSpPr>
          <p:cNvPr id="3" name="CuadroTexto 2">
            <a:extLst>
              <a:ext uri="{FF2B5EF4-FFF2-40B4-BE49-F238E27FC236}">
                <a16:creationId xmlns:a16="http://schemas.microsoft.com/office/drawing/2014/main" id="{A344D327-93C9-472C-9E4E-764C4C69E9B2}"/>
              </a:ext>
            </a:extLst>
          </p:cNvPr>
          <p:cNvSpPr txBox="1"/>
          <p:nvPr/>
        </p:nvSpPr>
        <p:spPr>
          <a:xfrm>
            <a:off x="646201" y="1003754"/>
            <a:ext cx="11155756" cy="1754326"/>
          </a:xfrm>
          <a:prstGeom prst="rect">
            <a:avLst/>
          </a:prstGeom>
          <a:noFill/>
        </p:spPr>
        <p:txBody>
          <a:bodyPr wrap="square" rtlCol="0">
            <a:spAutoFit/>
          </a:bodyPr>
          <a:lstStyle/>
          <a:p>
            <a:pPr algn="just">
              <a:spcAft>
                <a:spcPts val="0"/>
              </a:spcAft>
            </a:pPr>
            <a:r>
              <a:rPr lang="es-CO" b="1" dirty="0">
                <a:solidFill>
                  <a:srgbClr val="0070C0"/>
                </a:solidFill>
                <a:ea typeface="Times New Roman" panose="02020603050405020304" pitchFamily="18" charset="0"/>
                <a:cs typeface="Times New Roman" panose="02020603050405020304" pitchFamily="18" charset="0"/>
              </a:rPr>
              <a:t>Resolución 743 de 15 de marzo de 2013 ARTÍCULO 2.</a:t>
            </a:r>
            <a:r>
              <a:rPr lang="es-CO" dirty="0">
                <a:solidFill>
                  <a:srgbClr val="000000"/>
                </a:solidFill>
                <a:ea typeface="Times New Roman" panose="02020603050405020304" pitchFamily="18" charset="0"/>
                <a:cs typeface="Times New Roman" panose="02020603050405020304" pitchFamily="18" charset="0"/>
              </a:rPr>
              <a:t> Modifíquese el artículo 3 de la </a:t>
            </a:r>
            <a:r>
              <a:rPr lang="es-CO" dirty="0">
                <a:solidFill>
                  <a:srgbClr val="0000FF"/>
                </a:solidFill>
                <a:ea typeface="Times New Roman" panose="02020603050405020304" pitchFamily="18" charset="0"/>
                <a:cs typeface="Times New Roman" panose="02020603050405020304" pitchFamily="18" charset="0"/>
              </a:rPr>
              <a:t>Resolución 710 de 2012</a:t>
            </a:r>
            <a:r>
              <a:rPr lang="es-CO" dirty="0">
                <a:solidFill>
                  <a:srgbClr val="000000"/>
                </a:solidFill>
                <a:ea typeface="Times New Roman" panose="02020603050405020304" pitchFamily="18" charset="0"/>
                <a:cs typeface="Times New Roman" panose="02020603050405020304" pitchFamily="18" charset="0"/>
              </a:rPr>
              <a:t>, el cual quedará así: </a:t>
            </a:r>
            <a:endParaRPr lang="es-CO" dirty="0">
              <a:ea typeface="Times New Roman" panose="02020603050405020304" pitchFamily="18" charset="0"/>
              <a:cs typeface="Times New Roman" panose="02020603050405020304" pitchFamily="18" charset="0"/>
            </a:endParaRPr>
          </a:p>
          <a:p>
            <a:pPr algn="just">
              <a:spcAft>
                <a:spcPts val="0"/>
              </a:spcAft>
            </a:pPr>
            <a:r>
              <a:rPr lang="es-C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s-CO" i="1" dirty="0">
                <a:solidFill>
                  <a:srgbClr val="000000"/>
                </a:solidFill>
                <a:latin typeface="Times New Roman" panose="02020603050405020304" pitchFamily="18" charset="0"/>
                <a:ea typeface="Times New Roman" panose="02020603050405020304" pitchFamily="18" charset="0"/>
              </a:rPr>
              <a:t>“</a:t>
            </a:r>
            <a:r>
              <a:rPr lang="es-CO" b="1" i="1" dirty="0">
                <a:solidFill>
                  <a:srgbClr val="000000"/>
                </a:solidFill>
                <a:latin typeface="Times New Roman" panose="02020603050405020304" pitchFamily="18" charset="0"/>
                <a:ea typeface="Times New Roman" panose="02020603050405020304" pitchFamily="18" charset="0"/>
              </a:rPr>
              <a:t>Artículo 3</a:t>
            </a:r>
            <a:r>
              <a:rPr lang="es-CO" i="1" dirty="0">
                <a:solidFill>
                  <a:srgbClr val="000000"/>
                </a:solidFill>
                <a:latin typeface="Times New Roman" panose="02020603050405020304" pitchFamily="18" charset="0"/>
                <a:ea typeface="Times New Roman" panose="02020603050405020304" pitchFamily="18" charset="0"/>
              </a:rPr>
              <a:t>…(…)</a:t>
            </a:r>
            <a:r>
              <a:rPr lang="es-C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Cuando uno de los indicadores no sea aplicable a la Empresa Social del Estado, la ponderación establecida para ese indicador, definida en el Anexo número 3, se distribuirá proporcionalmente de acuerdo con el peso de cada una de las ponderaciones de los indicadores restantes que hacen parte de la misma área de gestión, aplicables de acuerdo con el nivel de atención de la ESE…(…)” </a:t>
            </a:r>
            <a:endParaRPr lang="es-CO" dirty="0">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4" name="Tabla 3">
            <a:extLst>
              <a:ext uri="{FF2B5EF4-FFF2-40B4-BE49-F238E27FC236}">
                <a16:creationId xmlns:a16="http://schemas.microsoft.com/office/drawing/2014/main" id="{7E8DBB8F-D12B-4940-AD4B-7F26E804A71A}"/>
              </a:ext>
            </a:extLst>
          </p:cNvPr>
          <p:cNvGraphicFramePr>
            <a:graphicFrameLocks noGrp="1"/>
          </p:cNvGraphicFramePr>
          <p:nvPr>
            <p:extLst>
              <p:ext uri="{D42A27DB-BD31-4B8C-83A1-F6EECF244321}">
                <p14:modId xmlns:p14="http://schemas.microsoft.com/office/powerpoint/2010/main" val="3167571210"/>
              </p:ext>
            </p:extLst>
          </p:nvPr>
        </p:nvGraphicFramePr>
        <p:xfrm>
          <a:off x="837830" y="3058581"/>
          <a:ext cx="10649319" cy="3482896"/>
        </p:xfrm>
        <a:graphic>
          <a:graphicData uri="http://schemas.openxmlformats.org/drawingml/2006/table">
            <a:tbl>
              <a:tblPr/>
              <a:tblGrid>
                <a:gridCol w="752815">
                  <a:extLst>
                    <a:ext uri="{9D8B030D-6E8A-4147-A177-3AD203B41FA5}">
                      <a16:colId xmlns:a16="http://schemas.microsoft.com/office/drawing/2014/main" val="4280312289"/>
                    </a:ext>
                  </a:extLst>
                </a:gridCol>
                <a:gridCol w="557470">
                  <a:extLst>
                    <a:ext uri="{9D8B030D-6E8A-4147-A177-3AD203B41FA5}">
                      <a16:colId xmlns:a16="http://schemas.microsoft.com/office/drawing/2014/main" val="1657303079"/>
                    </a:ext>
                  </a:extLst>
                </a:gridCol>
                <a:gridCol w="945769">
                  <a:extLst>
                    <a:ext uri="{9D8B030D-6E8A-4147-A177-3AD203B41FA5}">
                      <a16:colId xmlns:a16="http://schemas.microsoft.com/office/drawing/2014/main" val="3139573079"/>
                    </a:ext>
                  </a:extLst>
                </a:gridCol>
                <a:gridCol w="2458237">
                  <a:extLst>
                    <a:ext uri="{9D8B030D-6E8A-4147-A177-3AD203B41FA5}">
                      <a16:colId xmlns:a16="http://schemas.microsoft.com/office/drawing/2014/main" val="3611159863"/>
                    </a:ext>
                  </a:extLst>
                </a:gridCol>
                <a:gridCol w="1828800">
                  <a:extLst>
                    <a:ext uri="{9D8B030D-6E8A-4147-A177-3AD203B41FA5}">
                      <a16:colId xmlns:a16="http://schemas.microsoft.com/office/drawing/2014/main" val="1465400820"/>
                    </a:ext>
                  </a:extLst>
                </a:gridCol>
                <a:gridCol w="1505243">
                  <a:extLst>
                    <a:ext uri="{9D8B030D-6E8A-4147-A177-3AD203B41FA5}">
                      <a16:colId xmlns:a16="http://schemas.microsoft.com/office/drawing/2014/main" val="29422873"/>
                    </a:ext>
                  </a:extLst>
                </a:gridCol>
                <a:gridCol w="701481">
                  <a:extLst>
                    <a:ext uri="{9D8B030D-6E8A-4147-A177-3AD203B41FA5}">
                      <a16:colId xmlns:a16="http://schemas.microsoft.com/office/drawing/2014/main" val="3999793311"/>
                    </a:ext>
                  </a:extLst>
                </a:gridCol>
                <a:gridCol w="797811">
                  <a:extLst>
                    <a:ext uri="{9D8B030D-6E8A-4147-A177-3AD203B41FA5}">
                      <a16:colId xmlns:a16="http://schemas.microsoft.com/office/drawing/2014/main" val="696254488"/>
                    </a:ext>
                  </a:extLst>
                </a:gridCol>
                <a:gridCol w="1101693">
                  <a:extLst>
                    <a:ext uri="{9D8B030D-6E8A-4147-A177-3AD203B41FA5}">
                      <a16:colId xmlns:a16="http://schemas.microsoft.com/office/drawing/2014/main" val="222409589"/>
                    </a:ext>
                  </a:extLst>
                </a:gridCol>
              </a:tblGrid>
              <a:tr h="200025">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dirty="0">
                          <a:solidFill>
                            <a:srgbClr val="00B050"/>
                          </a:solidFill>
                          <a:effectLst/>
                          <a:latin typeface="Calibri" panose="020F0502020204030204" pitchFamily="34" charset="0"/>
                        </a:rPr>
                        <a:t>Anexo 3</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da-DK" sz="900" b="1" i="0" u="none" strike="noStrike">
                          <a:solidFill>
                            <a:srgbClr val="00B050"/>
                          </a:solidFill>
                          <a:effectLst/>
                          <a:latin typeface="Calibri" panose="020F0502020204030204" pitchFamily="34" charset="0"/>
                        </a:rPr>
                        <a:t>Res 743 de 2013 Art 2</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3879065"/>
                  </a:ext>
                </a:extLst>
              </a:tr>
              <a:tr h="314325">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600" b="1" i="0" u="none" strike="noStrike">
                          <a:solidFill>
                            <a:srgbClr val="000000"/>
                          </a:solidFill>
                          <a:effectLst/>
                          <a:latin typeface="Arial Narrow" panose="020B0606020202030204" pitchFamily="34" charset="0"/>
                        </a:rPr>
                        <a:t>Area de Gestión</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600" b="1" i="0" u="none" strike="noStrike">
                          <a:solidFill>
                            <a:srgbClr val="000000"/>
                          </a:solidFill>
                          <a:effectLst/>
                          <a:latin typeface="Arial Narrow" panose="020B0606020202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600" b="1" i="0" u="none" strike="noStrike">
                          <a:solidFill>
                            <a:srgbClr val="000000"/>
                          </a:solidFill>
                          <a:effectLst/>
                          <a:latin typeface="Arial Narrow" panose="020B0606020202030204" pitchFamily="34" charset="0"/>
                        </a:rPr>
                        <a:t>Tipo de ESE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600" b="1" i="0" u="none" strike="noStrike">
                          <a:solidFill>
                            <a:srgbClr val="000000"/>
                          </a:solidFill>
                          <a:effectLst/>
                          <a:latin typeface="Arial Narrow" panose="020B0606020202030204" pitchFamily="34" charset="0"/>
                        </a:rPr>
                        <a:t>Indicador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600" b="1" i="0" u="none" strike="noStrike" dirty="0">
                          <a:solidFill>
                            <a:srgbClr val="000000"/>
                          </a:solidFill>
                          <a:effectLst/>
                          <a:latin typeface="Arial Narrow" panose="020B0606020202030204" pitchFamily="34" charset="0"/>
                        </a:rPr>
                        <a:t>Calificación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E699"/>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600" b="1" i="0" u="none" strike="noStrike">
                          <a:solidFill>
                            <a:srgbClr val="000000"/>
                          </a:solidFill>
                          <a:effectLst/>
                          <a:latin typeface="Arial Narrow" panose="020B0606020202030204" pitchFamily="34" charset="0"/>
                        </a:rPr>
                        <a:t>Ponderación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gridSpan="2">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600" b="1" i="0" u="none" strike="noStrike">
                          <a:solidFill>
                            <a:srgbClr val="000000"/>
                          </a:solidFill>
                          <a:effectLst/>
                          <a:latin typeface="Arial Narrow" panose="020B0606020202030204" pitchFamily="34" charset="0"/>
                        </a:rPr>
                        <a:t>Redistribución de Ponderación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9D9D9"/>
                    </a:solidFill>
                  </a:tcPr>
                </a:tc>
                <a:tc h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600" b="1" i="0" u="none" strike="noStrike">
                          <a:solidFill>
                            <a:srgbClr val="000000"/>
                          </a:solidFill>
                          <a:effectLst/>
                          <a:latin typeface="Arial Narrow" panose="020B0606020202030204" pitchFamily="34" charset="0"/>
                        </a:rPr>
                        <a:t>Resultado ponderado</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EBF7"/>
                    </a:solidFill>
                  </a:tcPr>
                </a:tc>
                <a:extLst>
                  <a:ext uri="{0D108BD9-81ED-4DB2-BD59-A6C34878D82A}">
                    <a16:rowId xmlns:a16="http://schemas.microsoft.com/office/drawing/2014/main" val="1731124478"/>
                  </a:ext>
                </a:extLst>
              </a:tr>
              <a:tr h="200025">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800" b="0" i="0" u="none" strike="noStrike">
                          <a:solidFill>
                            <a:srgbClr val="000000"/>
                          </a:solidFill>
                          <a:effectLst/>
                          <a:latin typeface="Calibri" panose="020F0502020204030204" pitchFamily="34" charset="0"/>
                        </a:rPr>
                        <a:t>a</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800" b="0" i="0" u="none" strike="noStrike">
                          <a:solidFill>
                            <a:srgbClr val="000000"/>
                          </a:solidFill>
                          <a:effectLst/>
                          <a:latin typeface="Calibri" panose="020F0502020204030204" pitchFamily="34" charset="0"/>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800" b="0" i="0" u="none" strike="noStrike">
                          <a:solidFill>
                            <a:srgbClr val="000000"/>
                          </a:solidFill>
                          <a:effectLst/>
                          <a:latin typeface="Calibri" panose="020F0502020204030204" pitchFamily="34" charset="0"/>
                        </a:rPr>
                        <a: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800" b="0" i="0" u="none" strike="noStrike">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800" b="1" i="0" u="none" strike="noStrike">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800" b="0" i="0" u="none" strike="noStrike">
                          <a:solidFill>
                            <a:srgbClr val="000000"/>
                          </a:solidFill>
                          <a:effectLst/>
                          <a:latin typeface="Calibri" panose="020F0502020204030204" pitchFamily="34" charset="0"/>
                        </a:rPr>
                        <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1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800" b="0" i="0" u="none" strike="noStrike">
                          <a:solidFill>
                            <a:srgbClr val="000000"/>
                          </a:solidFill>
                          <a:effectLst/>
                          <a:latin typeface="Calibri" panose="020F0502020204030204" pitchFamily="34" charset="0"/>
                        </a:rPr>
                        <a:t>m:k*l</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4185162"/>
                  </a:ext>
                </a:extLst>
              </a:tr>
              <a:tr h="323850">
                <a:tc rowSpan="5">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1" i="0" u="none" strike="noStrike" dirty="0">
                          <a:solidFill>
                            <a:srgbClr val="000000"/>
                          </a:solidFill>
                          <a:effectLst/>
                          <a:latin typeface="Calibri" panose="020F0502020204030204" pitchFamily="34" charset="0"/>
                        </a:rPr>
                        <a:t>Dirección y Gerencia 20%</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0" i="0" u="none" strike="noStrike" dirty="0">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Mejoramiento continuo de calidad aplicable a entidades acreditadas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rowSpan="3">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dirty="0">
                          <a:solidFill>
                            <a:srgbClr val="FF0000"/>
                          </a:solidFill>
                          <a:effectLst/>
                          <a:latin typeface="Calibri" panose="020F0502020204030204" pitchFamily="34" charset="0"/>
                        </a:rPr>
                        <a:t>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lnBlToTr w="6350" cap="flat" cmpd="sng" algn="ctr">
                      <a:solidFill>
                        <a:srgbClr val="000000"/>
                      </a:solidFill>
                      <a:prstDash val="solid"/>
                      <a:round/>
                      <a:headEnd type="none" w="med" len="med"/>
                      <a:tailEnd type="none" w="med" len="me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rowSpan="3">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4472C4"/>
                          </a:solidFill>
                          <a:effectLst/>
                          <a:latin typeface="Calibri" panose="020F0502020204030204" pitchFamily="34" charset="0"/>
                        </a:rPr>
                        <a:t>0,08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0047458"/>
                  </a:ext>
                </a:extLst>
              </a:tr>
              <a:tr h="447675">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0" i="0" u="none" strike="noStrike">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Mejoramiento continuo de calidad aplicable a entidades NO ACREDITADAS con autoevaluación en la vigencia anterior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9167232"/>
                  </a:ext>
                </a:extLst>
              </a:tr>
              <a:tr h="419100">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0" i="0" u="none" strike="noStrike">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Mejoramiento continuo de calidad para entidades NO ACREDITADAS SIN AUTOEVALUACION en la vigencia anterior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1" i="0" u="none" strike="noStrike" dirty="0">
                          <a:solidFill>
                            <a:srgbClr val="000000"/>
                          </a:solidFill>
                          <a:effectLst/>
                          <a:latin typeface="Calibri" panose="020F0502020204030204" pitchFamily="34" charset="0"/>
                        </a:rPr>
                        <a:t>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9816618"/>
                  </a:ext>
                </a:extLst>
              </a:tr>
              <a:tr h="561975">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0" i="0" u="none" strike="noStrike">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EFECTIVIDAD EN LA AUDITORÍA PARA EL MEJORAMIENTO CONTINUO DE LA CALIDAD DE LA ATENCIÓN EN SALUD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0000"/>
                          </a:solidFill>
                          <a:effectLst/>
                          <a:latin typeface="Calibri" panose="020F0502020204030204" pitchFamily="34" charset="0"/>
                        </a:rPr>
                        <a:t>ESE clasificada en D3 - No Aplica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dirty="0">
                          <a:solidFill>
                            <a:srgbClr val="000000"/>
                          </a:solidFill>
                          <a:effectLst/>
                          <a:latin typeface="Calibri" panose="020F0502020204030204" pitchFamily="34" charset="0"/>
                        </a:rPr>
                        <a:t>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4472C4"/>
                          </a:solidFill>
                          <a:effectLst/>
                          <a:latin typeface="Calibri" panose="020F0502020204030204" pitchFamily="34" charset="0"/>
                        </a:rPr>
                        <a:t>0,03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1131216"/>
                  </a:ext>
                </a:extLst>
              </a:tr>
              <a:tr h="457200">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1"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0" i="0" u="none" strike="noStrike">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Gestión de ejecución del Plan de Desarrollo institucional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dirty="0">
                          <a:solidFill>
                            <a:srgbClr val="FF0000"/>
                          </a:solidFill>
                          <a:effectLst/>
                          <a:latin typeface="Calibri" panose="020F0502020204030204" pitchFamily="34" charset="0"/>
                        </a:rPr>
                        <a:t>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lnBlToTr w="6350" cap="flat" cmpd="sng" algn="ctr">
                      <a:solidFill>
                        <a:srgbClr val="000000"/>
                      </a:solidFill>
                      <a:prstDash val="solid"/>
                      <a:round/>
                      <a:headEnd type="none" w="med" len="med"/>
                      <a:tailEnd type="none" w="med" len="me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4472C4"/>
                          </a:solidFill>
                          <a:effectLst/>
                          <a:latin typeface="Calibri" panose="020F0502020204030204" pitchFamily="34" charset="0"/>
                        </a:rPr>
                        <a:t>0,13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1" i="0" u="none" strike="noStrike" dirty="0">
                          <a:solidFill>
                            <a:srgbClr val="000000"/>
                          </a:solidFill>
                          <a:effectLst/>
                          <a:latin typeface="Calibri" panose="020F0502020204030204" pitchFamily="34" charset="0"/>
                        </a:rPr>
                        <a:t>0,13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4975981"/>
                  </a:ext>
                </a:extLst>
              </a:tr>
              <a:tr h="492046">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100" b="0" i="0" u="none" strike="noStrike">
                        <a:solidFill>
                          <a:srgbClr val="000000"/>
                        </a:solidFill>
                        <a:effectLst/>
                        <a:latin typeface="Calibri" panose="020F050202020403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dirty="0">
                          <a:solidFill>
                            <a:srgbClr val="000000"/>
                          </a:solidFill>
                          <a:effectLst/>
                          <a:latin typeface="Calibri" panose="020F0502020204030204" pitchFamily="34" charset="0"/>
                        </a:rPr>
                        <a:t>0,20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1" i="0" u="none" strike="noStrike" dirty="0">
                          <a:solidFill>
                            <a:srgbClr val="000000"/>
                          </a:solidFill>
                          <a:effectLst/>
                          <a:latin typeface="Calibri" panose="020F0502020204030204" pitchFamily="34" charset="0"/>
                        </a:rPr>
                        <a:t>0,13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65445938"/>
                  </a:ext>
                </a:extLst>
              </a:tr>
            </a:tbl>
          </a:graphicData>
        </a:graphic>
      </p:graphicFrame>
    </p:spTree>
    <p:extLst>
      <p:ext uri="{BB962C8B-B14F-4D97-AF65-F5344CB8AC3E}">
        <p14:creationId xmlns:p14="http://schemas.microsoft.com/office/powerpoint/2010/main" val="253150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4"/>
          <p:cNvSpPr txBox="1">
            <a:spLocks noGrp="1"/>
          </p:cNvSpPr>
          <p:nvPr>
            <p:ph type="title"/>
          </p:nvPr>
        </p:nvSpPr>
        <p:spPr>
          <a:xfrm>
            <a:off x="533502" y="2929084"/>
            <a:ext cx="11190412" cy="853597"/>
          </a:xfrm>
          <a:prstGeom prst="rect">
            <a:avLst/>
          </a:prstGeom>
          <a:noFill/>
          <a:ln>
            <a:noFill/>
          </a:ln>
        </p:spPr>
        <p:txBody>
          <a:bodyPr spcFirstLastPara="1" wrap="square" lIns="91433" tIns="45700" rIns="91433" bIns="45700" anchor="ctr" anchorCtr="0">
            <a:noAutofit/>
          </a:bodyPr>
          <a:lstStyle/>
          <a:p>
            <a:pPr algn="ctr">
              <a:buClr>
                <a:srgbClr val="FFFFFF"/>
              </a:buClr>
            </a:pPr>
            <a:r>
              <a:rPr lang="es-CO" b="1" kern="1200" dirty="0">
                <a:solidFill>
                  <a:srgbClr val="00A3E4"/>
                </a:solidFill>
                <a:latin typeface="Arial" panose="020B0604020202020204" pitchFamily="34" charset="0"/>
                <a:ea typeface="+mj-ea"/>
                <a:cs typeface="Arial" panose="020B0604020202020204" pitchFamily="34" charset="0"/>
              </a:rPr>
              <a:t>Evaluación de la Gestión de los Gerentes de las Empresas Sociales del Estado</a:t>
            </a:r>
            <a:br>
              <a:rPr lang="es-CO" b="1" kern="1200" dirty="0">
                <a:solidFill>
                  <a:srgbClr val="00A3E4"/>
                </a:solidFill>
                <a:latin typeface="Arial" panose="020B0604020202020204" pitchFamily="34" charset="0"/>
                <a:ea typeface="+mj-ea"/>
                <a:cs typeface="Arial" panose="020B0604020202020204" pitchFamily="34" charset="0"/>
              </a:rPr>
            </a:br>
            <a:r>
              <a:rPr lang="es-CO" b="1" kern="1200" dirty="0">
                <a:solidFill>
                  <a:srgbClr val="00A3E4"/>
                </a:solidFill>
                <a:latin typeface="Arial" panose="020B0604020202020204" pitchFamily="34" charset="0"/>
                <a:ea typeface="+mj-ea"/>
                <a:cs typeface="Arial" panose="020B0604020202020204" pitchFamily="34" charset="0"/>
              </a:rPr>
              <a:t>Resolución 743 de 2013 modificada por la Resolución 408 de 2018</a:t>
            </a:r>
            <a:br>
              <a:rPr lang="es-CO" b="1" kern="1200" dirty="0">
                <a:solidFill>
                  <a:srgbClr val="00A3E4"/>
                </a:solidFill>
                <a:latin typeface="Arial" panose="020B0604020202020204" pitchFamily="34" charset="0"/>
                <a:ea typeface="+mj-ea"/>
                <a:cs typeface="Arial" panose="020B0604020202020204" pitchFamily="34" charset="0"/>
              </a:rPr>
            </a:br>
            <a:br>
              <a:rPr lang="es-CO" b="1" kern="1200" dirty="0">
                <a:solidFill>
                  <a:srgbClr val="00A3E4"/>
                </a:solidFill>
                <a:latin typeface="Arial" panose="020B0604020202020204" pitchFamily="34" charset="0"/>
                <a:ea typeface="+mj-ea"/>
                <a:cs typeface="Arial" panose="020B0604020202020204" pitchFamily="34" charset="0"/>
              </a:rPr>
            </a:br>
            <a:r>
              <a:rPr lang="es-CO" b="1" kern="1200" dirty="0">
                <a:solidFill>
                  <a:srgbClr val="336600"/>
                </a:solidFill>
                <a:latin typeface="Arial" panose="020B0604020202020204" pitchFamily="34" charset="0"/>
                <a:ea typeface="+mj-ea"/>
                <a:cs typeface="Arial" panose="020B0604020202020204" pitchFamily="34" charset="0"/>
              </a:rPr>
              <a:t>Indicadores de Dirección y Gerencia</a:t>
            </a:r>
            <a:br>
              <a:rPr lang="es-CO" b="1" kern="1200" dirty="0">
                <a:solidFill>
                  <a:srgbClr val="336600"/>
                </a:solidFill>
                <a:latin typeface="Arial" panose="020B0604020202020204" pitchFamily="34" charset="0"/>
                <a:ea typeface="+mj-ea"/>
                <a:cs typeface="Arial" panose="020B0604020202020204" pitchFamily="34" charset="0"/>
              </a:rPr>
            </a:br>
            <a:br>
              <a:rPr lang="es-CO" b="1" kern="1200" dirty="0">
                <a:solidFill>
                  <a:srgbClr val="00A3E4"/>
                </a:solidFill>
                <a:latin typeface="Arial" panose="020B0604020202020204" pitchFamily="34" charset="0"/>
                <a:ea typeface="+mj-ea"/>
                <a:cs typeface="Arial" panose="020B0604020202020204" pitchFamily="34" charset="0"/>
              </a:rPr>
            </a:br>
            <a:r>
              <a:rPr lang="es-CO" sz="3600" b="1" kern="1200" dirty="0">
                <a:solidFill>
                  <a:srgbClr val="00A3E4"/>
                </a:solidFill>
                <a:latin typeface="Arial" panose="020B0604020202020204" pitchFamily="34" charset="0"/>
                <a:ea typeface="+mj-ea"/>
                <a:cs typeface="Arial" panose="020B0604020202020204" pitchFamily="34" charset="0"/>
              </a:rPr>
              <a:t>Medellín, Febrero 21 de 2019</a:t>
            </a:r>
            <a:endParaRPr dirty="0"/>
          </a:p>
        </p:txBody>
      </p:sp>
    </p:spTree>
    <p:extLst>
      <p:ext uri="{BB962C8B-B14F-4D97-AF65-F5344CB8AC3E}">
        <p14:creationId xmlns:p14="http://schemas.microsoft.com/office/powerpoint/2010/main" val="1677150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2" name="Título 1"/>
          <p:cNvSpPr txBox="1">
            <a:spLocks/>
          </p:cNvSpPr>
          <p:nvPr/>
        </p:nvSpPr>
        <p:spPr>
          <a:xfrm>
            <a:off x="5083629" y="154745"/>
            <a:ext cx="6544198" cy="6445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CO" sz="3200" b="1">
                <a:solidFill>
                  <a:srgbClr val="336600"/>
                </a:solidFill>
                <a:latin typeface="Arial" panose="020B0604020202020204" pitchFamily="34" charset="0"/>
                <a:cs typeface="Arial" panose="020B0604020202020204" pitchFamily="34" charset="0"/>
              </a:rPr>
              <a:t>Área de Dirección y Gerencia</a:t>
            </a:r>
            <a:endParaRPr lang="es-CO" sz="3200" b="1" dirty="0">
              <a:solidFill>
                <a:srgbClr val="336600"/>
              </a:solidFill>
              <a:latin typeface="Arial" panose="020B0604020202020204" pitchFamily="34" charset="0"/>
              <a:cs typeface="Arial" panose="020B0604020202020204" pitchFamily="34" charset="0"/>
            </a:endParaRPr>
          </a:p>
        </p:txBody>
      </p:sp>
      <p:sp>
        <p:nvSpPr>
          <p:cNvPr id="3" name="CuadroTexto 2">
            <a:hlinkClick r:id="rId3"/>
            <a:extLst>
              <a:ext uri="{FF2B5EF4-FFF2-40B4-BE49-F238E27FC236}">
                <a16:creationId xmlns:a16="http://schemas.microsoft.com/office/drawing/2014/main" id="{6F33D993-0CCF-4F7E-8E3F-F9D40FD53566}"/>
              </a:ext>
            </a:extLst>
          </p:cNvPr>
          <p:cNvSpPr txBox="1"/>
          <p:nvPr/>
        </p:nvSpPr>
        <p:spPr>
          <a:xfrm>
            <a:off x="309489" y="898916"/>
            <a:ext cx="11648050" cy="584775"/>
          </a:xfrm>
          <a:prstGeom prst="rect">
            <a:avLst/>
          </a:prstGeom>
          <a:noFill/>
        </p:spPr>
        <p:txBody>
          <a:bodyPr wrap="square" rtlCol="0">
            <a:spAutoFit/>
          </a:bodyPr>
          <a:lstStyle/>
          <a:p>
            <a:pPr algn="just"/>
            <a:r>
              <a:rPr lang="es-CO" sz="1600" b="1" dirty="0">
                <a:solidFill>
                  <a:prstClr val="black"/>
                </a:solidFill>
                <a:latin typeface="Calibri" panose="020F0502020204030204"/>
              </a:rPr>
              <a:t>https://www.supersalud.gov.co/es-co/delegadas/supervision-institucional/direccion-delegada-supervision-institucional/estadisticas-ips/estadisticas-en-salud-ips</a:t>
            </a:r>
          </a:p>
        </p:txBody>
      </p:sp>
      <p:pic>
        <p:nvPicPr>
          <p:cNvPr id="4" name="Imagen 3">
            <a:extLst>
              <a:ext uri="{FF2B5EF4-FFF2-40B4-BE49-F238E27FC236}">
                <a16:creationId xmlns:a16="http://schemas.microsoft.com/office/drawing/2014/main" id="{55F89F75-0523-4BAC-B067-A1E5A622BBD2}"/>
              </a:ext>
            </a:extLst>
          </p:cNvPr>
          <p:cNvPicPr>
            <a:picLocks noChangeAspect="1"/>
          </p:cNvPicPr>
          <p:nvPr/>
        </p:nvPicPr>
        <p:blipFill>
          <a:blip r:embed="rId4"/>
          <a:stretch>
            <a:fillRect/>
          </a:stretch>
        </p:blipFill>
        <p:spPr>
          <a:xfrm>
            <a:off x="819393" y="1583338"/>
            <a:ext cx="10187453" cy="2786522"/>
          </a:xfrm>
          <a:prstGeom prst="rect">
            <a:avLst/>
          </a:prstGeom>
        </p:spPr>
      </p:pic>
      <p:graphicFrame>
        <p:nvGraphicFramePr>
          <p:cNvPr id="5" name="Tabla 4">
            <a:extLst>
              <a:ext uri="{FF2B5EF4-FFF2-40B4-BE49-F238E27FC236}">
                <a16:creationId xmlns:a16="http://schemas.microsoft.com/office/drawing/2014/main" id="{FBAB1250-583D-413D-849E-2E7DBC0E0FD8}"/>
              </a:ext>
            </a:extLst>
          </p:cNvPr>
          <p:cNvGraphicFramePr>
            <a:graphicFrameLocks noGrp="1"/>
          </p:cNvGraphicFramePr>
          <p:nvPr>
            <p:extLst>
              <p:ext uri="{D42A27DB-BD31-4B8C-83A1-F6EECF244321}">
                <p14:modId xmlns:p14="http://schemas.microsoft.com/office/powerpoint/2010/main" val="2164975239"/>
              </p:ext>
            </p:extLst>
          </p:nvPr>
        </p:nvGraphicFramePr>
        <p:xfrm>
          <a:off x="271974" y="4734808"/>
          <a:ext cx="11648051" cy="1476375"/>
        </p:xfrm>
        <a:graphic>
          <a:graphicData uri="http://schemas.openxmlformats.org/drawingml/2006/table">
            <a:tbl>
              <a:tblPr/>
              <a:tblGrid>
                <a:gridCol w="11648051">
                  <a:extLst>
                    <a:ext uri="{9D8B030D-6E8A-4147-A177-3AD203B41FA5}">
                      <a16:colId xmlns:a16="http://schemas.microsoft.com/office/drawing/2014/main" val="2232272215"/>
                    </a:ext>
                  </a:extLst>
                </a:gridCol>
              </a:tblGrid>
              <a:tr h="238125">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2000" b="1" i="0" u="none" strike="noStrike" dirty="0">
                          <a:solidFill>
                            <a:srgbClr val="525252"/>
                          </a:solidFill>
                          <a:effectLst/>
                          <a:latin typeface="Calibri" panose="020F0502020204030204" pitchFamily="34" charset="0"/>
                        </a:rPr>
                        <a:t>Superintendencia Nacional de Salud</a:t>
                      </a:r>
                    </a:p>
                  </a:txBody>
                  <a:tcPr marL="9525" marR="9525" marT="9525" marB="0" anchor="b">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796728909"/>
                  </a:ext>
                </a:extLst>
              </a:tr>
              <a:tr h="238125">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marL="0" marR="0" lvl="0" indent="0" algn="l" defTabSz="914400" rtl="0" eaLnBrk="1" fontAlgn="b" latinLnBrk="0" hangingPunct="1">
                        <a:lnSpc>
                          <a:spcPct val="100000"/>
                        </a:lnSpc>
                        <a:spcBef>
                          <a:spcPts val="0"/>
                        </a:spcBef>
                        <a:spcAft>
                          <a:spcPts val="0"/>
                        </a:spcAft>
                        <a:buClrTx/>
                        <a:buSzTx/>
                        <a:buFontTx/>
                        <a:buNone/>
                        <a:tabLst/>
                        <a:defRPr/>
                      </a:pPr>
                      <a:r>
                        <a:rPr lang="es-CO" sz="2000" b="1" i="0" u="none" strike="noStrike" dirty="0">
                          <a:solidFill>
                            <a:srgbClr val="525252"/>
                          </a:solidFill>
                          <a:effectLst/>
                          <a:latin typeface="Calibri" panose="020F0502020204030204" pitchFamily="34" charset="0"/>
                        </a:rPr>
                        <a:t>Superintendencia Delegada para la Supervisión Institucional </a:t>
                      </a:r>
                    </a:p>
                    <a:p>
                      <a:pPr marL="0" marR="0" lvl="0" indent="0" algn="l" defTabSz="914400" rtl="0" eaLnBrk="1" fontAlgn="b" latinLnBrk="0" hangingPunct="1">
                        <a:lnSpc>
                          <a:spcPct val="100000"/>
                        </a:lnSpc>
                        <a:spcBef>
                          <a:spcPts val="0"/>
                        </a:spcBef>
                        <a:spcAft>
                          <a:spcPts val="0"/>
                        </a:spcAft>
                        <a:buClrTx/>
                        <a:buSzTx/>
                        <a:buFontTx/>
                        <a:buNone/>
                        <a:tabLst/>
                        <a:defRPr/>
                      </a:pPr>
                      <a:r>
                        <a:rPr lang="es-CO" sz="2000" b="1" i="0" u="none" strike="noStrike" dirty="0">
                          <a:solidFill>
                            <a:srgbClr val="525252"/>
                          </a:solidFill>
                          <a:effectLst/>
                          <a:latin typeface="Calibri" panose="020F0502020204030204" pitchFamily="34" charset="0"/>
                          <a:hlinkClick r:id="rId5" action="ppaction://hlinkfile"/>
                        </a:rPr>
                        <a:t>REPORTE DE INDICADORES ESE RESOLUCIÓN 408 DE 2018</a:t>
                      </a:r>
                      <a:endParaRPr lang="es-CO" sz="2000" b="1" i="0" u="none" strike="noStrike" dirty="0">
                        <a:solidFill>
                          <a:srgbClr val="525252"/>
                        </a:solidFill>
                        <a:effectLst/>
                        <a:latin typeface="Calibri" panose="020F0502020204030204" pitchFamily="34" charset="0"/>
                      </a:endParaRPr>
                    </a:p>
                    <a:p>
                      <a:pPr algn="ctr" fontAlgn="b"/>
                      <a:endParaRPr lang="es-CO" sz="2000" b="1" i="0" u="none" strike="noStrike" dirty="0">
                        <a:solidFill>
                          <a:srgbClr val="525252"/>
                        </a:solidFill>
                        <a:effectLst/>
                        <a:latin typeface="Calibri" panose="020F0502020204030204" pitchFamily="34" charset="0"/>
                      </a:endParaRPr>
                    </a:p>
                  </a:txBody>
                  <a:tcPr marL="9525" marR="9525" marT="9525" marB="0" anchor="b">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83785252"/>
                  </a:ext>
                </a:extLst>
              </a:tr>
              <a:tr h="238125">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b"/>
                      <a:endParaRPr lang="es-CO" sz="1400" b="0" i="0" u="none" strike="noStrike" dirty="0">
                        <a:solidFill>
                          <a:srgbClr val="525252"/>
                        </a:solidFill>
                        <a:effectLst/>
                        <a:latin typeface="Calibri" panose="020F0502020204030204" pitchFamily="34" charset="0"/>
                      </a:endParaRPr>
                    </a:p>
                  </a:txBody>
                  <a:tcPr marL="9525" marR="9525" marT="9525" marB="0" anchor="b">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899811202"/>
                  </a:ext>
                </a:extLst>
              </a:tr>
            </a:tbl>
          </a:graphicData>
        </a:graphic>
      </p:graphicFrame>
    </p:spTree>
    <p:extLst>
      <p:ext uri="{BB962C8B-B14F-4D97-AF65-F5344CB8AC3E}">
        <p14:creationId xmlns:p14="http://schemas.microsoft.com/office/powerpoint/2010/main" val="1392523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2" name="Título 1"/>
          <p:cNvSpPr txBox="1">
            <a:spLocks/>
          </p:cNvSpPr>
          <p:nvPr/>
        </p:nvSpPr>
        <p:spPr>
          <a:xfrm>
            <a:off x="5083629" y="154745"/>
            <a:ext cx="6544198" cy="6445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CO" sz="3200" b="1">
                <a:solidFill>
                  <a:srgbClr val="336600"/>
                </a:solidFill>
                <a:latin typeface="Arial" panose="020B0604020202020204" pitchFamily="34" charset="0"/>
                <a:cs typeface="Arial" panose="020B0604020202020204" pitchFamily="34" charset="0"/>
              </a:rPr>
              <a:t>Área de Dirección y Gerencia</a:t>
            </a:r>
            <a:endParaRPr lang="es-CO" sz="3200" b="1" dirty="0">
              <a:solidFill>
                <a:srgbClr val="336600"/>
              </a:solidFill>
              <a:latin typeface="Arial" panose="020B060402020202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603ED336-9F23-450F-B5DE-6CBDD979193B}"/>
              </a:ext>
            </a:extLst>
          </p:cNvPr>
          <p:cNvGraphicFramePr>
            <a:graphicFrameLocks noGrp="1"/>
          </p:cNvGraphicFramePr>
          <p:nvPr>
            <p:extLst>
              <p:ext uri="{D42A27DB-BD31-4B8C-83A1-F6EECF244321}">
                <p14:modId xmlns:p14="http://schemas.microsoft.com/office/powerpoint/2010/main" val="2650054780"/>
              </p:ext>
            </p:extLst>
          </p:nvPr>
        </p:nvGraphicFramePr>
        <p:xfrm>
          <a:off x="1007641" y="1367672"/>
          <a:ext cx="9778122" cy="4543503"/>
        </p:xfrm>
        <a:graphic>
          <a:graphicData uri="http://schemas.openxmlformats.org/drawingml/2006/table">
            <a:tbl>
              <a:tblPr/>
              <a:tblGrid>
                <a:gridCol w="668557">
                  <a:extLst>
                    <a:ext uri="{9D8B030D-6E8A-4147-A177-3AD203B41FA5}">
                      <a16:colId xmlns:a16="http://schemas.microsoft.com/office/drawing/2014/main" val="3115205056"/>
                    </a:ext>
                  </a:extLst>
                </a:gridCol>
                <a:gridCol w="621665">
                  <a:extLst>
                    <a:ext uri="{9D8B030D-6E8A-4147-A177-3AD203B41FA5}">
                      <a16:colId xmlns:a16="http://schemas.microsoft.com/office/drawing/2014/main" val="3758226944"/>
                    </a:ext>
                  </a:extLst>
                </a:gridCol>
                <a:gridCol w="1263406">
                  <a:extLst>
                    <a:ext uri="{9D8B030D-6E8A-4147-A177-3AD203B41FA5}">
                      <a16:colId xmlns:a16="http://schemas.microsoft.com/office/drawing/2014/main" val="2547829219"/>
                    </a:ext>
                  </a:extLst>
                </a:gridCol>
                <a:gridCol w="4788242">
                  <a:extLst>
                    <a:ext uri="{9D8B030D-6E8A-4147-A177-3AD203B41FA5}">
                      <a16:colId xmlns:a16="http://schemas.microsoft.com/office/drawing/2014/main" val="255743054"/>
                    </a:ext>
                  </a:extLst>
                </a:gridCol>
                <a:gridCol w="1268633">
                  <a:extLst>
                    <a:ext uri="{9D8B030D-6E8A-4147-A177-3AD203B41FA5}">
                      <a16:colId xmlns:a16="http://schemas.microsoft.com/office/drawing/2014/main" val="2744402637"/>
                    </a:ext>
                  </a:extLst>
                </a:gridCol>
                <a:gridCol w="1167619">
                  <a:extLst>
                    <a:ext uri="{9D8B030D-6E8A-4147-A177-3AD203B41FA5}">
                      <a16:colId xmlns:a16="http://schemas.microsoft.com/office/drawing/2014/main" val="1518422714"/>
                    </a:ext>
                  </a:extLst>
                </a:gridCol>
              </a:tblGrid>
              <a:tr h="218795">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0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0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100" b="1" i="0" u="none" strike="noStrike" dirty="0">
                          <a:solidFill>
                            <a:srgbClr val="00B050"/>
                          </a:solidFill>
                          <a:effectLst/>
                          <a:latin typeface="Calibri" panose="020F0502020204030204" pitchFamily="34" charset="0"/>
                        </a:rPr>
                        <a:t>Anexo 3</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7132491"/>
                  </a:ext>
                </a:extLst>
              </a:tr>
              <a:tr h="477183">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0000"/>
                          </a:solidFill>
                          <a:effectLst/>
                          <a:latin typeface="Arial Narrow" panose="020B0606020202030204" pitchFamily="34" charset="0"/>
                        </a:rPr>
                        <a:t>Área de Gestión</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a:solidFill>
                            <a:srgbClr val="000000"/>
                          </a:solidFill>
                          <a:effectLst/>
                          <a:latin typeface="Arial Narrow" panose="020B0606020202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0000"/>
                          </a:solidFill>
                          <a:effectLst/>
                          <a:latin typeface="Arial Narrow" panose="020B0606020202030204" pitchFamily="34" charset="0"/>
                        </a:rPr>
                        <a:t>Tipo de ESE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a:solidFill>
                            <a:srgbClr val="000000"/>
                          </a:solidFill>
                          <a:effectLst/>
                          <a:latin typeface="Arial Narrow" panose="020B0606020202030204" pitchFamily="34" charset="0"/>
                        </a:rPr>
                        <a:t>Indicador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a:solidFill>
                            <a:srgbClr val="000000"/>
                          </a:solidFill>
                          <a:effectLst/>
                          <a:latin typeface="Arial Narrow" panose="020B0606020202030204" pitchFamily="34" charset="0"/>
                        </a:rPr>
                        <a:t>Calificación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E699"/>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a:solidFill>
                            <a:srgbClr val="000000"/>
                          </a:solidFill>
                          <a:effectLst/>
                          <a:latin typeface="Arial Narrow" panose="020B0606020202030204" pitchFamily="34" charset="0"/>
                        </a:rPr>
                        <a:t>Ponderación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766864245"/>
                  </a:ext>
                </a:extLst>
              </a:tr>
              <a:tr h="381067">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a</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8661616"/>
                  </a:ext>
                </a:extLst>
              </a:tr>
              <a:tr h="477183">
                <a:tc rowSpan="5">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a:solidFill>
                            <a:srgbClr val="000000"/>
                          </a:solidFill>
                          <a:effectLst/>
                          <a:latin typeface="Calibri" panose="020F0502020204030204" pitchFamily="34" charset="0"/>
                        </a:rPr>
                        <a:t>Dirección y Gerencia 20%</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600" b="0" i="0" u="none" strike="noStrike" dirty="0">
                          <a:solidFill>
                            <a:srgbClr val="000000"/>
                          </a:solidFill>
                          <a:effectLst/>
                          <a:latin typeface="Calibri" panose="020F0502020204030204" pitchFamily="34" charset="0"/>
                        </a:rPr>
                        <a:t>Mejoramiento continuo de calidad aplicable </a:t>
                      </a:r>
                      <a:r>
                        <a:rPr lang="es-CO" sz="1600" b="1" i="0" u="none" strike="noStrike" dirty="0">
                          <a:solidFill>
                            <a:srgbClr val="000000"/>
                          </a:solidFill>
                          <a:effectLst/>
                          <a:latin typeface="Calibri" panose="020F0502020204030204" pitchFamily="34" charset="0"/>
                        </a:rPr>
                        <a:t>a </a:t>
                      </a:r>
                      <a:r>
                        <a:rPr lang="es-CO" sz="1600" b="0" i="0" u="none" strike="noStrike" dirty="0">
                          <a:solidFill>
                            <a:srgbClr val="000000"/>
                          </a:solidFill>
                          <a:effectLst/>
                          <a:latin typeface="Calibri" panose="020F0502020204030204" pitchFamily="34" charset="0"/>
                        </a:rPr>
                        <a:t>ENTIDADES ACREDITADAS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Calibri" panose="020F0502020204030204" pitchFamily="34" charset="0"/>
                        </a:rPr>
                        <a:t>0 - 1 - 3 - 5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rowSpan="3">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5036448"/>
                  </a:ext>
                </a:extLst>
              </a:tr>
              <a:tr h="573036">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600" b="0" i="0" u="none" strike="noStrike" dirty="0">
                          <a:solidFill>
                            <a:srgbClr val="000000"/>
                          </a:solidFill>
                          <a:effectLst/>
                          <a:latin typeface="Calibri" panose="020F0502020204030204" pitchFamily="34" charset="0"/>
                        </a:rPr>
                        <a:t>Mejoramiento continuo de calidad aplicable a entidades NO ACREDITADAS CON AUTOEVALUACIÓN en la vigencia anterior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Calibri" panose="020F0502020204030204" pitchFamily="34" charset="0"/>
                        </a:rPr>
                        <a:t>0 - 1 - 3 - 5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vMerge="1">
                  <a:txBody>
                    <a:bodyPr/>
                    <a:lstStyle/>
                    <a:p>
                      <a:endParaRPr lang="es-CO"/>
                    </a:p>
                  </a:txBody>
                  <a:tcPr/>
                </a:tc>
                <a:extLst>
                  <a:ext uri="{0D108BD9-81ED-4DB2-BD59-A6C34878D82A}">
                    <a16:rowId xmlns:a16="http://schemas.microsoft.com/office/drawing/2014/main" val="898315124"/>
                  </a:ext>
                </a:extLst>
              </a:tr>
              <a:tr h="552198">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600" b="0" i="0" u="none" strike="noStrike" dirty="0">
                          <a:solidFill>
                            <a:srgbClr val="000000"/>
                          </a:solidFill>
                          <a:effectLst/>
                          <a:latin typeface="Calibri" panose="020F0502020204030204" pitchFamily="34" charset="0"/>
                        </a:rPr>
                        <a:t>Mejoramiento continuo de calidad para entidades NO ACREDITADAS SIN AUTOEVALUACION en la vigencia anterior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Calibri" panose="020F0502020204030204" pitchFamily="34" charset="0"/>
                        </a:rPr>
                        <a:t>0 - 3 - 5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s-CO"/>
                    </a:p>
                  </a:txBody>
                  <a:tcPr/>
                </a:tc>
                <a:extLst>
                  <a:ext uri="{0D108BD9-81ED-4DB2-BD59-A6C34878D82A}">
                    <a16:rowId xmlns:a16="http://schemas.microsoft.com/office/drawing/2014/main" val="2257643226"/>
                  </a:ext>
                </a:extLst>
              </a:tr>
              <a:tr h="744051">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chemeClr val="tx1"/>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600" b="0" i="0" u="none" strike="noStrike" dirty="0">
                          <a:solidFill>
                            <a:schemeClr val="tx1"/>
                          </a:solidFill>
                          <a:effectLst/>
                          <a:latin typeface="Calibri" panose="020F0502020204030204" pitchFamily="34" charset="0"/>
                        </a:rPr>
                        <a:t>EFECTIVIDAD en la auditoría para el mejoramiento continuo de la calidad de la atención en salud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Calibri" panose="020F0502020204030204" pitchFamily="34" charset="0"/>
                        </a:rPr>
                        <a:t>0 - 1 - 3 - 5   </a:t>
                      </a:r>
                      <a:r>
                        <a:rPr lang="es-CO" sz="1400" b="0" i="0" u="none" strike="noStrike" dirty="0" err="1">
                          <a:solidFill>
                            <a:srgbClr val="000000"/>
                          </a:solidFill>
                          <a:effectLst/>
                          <a:latin typeface="Calibri" panose="020F0502020204030204" pitchFamily="34" charset="0"/>
                        </a:rPr>
                        <a:t>ó</a:t>
                      </a:r>
                      <a:r>
                        <a:rPr lang="es-CO" sz="1400" b="0" i="0" u="none" strike="noStrike" dirty="0">
                          <a:solidFill>
                            <a:srgbClr val="000000"/>
                          </a:solidFill>
                          <a:effectLst/>
                          <a:latin typeface="Calibri" panose="020F0502020204030204" pitchFamily="34" charset="0"/>
                        </a:rPr>
                        <a:t>  </a:t>
                      </a:r>
                    </a:p>
                    <a:p>
                      <a:pPr algn="ctr" fontAlgn="ctr"/>
                      <a:r>
                        <a:rPr lang="es-CO" sz="1400" b="1" i="0" u="none" strike="noStrike" dirty="0">
                          <a:solidFill>
                            <a:srgbClr val="000000"/>
                          </a:solidFill>
                          <a:effectLst/>
                          <a:latin typeface="Calibri" panose="020F0502020204030204" pitchFamily="34" charset="0"/>
                        </a:rPr>
                        <a:t>(N.A)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6478725"/>
                  </a:ext>
                </a:extLst>
              </a:tr>
              <a:tr h="743112">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600" b="1" i="0" u="none" strike="noStrike" dirty="0">
                          <a:solidFill>
                            <a:srgbClr val="0070C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800" b="1" i="0" u="none" strike="noStrike" dirty="0">
                          <a:solidFill>
                            <a:srgbClr val="0070C0"/>
                          </a:solidFill>
                          <a:effectLst/>
                          <a:latin typeface="Calibri" panose="020F0502020204030204" pitchFamily="34" charset="0"/>
                        </a:rPr>
                        <a:t>GESTIÓN DE EJECUCIÓN DEL PLAN DE DESARROLLO INSTITUCIONAL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0000"/>
                          </a:solidFill>
                          <a:effectLst/>
                          <a:latin typeface="Calibri" panose="020F0502020204030204" pitchFamily="34" charset="0"/>
                        </a:rPr>
                        <a:t>0 - 1 - 3 - 5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0000"/>
                          </a:solidFill>
                          <a:effectLst/>
                          <a:latin typeface="Calibri" panose="020F0502020204030204" pitchFamily="34" charset="0"/>
                        </a:rPr>
                        <a:t>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00273399"/>
                  </a:ext>
                </a:extLst>
              </a:tr>
            </a:tbl>
          </a:graphicData>
        </a:graphic>
      </p:graphicFrame>
    </p:spTree>
    <p:extLst>
      <p:ext uri="{BB962C8B-B14F-4D97-AF65-F5344CB8AC3E}">
        <p14:creationId xmlns:p14="http://schemas.microsoft.com/office/powerpoint/2010/main" val="3166220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2" name="Título 1"/>
          <p:cNvSpPr txBox="1">
            <a:spLocks/>
          </p:cNvSpPr>
          <p:nvPr/>
        </p:nvSpPr>
        <p:spPr>
          <a:xfrm>
            <a:off x="5083629" y="0"/>
            <a:ext cx="6544198" cy="6445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CO" sz="3200" b="1" dirty="0">
                <a:solidFill>
                  <a:srgbClr val="336600"/>
                </a:solidFill>
                <a:latin typeface="Arial" panose="020B0604020202020204" pitchFamily="34" charset="0"/>
                <a:cs typeface="Arial" panose="020B0604020202020204" pitchFamily="34" charset="0"/>
              </a:rPr>
              <a:t>Área de Dirección y Gerencia</a:t>
            </a:r>
          </a:p>
        </p:txBody>
      </p:sp>
      <p:graphicFrame>
        <p:nvGraphicFramePr>
          <p:cNvPr id="3" name="3 Marcador de contenido"/>
          <p:cNvGraphicFramePr>
            <a:graphicFrameLocks/>
          </p:cNvGraphicFramePr>
          <p:nvPr>
            <p:extLst>
              <p:ext uri="{D42A27DB-BD31-4B8C-83A1-F6EECF244321}">
                <p14:modId xmlns:p14="http://schemas.microsoft.com/office/powerpoint/2010/main" val="934325893"/>
              </p:ext>
            </p:extLst>
          </p:nvPr>
        </p:nvGraphicFramePr>
        <p:xfrm>
          <a:off x="257447" y="644525"/>
          <a:ext cx="11854836" cy="6016278"/>
        </p:xfrm>
        <a:graphic>
          <a:graphicData uri="http://schemas.openxmlformats.org/drawingml/2006/table">
            <a:tbl>
              <a:tblPr/>
              <a:tblGrid>
                <a:gridCol w="811698">
                  <a:extLst>
                    <a:ext uri="{9D8B030D-6E8A-4147-A177-3AD203B41FA5}">
                      <a16:colId xmlns:a16="http://schemas.microsoft.com/office/drawing/2014/main" val="20000"/>
                    </a:ext>
                  </a:extLst>
                </a:gridCol>
                <a:gridCol w="1955409">
                  <a:extLst>
                    <a:ext uri="{9D8B030D-6E8A-4147-A177-3AD203B41FA5}">
                      <a16:colId xmlns:a16="http://schemas.microsoft.com/office/drawing/2014/main" val="20001"/>
                    </a:ext>
                  </a:extLst>
                </a:gridCol>
                <a:gridCol w="9087729">
                  <a:extLst>
                    <a:ext uri="{9D8B030D-6E8A-4147-A177-3AD203B41FA5}">
                      <a16:colId xmlns:a16="http://schemas.microsoft.com/office/drawing/2014/main" val="20002"/>
                    </a:ext>
                  </a:extLst>
                </a:gridCol>
              </a:tblGrid>
              <a:tr h="361461">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effectLst/>
                        </a:rPr>
                        <a:t>Anexo</a:t>
                      </a:r>
                      <a:endParaRPr lang="es-CO" sz="1600" b="1" i="0" u="none" strike="noStrike" dirty="0">
                        <a:solidFill>
                          <a:srgbClr val="000000"/>
                        </a:solidFill>
                        <a:effectLst/>
                        <a:latin typeface="Calibri"/>
                      </a:endParaRPr>
                    </a:p>
                  </a:txBody>
                  <a:tcPr marL="4269" marR="4269" marT="4269"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effectLst/>
                        </a:rPr>
                        <a:t>Aspecto</a:t>
                      </a:r>
                      <a:endParaRPr lang="es-CO" sz="1600" b="1" i="0" u="none" strike="noStrike" dirty="0">
                        <a:solidFill>
                          <a:srgbClr val="000000"/>
                        </a:solidFill>
                        <a:effectLst/>
                        <a:latin typeface="Calibri"/>
                      </a:endParaRPr>
                    </a:p>
                  </a:txBody>
                  <a:tcPr marL="4269" marR="4269" marT="4269"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effectLst/>
                        </a:rPr>
                        <a:t>Indicador</a:t>
                      </a:r>
                      <a:endParaRPr lang="es-CO" sz="1600" b="1" i="0" u="none" strike="noStrike" dirty="0">
                        <a:solidFill>
                          <a:srgbClr val="000000"/>
                        </a:solidFill>
                        <a:effectLst/>
                        <a:latin typeface="Calibri"/>
                      </a:endParaRPr>
                    </a:p>
                  </a:txBody>
                  <a:tcPr marL="4269" marR="4269" marT="4269"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0"/>
                  </a:ext>
                </a:extLst>
              </a:tr>
              <a:tr h="286699">
                <a:tc rowSpan="7">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marL="0" algn="ctr" defTabSz="914400" rtl="0" eaLnBrk="1" fontAlgn="ctr" latinLnBrk="0" hangingPunct="1"/>
                      <a:r>
                        <a:rPr lang="es-CO" sz="1800" b="1" u="none" strike="noStrike" kern="1200" dirty="0">
                          <a:solidFill>
                            <a:srgbClr val="0070C0"/>
                          </a:solidFill>
                          <a:effectLst/>
                          <a:latin typeface="+mn-lt"/>
                          <a:ea typeface="+mn-ea"/>
                          <a:cs typeface="+mn-cs"/>
                        </a:rPr>
                        <a:t>2</a:t>
                      </a:r>
                    </a:p>
                  </a:txBody>
                  <a:tcPr marL="4269" marR="4269" marT="4269"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marL="0" algn="l" defTabSz="914400" rtl="0" eaLnBrk="1" fontAlgn="ctr" latinLnBrk="0" hangingPunct="1"/>
                      <a:r>
                        <a:rPr lang="es-CO" sz="1600" b="1" u="none" strike="noStrike" kern="1200" dirty="0">
                          <a:solidFill>
                            <a:srgbClr val="0070C0"/>
                          </a:solidFill>
                          <a:effectLst/>
                          <a:latin typeface="+mn-lt"/>
                          <a:ea typeface="+mn-ea"/>
                          <a:cs typeface="+mn-cs"/>
                        </a:rPr>
                        <a:t>Número</a:t>
                      </a:r>
                    </a:p>
                  </a:txBody>
                  <a:tcPr marL="4269" marR="4269" marT="4269"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800" b="1" u="none" strike="noStrike" dirty="0">
                          <a:solidFill>
                            <a:srgbClr val="336600"/>
                          </a:solidFill>
                          <a:effectLst/>
                        </a:rPr>
                        <a:t>3</a:t>
                      </a:r>
                      <a:endParaRPr lang="es-CO" sz="1800" b="1" i="0" u="none" strike="noStrike" dirty="0">
                        <a:solidFill>
                          <a:srgbClr val="336600"/>
                        </a:solidFill>
                        <a:effectLst/>
                        <a:latin typeface="Calibri"/>
                      </a:endParaRPr>
                    </a:p>
                  </a:txBody>
                  <a:tcPr marL="4269" marR="4269" marT="4269"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1"/>
                  </a:ext>
                </a:extLst>
              </a:tr>
              <a:tr h="334796">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marL="0" algn="l" defTabSz="914400" rtl="0" eaLnBrk="1" fontAlgn="ctr" latinLnBrk="0" hangingPunct="1"/>
                      <a:r>
                        <a:rPr lang="es-CO" sz="1600" b="1" u="none" strike="noStrike" kern="1200" dirty="0">
                          <a:solidFill>
                            <a:srgbClr val="0070C0"/>
                          </a:solidFill>
                          <a:effectLst/>
                          <a:latin typeface="+mn-lt"/>
                          <a:ea typeface="+mn-ea"/>
                          <a:cs typeface="+mn-cs"/>
                        </a:rPr>
                        <a:t>Ponderación</a:t>
                      </a:r>
                    </a:p>
                  </a:txBody>
                  <a:tcPr marL="4269" marR="4269" marT="426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effectLst/>
                        </a:rPr>
                        <a:t>0,1</a:t>
                      </a:r>
                      <a:endParaRPr lang="es-CO" sz="1600" b="1" i="0" u="none" strike="noStrike" dirty="0">
                        <a:solidFill>
                          <a:srgbClr val="000000"/>
                        </a:solidFill>
                        <a:effectLst/>
                        <a:latin typeface="Calibri"/>
                      </a:endParaRPr>
                    </a:p>
                  </a:txBody>
                  <a:tcPr marL="4269" marR="4269" marT="426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2"/>
                  </a:ext>
                </a:extLst>
              </a:tr>
              <a:tr h="358483">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marL="0" algn="l" defTabSz="914400" rtl="0" eaLnBrk="1" fontAlgn="ctr" latinLnBrk="0" hangingPunct="1"/>
                      <a:r>
                        <a:rPr lang="es-CO" sz="1600" b="1" u="none" strike="noStrike" kern="1200" dirty="0">
                          <a:solidFill>
                            <a:srgbClr val="0070C0"/>
                          </a:solidFill>
                          <a:effectLst/>
                          <a:latin typeface="+mn-lt"/>
                          <a:ea typeface="+mn-ea"/>
                          <a:cs typeface="+mn-cs"/>
                        </a:rPr>
                        <a:t>Tipo de ESE</a:t>
                      </a:r>
                    </a:p>
                  </a:txBody>
                  <a:tcPr marL="4269" marR="4269" marT="426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effectLst/>
                        </a:rPr>
                        <a:t>Nivel I, II y III</a:t>
                      </a:r>
                      <a:endParaRPr lang="es-CO" sz="1600" b="1" i="0" u="none" strike="noStrike" dirty="0">
                        <a:solidFill>
                          <a:srgbClr val="000000"/>
                        </a:solidFill>
                        <a:effectLst/>
                        <a:latin typeface="Calibri"/>
                      </a:endParaRPr>
                    </a:p>
                  </a:txBody>
                  <a:tcPr marL="4269" marR="4269" marT="426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3"/>
                  </a:ext>
                </a:extLst>
              </a:tr>
              <a:tr h="435572">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marL="0" algn="l" defTabSz="914400" rtl="0" eaLnBrk="1" fontAlgn="ctr" latinLnBrk="0" hangingPunct="1"/>
                      <a:r>
                        <a:rPr lang="es-CO" sz="1600" b="1" u="none" strike="noStrike" kern="1200" dirty="0">
                          <a:solidFill>
                            <a:srgbClr val="0070C0"/>
                          </a:solidFill>
                          <a:effectLst/>
                          <a:latin typeface="+mn-lt"/>
                          <a:ea typeface="+mn-ea"/>
                          <a:cs typeface="+mn-cs"/>
                        </a:rPr>
                        <a:t>Indicador</a:t>
                      </a:r>
                    </a:p>
                  </a:txBody>
                  <a:tcPr marL="4269" marR="4269" marT="426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800" b="1" u="none" strike="noStrike" dirty="0">
                          <a:solidFill>
                            <a:srgbClr val="336600"/>
                          </a:solidFill>
                          <a:effectLst/>
                        </a:rPr>
                        <a:t>GESTIÓN DE EJECUCIÓN DEL PLAN DE DESARROLLO INSTITUCIONAL</a:t>
                      </a:r>
                      <a:endParaRPr lang="es-CO" sz="1800" b="1" i="0" u="none" strike="noStrike" dirty="0">
                        <a:solidFill>
                          <a:srgbClr val="336600"/>
                        </a:solidFill>
                        <a:effectLst/>
                        <a:latin typeface="Calibri"/>
                      </a:endParaRPr>
                    </a:p>
                  </a:txBody>
                  <a:tcPr marL="4269" marR="4269" marT="426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4"/>
                  </a:ext>
                </a:extLst>
              </a:tr>
              <a:tr h="550566">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marL="0" algn="l" defTabSz="914400" rtl="0" eaLnBrk="1" fontAlgn="ctr" latinLnBrk="0" hangingPunct="1"/>
                      <a:r>
                        <a:rPr lang="es-CO" sz="1600" b="1" u="none" strike="noStrike" kern="1200" dirty="0">
                          <a:solidFill>
                            <a:srgbClr val="0070C0"/>
                          </a:solidFill>
                          <a:effectLst/>
                          <a:latin typeface="+mn-lt"/>
                          <a:ea typeface="+mn-ea"/>
                          <a:cs typeface="+mn-cs"/>
                        </a:rPr>
                        <a:t>Fórmula</a:t>
                      </a:r>
                    </a:p>
                  </a:txBody>
                  <a:tcPr marL="4269" marR="4269" marT="426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800" b="1" u="none" strike="noStrike" dirty="0">
                          <a:solidFill>
                            <a:srgbClr val="336600"/>
                          </a:solidFill>
                          <a:effectLst/>
                        </a:rPr>
                        <a:t>Número de metas</a:t>
                      </a:r>
                      <a:r>
                        <a:rPr lang="es-CO" sz="1800" u="none" strike="noStrike" dirty="0">
                          <a:effectLst/>
                        </a:rPr>
                        <a:t> </a:t>
                      </a:r>
                      <a:r>
                        <a:rPr lang="es-CO" sz="1800" b="1" u="none" strike="noStrike" dirty="0">
                          <a:effectLst/>
                        </a:rPr>
                        <a:t>del Plan Operativo Anual cumplidas </a:t>
                      </a:r>
                      <a:r>
                        <a:rPr lang="es-CO" sz="1800" b="1" u="none" strike="noStrike" dirty="0">
                          <a:solidFill>
                            <a:srgbClr val="C00000"/>
                          </a:solidFill>
                          <a:effectLst/>
                        </a:rPr>
                        <a:t>en la vigencia objeto de evaluación </a:t>
                      </a:r>
                      <a:r>
                        <a:rPr lang="es-CO" sz="1800" u="none" strike="noStrike" dirty="0">
                          <a:effectLst/>
                        </a:rPr>
                        <a:t>/</a:t>
                      </a:r>
                      <a:r>
                        <a:rPr lang="es-CO" sz="1800" b="1" u="none" strike="noStrike" dirty="0">
                          <a:solidFill>
                            <a:srgbClr val="336600"/>
                          </a:solidFill>
                          <a:effectLst/>
                        </a:rPr>
                        <a:t>número de metas </a:t>
                      </a:r>
                      <a:r>
                        <a:rPr lang="es-CO" sz="1800" b="1" u="none" strike="noStrike" dirty="0">
                          <a:effectLst/>
                        </a:rPr>
                        <a:t>del Plan Operativo anual programadas </a:t>
                      </a:r>
                      <a:r>
                        <a:rPr lang="es-CO" sz="1800" b="1" u="none" strike="noStrike" dirty="0">
                          <a:solidFill>
                            <a:srgbClr val="C00000"/>
                          </a:solidFill>
                          <a:effectLst/>
                        </a:rPr>
                        <a:t>en la vigencia objeto de evaluación</a:t>
                      </a:r>
                      <a:endParaRPr lang="es-CO" sz="1800" b="1" i="0" u="none" strike="noStrike" dirty="0">
                        <a:solidFill>
                          <a:srgbClr val="C00000"/>
                        </a:solidFill>
                        <a:effectLst/>
                        <a:latin typeface="Calibri"/>
                      </a:endParaRPr>
                    </a:p>
                  </a:txBody>
                  <a:tcPr marL="4269" marR="4269" marT="426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5"/>
                  </a:ext>
                </a:extLst>
              </a:tr>
              <a:tr h="182376">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marL="0" algn="l" defTabSz="914400" rtl="0" eaLnBrk="1" fontAlgn="ctr" latinLnBrk="0" hangingPunct="1"/>
                      <a:r>
                        <a:rPr lang="es-CO" sz="1600" b="1" u="none" strike="noStrike" kern="1200" dirty="0">
                          <a:solidFill>
                            <a:srgbClr val="0070C0"/>
                          </a:solidFill>
                          <a:effectLst/>
                          <a:latin typeface="+mn-lt"/>
                          <a:ea typeface="+mn-ea"/>
                          <a:cs typeface="+mn-cs"/>
                        </a:rPr>
                        <a:t>Estándar para cada año</a:t>
                      </a:r>
                    </a:p>
                  </a:txBody>
                  <a:tcPr marL="4269" marR="4269" marT="426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b"/>
                      <a:r>
                        <a:rPr lang="es-CO" sz="1800" b="1" i="1" u="none" strike="noStrike" dirty="0">
                          <a:solidFill>
                            <a:srgbClr val="336600"/>
                          </a:solidFill>
                          <a:effectLst/>
                        </a:rPr>
                        <a:t>MAYOR O IGUAL A 0,90</a:t>
                      </a:r>
                      <a:endParaRPr lang="es-CO" sz="1800" b="1" i="1" u="none" strike="noStrike" dirty="0">
                        <a:solidFill>
                          <a:srgbClr val="336600"/>
                        </a:solidFill>
                        <a:effectLst/>
                        <a:latin typeface="Calibri"/>
                      </a:endParaRPr>
                    </a:p>
                  </a:txBody>
                  <a:tcPr marL="4269" marR="4269" marT="426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6"/>
                  </a:ext>
                </a:extLst>
              </a:tr>
              <a:tr h="1571437">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marL="0" algn="l" defTabSz="914400" rtl="0" eaLnBrk="1" fontAlgn="ctr" latinLnBrk="0" hangingPunct="1"/>
                      <a:r>
                        <a:rPr lang="es-CO" sz="1600" b="1" u="none" strike="noStrike" kern="1200" dirty="0">
                          <a:solidFill>
                            <a:srgbClr val="0070C0"/>
                          </a:solidFill>
                          <a:effectLst/>
                          <a:latin typeface="+mn-lt"/>
                          <a:ea typeface="+mn-ea"/>
                          <a:cs typeface="+mn-cs"/>
                        </a:rPr>
                        <a:t>Fuente de Información</a:t>
                      </a:r>
                    </a:p>
                  </a:txBody>
                  <a:tcPr marL="4269" marR="4269" marT="4269"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800" b="1" i="0" u="none" strike="noStrike" kern="1200" cap="none" dirty="0">
                          <a:solidFill>
                            <a:srgbClr val="336600"/>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sym typeface="Arial"/>
                        </a:rPr>
                        <a:t>INFORME DEL</a:t>
                      </a:r>
                      <a:r>
                        <a:rPr lang="es-CO" sz="1800" b="1" u="none" strike="noStrike" kern="1200" dirty="0">
                          <a:solidFill>
                            <a:srgbClr val="336600"/>
                          </a:solidFill>
                          <a:effectLst/>
                          <a:latin typeface="Calibri" panose="020F0502020204030204" pitchFamily="34" charset="0"/>
                          <a:ea typeface="+mn-ea"/>
                          <a:cs typeface="Calibri" panose="020F0502020204030204" pitchFamily="34" charset="0"/>
                        </a:rPr>
                        <a:t> </a:t>
                      </a:r>
                      <a:r>
                        <a:rPr lang="es-CO" sz="1800" b="1" u="none" strike="noStrike" kern="1200" dirty="0">
                          <a:solidFill>
                            <a:srgbClr val="336600"/>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rPr>
                        <a:t>RESPONSABLE DE PLANEACIÓN DE LA ESE</a:t>
                      </a:r>
                      <a:r>
                        <a:rPr lang="es-CO" sz="1800" u="none" strike="noStrike" kern="1200" dirty="0">
                          <a:solidFill>
                            <a:schemeClr val="tx1"/>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rPr>
                        <a:t>.</a:t>
                      </a:r>
                      <a:r>
                        <a:rPr lang="es-CO" sz="1800" u="none" strike="noStrike" kern="1200" dirty="0">
                          <a:solidFill>
                            <a:srgbClr val="FF0000"/>
                          </a:solidFill>
                          <a:effectLst/>
                          <a:latin typeface="Calibri" panose="020F0502020204030204" pitchFamily="34" charset="0"/>
                          <a:ea typeface="+mn-ea"/>
                          <a:cs typeface="Calibri" panose="020F0502020204030204" pitchFamily="34" charset="0"/>
                        </a:rPr>
                        <a:t> </a:t>
                      </a:r>
                      <a:r>
                        <a:rPr lang="es-CO" sz="1800" b="0" u="none" strike="noStrike" kern="1200" dirty="0">
                          <a:solidFill>
                            <a:schemeClr val="tx1"/>
                          </a:solidFill>
                          <a:effectLst/>
                          <a:latin typeface="Calibri" panose="020F0502020204030204" pitchFamily="34" charset="0"/>
                          <a:ea typeface="+mn-ea"/>
                          <a:cs typeface="Calibri" panose="020F0502020204030204" pitchFamily="34" charset="0"/>
                        </a:rPr>
                        <a:t>De lo contrario,</a:t>
                      </a:r>
                      <a:r>
                        <a:rPr lang="es-CO" sz="1800" u="none" strike="noStrike" kern="1200" dirty="0">
                          <a:solidFill>
                            <a:srgbClr val="FF0000"/>
                          </a:solidFill>
                          <a:effectLst/>
                          <a:latin typeface="Calibri" panose="020F0502020204030204" pitchFamily="34" charset="0"/>
                          <a:ea typeface="+mn-ea"/>
                          <a:cs typeface="Calibri" panose="020F0502020204030204" pitchFamily="34" charset="0"/>
                        </a:rPr>
                        <a:t> </a:t>
                      </a:r>
                      <a:r>
                        <a:rPr lang="es-CO" sz="1800" b="1" u="none" strike="noStrike" kern="1200" dirty="0">
                          <a:solidFill>
                            <a:schemeClr val="tx1"/>
                          </a:solidFill>
                          <a:effectLst/>
                          <a:latin typeface="Calibri" panose="020F0502020204030204" pitchFamily="34" charset="0"/>
                          <a:ea typeface="+mn-ea"/>
                          <a:cs typeface="Calibri" panose="020F0502020204030204" pitchFamily="34" charset="0"/>
                        </a:rPr>
                        <a:t>INFORME DE </a:t>
                      </a:r>
                      <a:r>
                        <a:rPr lang="es-CO" sz="1800" b="1" u="none" strike="noStrike" kern="1200" dirty="0">
                          <a:solidFill>
                            <a:schemeClr val="accent6">
                              <a:lumMod val="75000"/>
                            </a:schemeClr>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rPr>
                        <a:t>CONTROL INTERNO DE LA ENTIDAD</a:t>
                      </a:r>
                      <a:r>
                        <a:rPr lang="es-CO" sz="1800" b="1" u="none" strike="noStrike" kern="1200" dirty="0">
                          <a:solidFill>
                            <a:srgbClr val="336600"/>
                          </a:solidFill>
                          <a:effectLst/>
                          <a:latin typeface="Calibri" panose="020F0502020204030204" pitchFamily="34" charset="0"/>
                          <a:ea typeface="+mn-ea"/>
                          <a:cs typeface="Calibri" panose="020F0502020204030204" pitchFamily="34" charset="0"/>
                        </a:rPr>
                        <a:t>. </a:t>
                      </a:r>
                      <a:r>
                        <a:rPr lang="es-CO" sz="1800" b="0" u="none" strike="noStrike" kern="1200" dirty="0">
                          <a:solidFill>
                            <a:schemeClr val="tx1"/>
                          </a:solidFill>
                          <a:effectLst/>
                          <a:latin typeface="Calibri" panose="020F0502020204030204" pitchFamily="34" charset="0"/>
                          <a:ea typeface="+mn-ea"/>
                          <a:cs typeface="Calibri" panose="020F0502020204030204" pitchFamily="34" charset="0"/>
                        </a:rPr>
                        <a:t>El informe como mínimo debe contener: </a:t>
                      </a:r>
                      <a:r>
                        <a:rPr lang="es-CO" sz="1800" b="1" i="1" u="none" strike="noStrike" kern="1200" dirty="0">
                          <a:solidFill>
                            <a:srgbClr val="00B050"/>
                          </a:solidFill>
                          <a:effectLst/>
                          <a:latin typeface="Calibri" panose="020F0502020204030204" pitchFamily="34" charset="0"/>
                          <a:ea typeface="+mn-ea"/>
                          <a:cs typeface="Calibri" panose="020F0502020204030204" pitchFamily="34" charset="0"/>
                        </a:rPr>
                        <a:t>el listado de las metas del Plan Operativo Anual del plan de desarrollo aprobado programadas en la vigencia objeto de evaluación</a:t>
                      </a:r>
                      <a:r>
                        <a:rPr lang="es-CO" sz="1800" i="1" u="none" strike="noStrike" kern="1200" dirty="0">
                          <a:solidFill>
                            <a:srgbClr val="00B050"/>
                          </a:solidFill>
                          <a:effectLst/>
                          <a:latin typeface="Calibri" panose="020F0502020204030204" pitchFamily="34" charset="0"/>
                          <a:ea typeface="+mn-ea"/>
                          <a:cs typeface="Calibri" panose="020F0502020204030204" pitchFamily="34" charset="0"/>
                        </a:rPr>
                        <a:t>, </a:t>
                      </a:r>
                      <a:r>
                        <a:rPr lang="es-CO" sz="1800" b="1" i="1" u="none" strike="noStrike" kern="1200" dirty="0">
                          <a:solidFill>
                            <a:srgbClr val="336600"/>
                          </a:solidFill>
                          <a:effectLst/>
                          <a:latin typeface="Calibri" panose="020F0502020204030204" pitchFamily="34" charset="0"/>
                          <a:ea typeface="+mn-ea"/>
                          <a:cs typeface="Calibri" panose="020F0502020204030204" pitchFamily="34" charset="0"/>
                        </a:rPr>
                        <a:t>indicando el estado de cumplimiento de cada una de ellas (SI/NO)</a:t>
                      </a:r>
                      <a:r>
                        <a:rPr lang="es-CO" sz="1800" i="1" u="none" strike="noStrike" kern="1200" dirty="0">
                          <a:solidFill>
                            <a:srgbClr val="336600"/>
                          </a:solidFill>
                          <a:effectLst/>
                          <a:latin typeface="Calibri" panose="020F0502020204030204" pitchFamily="34" charset="0"/>
                          <a:ea typeface="+mn-ea"/>
                          <a:cs typeface="Calibri" panose="020F0502020204030204" pitchFamily="34" charset="0"/>
                        </a:rPr>
                        <a:t>;</a:t>
                      </a:r>
                      <a:r>
                        <a:rPr lang="es-CO" sz="1800" i="1" u="none" strike="noStrike" kern="1200" dirty="0">
                          <a:solidFill>
                            <a:srgbClr val="FF0000"/>
                          </a:solidFill>
                          <a:effectLst/>
                          <a:latin typeface="Calibri" panose="020F0502020204030204" pitchFamily="34" charset="0"/>
                          <a:ea typeface="+mn-ea"/>
                          <a:cs typeface="Calibri" panose="020F0502020204030204" pitchFamily="34" charset="0"/>
                        </a:rPr>
                        <a:t> </a:t>
                      </a:r>
                      <a:r>
                        <a:rPr lang="es-CO" sz="1800" b="1" i="1" u="none" strike="noStrike" kern="1200" dirty="0">
                          <a:solidFill>
                            <a:srgbClr val="336600"/>
                          </a:solidFill>
                          <a:effectLst/>
                          <a:latin typeface="Calibri" panose="020F0502020204030204" pitchFamily="34" charset="0"/>
                          <a:ea typeface="+mn-ea"/>
                          <a:cs typeface="Calibri" panose="020F0502020204030204" pitchFamily="34" charset="0"/>
                        </a:rPr>
                        <a:t>y el cálculo del indicador</a:t>
                      </a:r>
                    </a:p>
                  </a:txBody>
                  <a:tcPr marL="4269" marR="4269" marT="4269"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7"/>
                  </a:ext>
                </a:extLst>
              </a:tr>
              <a:tr h="379827">
                <a:tc rowSpan="4">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marL="0" algn="ctr" defTabSz="914400" rtl="0" eaLnBrk="1" fontAlgn="ctr" latinLnBrk="0" hangingPunct="1"/>
                      <a:r>
                        <a:rPr lang="es-CO" sz="1800" b="1" u="none" strike="noStrike" kern="1200" dirty="0">
                          <a:solidFill>
                            <a:srgbClr val="006600"/>
                          </a:solidFill>
                          <a:effectLst/>
                          <a:latin typeface="+mn-lt"/>
                          <a:ea typeface="+mn-ea"/>
                          <a:cs typeface="+mn-cs"/>
                        </a:rPr>
                        <a:t>3</a:t>
                      </a:r>
                    </a:p>
                  </a:txBody>
                  <a:tcPr marL="4269" marR="4269" marT="4269"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rowSpan="4">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marL="0" algn="ctr" defTabSz="914400" rtl="0" eaLnBrk="1" fontAlgn="ctr" latinLnBrk="0" hangingPunct="1"/>
                      <a:r>
                        <a:rPr lang="es-CO" sz="1800" b="1" u="none" strike="noStrike" kern="1200" dirty="0">
                          <a:solidFill>
                            <a:srgbClr val="006600"/>
                          </a:solidFill>
                          <a:effectLst/>
                          <a:latin typeface="+mn-lt"/>
                          <a:ea typeface="+mn-ea"/>
                          <a:cs typeface="+mn-cs"/>
                        </a:rPr>
                        <a:t>Calificación</a:t>
                      </a:r>
                    </a:p>
                  </a:txBody>
                  <a:tcPr marL="4269" marR="4269" marT="4269"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800" b="1" u="none" strike="noStrike" dirty="0">
                          <a:effectLst/>
                        </a:rPr>
                        <a:t>0: </a:t>
                      </a:r>
                      <a:r>
                        <a:rPr lang="es-CO" sz="1600" u="none" strike="noStrike" dirty="0">
                          <a:effectLst/>
                        </a:rPr>
                        <a:t>Si el resultado arrojó valor </a:t>
                      </a:r>
                      <a:r>
                        <a:rPr lang="es-CO" sz="1800" b="1" u="none" strike="noStrike" dirty="0">
                          <a:solidFill>
                            <a:srgbClr val="336600"/>
                          </a:solidFill>
                          <a:effectLst/>
                        </a:rPr>
                        <a:t>menor o igual a 0,50 </a:t>
                      </a:r>
                      <a:r>
                        <a:rPr lang="es-CO" sz="1800" u="none" strike="noStrike" dirty="0">
                          <a:effectLst/>
                        </a:rPr>
                        <a:t>- Si la </a:t>
                      </a:r>
                      <a:r>
                        <a:rPr lang="es-CO" sz="1800" b="1" u="none" strike="noStrike" dirty="0">
                          <a:solidFill>
                            <a:srgbClr val="336600"/>
                          </a:solidFill>
                          <a:effectLst/>
                        </a:rPr>
                        <a:t>ESE no cuenta con plan operativo anual</a:t>
                      </a:r>
                      <a:endParaRPr lang="es-CO" sz="1800" b="1" i="0" u="none" strike="noStrike" dirty="0">
                        <a:solidFill>
                          <a:srgbClr val="336600"/>
                        </a:solidFill>
                        <a:effectLst/>
                        <a:latin typeface="Calibri"/>
                      </a:endParaRPr>
                    </a:p>
                  </a:txBody>
                  <a:tcPr marL="4269" marR="4269" marT="4269"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8"/>
                  </a:ext>
                </a:extLst>
              </a:tr>
              <a:tr h="370638">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800" b="1" u="none" strike="noStrike" dirty="0">
                          <a:effectLst/>
                        </a:rPr>
                        <a:t>1: </a:t>
                      </a:r>
                      <a:r>
                        <a:rPr lang="es-CO" sz="1600" u="none" strike="noStrike" dirty="0">
                          <a:effectLst/>
                        </a:rPr>
                        <a:t>Si el resultado de la comparación está </a:t>
                      </a:r>
                      <a:r>
                        <a:rPr lang="es-CO" sz="1800" b="1" u="none" strike="noStrike" dirty="0">
                          <a:solidFill>
                            <a:srgbClr val="336600"/>
                          </a:solidFill>
                          <a:effectLst/>
                        </a:rPr>
                        <a:t>entre 0,51 y 0,70</a:t>
                      </a:r>
                      <a:endParaRPr lang="es-CO" sz="1800" b="1" i="0" u="none" strike="noStrike" dirty="0">
                        <a:solidFill>
                          <a:srgbClr val="336600"/>
                        </a:solidFill>
                        <a:effectLst/>
                        <a:latin typeface="Calibri"/>
                      </a:endParaRPr>
                    </a:p>
                  </a:txBody>
                  <a:tcPr marL="4269" marR="4269" marT="426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9"/>
                  </a:ext>
                </a:extLst>
              </a:tr>
              <a:tr h="478301">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800" b="1" u="none" strike="noStrike" dirty="0">
                          <a:effectLst/>
                        </a:rPr>
                        <a:t>3: </a:t>
                      </a:r>
                      <a:r>
                        <a:rPr lang="es-CO" sz="1600" u="none" strike="noStrike" dirty="0">
                          <a:effectLst/>
                        </a:rPr>
                        <a:t>Si el resultado de la comparación está </a:t>
                      </a:r>
                      <a:r>
                        <a:rPr lang="es-CO" sz="1800" b="1" u="none" strike="noStrike" dirty="0">
                          <a:solidFill>
                            <a:srgbClr val="336600"/>
                          </a:solidFill>
                          <a:effectLst/>
                        </a:rPr>
                        <a:t>entre 0,71 y 0,89</a:t>
                      </a:r>
                      <a:endParaRPr lang="es-CO" sz="1800" b="1" i="0" u="none" strike="noStrike" dirty="0">
                        <a:solidFill>
                          <a:srgbClr val="336600"/>
                        </a:solidFill>
                        <a:effectLst/>
                        <a:latin typeface="Calibri"/>
                      </a:endParaRPr>
                    </a:p>
                  </a:txBody>
                  <a:tcPr marL="4269" marR="4269" marT="426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10"/>
                  </a:ext>
                </a:extLst>
              </a:tr>
              <a:tr h="394206">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800" b="1" u="none" strike="noStrike" dirty="0">
                          <a:effectLst/>
                        </a:rPr>
                        <a:t>5: </a:t>
                      </a:r>
                      <a:r>
                        <a:rPr lang="es-CO" sz="1600" u="none" strike="noStrike" dirty="0">
                          <a:effectLst/>
                        </a:rPr>
                        <a:t>Si el resultado de la comparación es </a:t>
                      </a:r>
                      <a:r>
                        <a:rPr lang="es-CO" sz="1800" b="1" u="none" strike="noStrike" dirty="0">
                          <a:solidFill>
                            <a:srgbClr val="336600"/>
                          </a:solidFill>
                          <a:effectLst/>
                        </a:rPr>
                        <a:t>mayor o igual a 0,90</a:t>
                      </a:r>
                      <a:endParaRPr lang="es-CO" sz="1800" b="1" i="0" u="none" strike="noStrike" dirty="0">
                        <a:solidFill>
                          <a:srgbClr val="336600"/>
                        </a:solidFill>
                        <a:effectLst/>
                        <a:latin typeface="Calibri"/>
                      </a:endParaRPr>
                    </a:p>
                  </a:txBody>
                  <a:tcPr marL="4269" marR="4269" marT="4269"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4717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2" name="Título 1"/>
          <p:cNvSpPr txBox="1">
            <a:spLocks/>
          </p:cNvSpPr>
          <p:nvPr/>
        </p:nvSpPr>
        <p:spPr>
          <a:xfrm>
            <a:off x="5083629" y="154745"/>
            <a:ext cx="6544198" cy="6445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CO" sz="3200" b="1">
                <a:solidFill>
                  <a:srgbClr val="336600"/>
                </a:solidFill>
                <a:latin typeface="Arial" panose="020B0604020202020204" pitchFamily="34" charset="0"/>
                <a:cs typeface="Arial" panose="020B0604020202020204" pitchFamily="34" charset="0"/>
              </a:rPr>
              <a:t>Área de Dirección y Gerencia</a:t>
            </a:r>
            <a:endParaRPr lang="es-CO" sz="3200" b="1" dirty="0">
              <a:solidFill>
                <a:srgbClr val="336600"/>
              </a:solidFill>
              <a:latin typeface="Arial" panose="020B060402020202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8B932F9A-3CC7-4F18-8F66-5EB596202C33}"/>
              </a:ext>
            </a:extLst>
          </p:cNvPr>
          <p:cNvGraphicFramePr>
            <a:graphicFrameLocks noGrp="1"/>
          </p:cNvGraphicFramePr>
          <p:nvPr>
            <p:extLst>
              <p:ext uri="{D42A27DB-BD31-4B8C-83A1-F6EECF244321}">
                <p14:modId xmlns:p14="http://schemas.microsoft.com/office/powerpoint/2010/main" val="3898013509"/>
              </p:ext>
            </p:extLst>
          </p:nvPr>
        </p:nvGraphicFramePr>
        <p:xfrm>
          <a:off x="727516" y="1183066"/>
          <a:ext cx="11117482" cy="3358794"/>
        </p:xfrm>
        <a:graphic>
          <a:graphicData uri="http://schemas.openxmlformats.org/drawingml/2006/table">
            <a:tbl>
              <a:tblPr/>
              <a:tblGrid>
                <a:gridCol w="637051">
                  <a:extLst>
                    <a:ext uri="{9D8B030D-6E8A-4147-A177-3AD203B41FA5}">
                      <a16:colId xmlns:a16="http://schemas.microsoft.com/office/drawing/2014/main" val="2262634688"/>
                    </a:ext>
                  </a:extLst>
                </a:gridCol>
                <a:gridCol w="563217">
                  <a:extLst>
                    <a:ext uri="{9D8B030D-6E8A-4147-A177-3AD203B41FA5}">
                      <a16:colId xmlns:a16="http://schemas.microsoft.com/office/drawing/2014/main" val="4253388440"/>
                    </a:ext>
                  </a:extLst>
                </a:gridCol>
                <a:gridCol w="885198">
                  <a:extLst>
                    <a:ext uri="{9D8B030D-6E8A-4147-A177-3AD203B41FA5}">
                      <a16:colId xmlns:a16="http://schemas.microsoft.com/office/drawing/2014/main" val="2436491330"/>
                    </a:ext>
                  </a:extLst>
                </a:gridCol>
                <a:gridCol w="2546809">
                  <a:extLst>
                    <a:ext uri="{9D8B030D-6E8A-4147-A177-3AD203B41FA5}">
                      <a16:colId xmlns:a16="http://schemas.microsoft.com/office/drawing/2014/main" val="1315947401"/>
                    </a:ext>
                  </a:extLst>
                </a:gridCol>
                <a:gridCol w="647114">
                  <a:extLst>
                    <a:ext uri="{9D8B030D-6E8A-4147-A177-3AD203B41FA5}">
                      <a16:colId xmlns:a16="http://schemas.microsoft.com/office/drawing/2014/main" val="858011264"/>
                    </a:ext>
                  </a:extLst>
                </a:gridCol>
                <a:gridCol w="2532185">
                  <a:extLst>
                    <a:ext uri="{9D8B030D-6E8A-4147-A177-3AD203B41FA5}">
                      <a16:colId xmlns:a16="http://schemas.microsoft.com/office/drawing/2014/main" val="206594071"/>
                    </a:ext>
                  </a:extLst>
                </a:gridCol>
                <a:gridCol w="815925">
                  <a:extLst>
                    <a:ext uri="{9D8B030D-6E8A-4147-A177-3AD203B41FA5}">
                      <a16:colId xmlns:a16="http://schemas.microsoft.com/office/drawing/2014/main" val="931218422"/>
                    </a:ext>
                  </a:extLst>
                </a:gridCol>
                <a:gridCol w="1420838">
                  <a:extLst>
                    <a:ext uri="{9D8B030D-6E8A-4147-A177-3AD203B41FA5}">
                      <a16:colId xmlns:a16="http://schemas.microsoft.com/office/drawing/2014/main" val="2616544404"/>
                    </a:ext>
                  </a:extLst>
                </a:gridCol>
                <a:gridCol w="1069145">
                  <a:extLst>
                    <a:ext uri="{9D8B030D-6E8A-4147-A177-3AD203B41FA5}">
                      <a16:colId xmlns:a16="http://schemas.microsoft.com/office/drawing/2014/main" val="978451793"/>
                    </a:ext>
                  </a:extLst>
                </a:gridCol>
              </a:tblGrid>
              <a:tr h="406583">
                <a:tc gridSpan="9">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1" i="0" u="none" strike="noStrike" dirty="0">
                          <a:solidFill>
                            <a:srgbClr val="000000"/>
                          </a:solidFill>
                          <a:effectLst/>
                          <a:latin typeface="+mn-lt"/>
                        </a:rPr>
                        <a:t>ANEXO 4</a:t>
                      </a:r>
                    </a:p>
                  </a:txBody>
                  <a:tcPr marL="9525" marR="9525" marT="9525" marB="0" anchor="ctr">
                    <a:lnL>
                      <a:noFill/>
                    </a:lnL>
                    <a:lnR>
                      <a:noFill/>
                    </a:lnR>
                    <a:lnT>
                      <a:noFill/>
                    </a:lnT>
                    <a:lnB>
                      <a:noFill/>
                    </a:lnB>
                    <a:lnTlToBr w="12700" cmpd="sng">
                      <a:noFill/>
                      <a:prstDash val="solid"/>
                    </a:lnTlToBr>
                    <a:lnBlToTr w="12700" cmpd="sng">
                      <a:noFill/>
                      <a:prstDash val="solid"/>
                    </a:lnBlToTr>
                    <a:no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788463019"/>
                  </a:ext>
                </a:extLst>
              </a:tr>
              <a:tr h="683103">
                <a:tc gridSpan="9">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1" i="0" u="none" strike="noStrike" dirty="0">
                          <a:solidFill>
                            <a:srgbClr val="000000"/>
                          </a:solidFill>
                          <a:effectLst/>
                          <a:latin typeface="+mn-lt"/>
                        </a:rPr>
                        <a:t>Matriz de calificación</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652267591"/>
                  </a:ext>
                </a:extLst>
              </a:tr>
              <a:tr h="498583">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dirty="0">
                          <a:solidFill>
                            <a:srgbClr val="000000"/>
                          </a:solidFill>
                          <a:effectLst/>
                          <a:latin typeface="Arial Narrow" panose="020B0606020202030204" pitchFamily="34" charset="0"/>
                        </a:rPr>
                        <a:t>Área de Gestión</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a:solidFill>
                            <a:srgbClr val="000000"/>
                          </a:solidFill>
                          <a:effectLst/>
                          <a:latin typeface="Arial Narrow" panose="020B0606020202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dirty="0">
                          <a:solidFill>
                            <a:srgbClr val="000000"/>
                          </a:solidFill>
                          <a:effectLst/>
                          <a:latin typeface="Arial Narrow" panose="020B0606020202030204" pitchFamily="34" charset="0"/>
                        </a:rPr>
                        <a:t>Tipo de ESE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dirty="0">
                          <a:solidFill>
                            <a:srgbClr val="000000"/>
                          </a:solidFill>
                          <a:effectLst/>
                          <a:latin typeface="Arial Narrow" panose="020B0606020202030204" pitchFamily="34" charset="0"/>
                        </a:rPr>
                        <a:t>Indicador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a:solidFill>
                            <a:srgbClr val="000000"/>
                          </a:solidFill>
                          <a:effectLst/>
                          <a:latin typeface="Arial Narrow" panose="020B0606020202030204" pitchFamily="34" charset="0"/>
                        </a:rPr>
                        <a:t>Línea de base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a:solidFill>
                            <a:srgbClr val="000000"/>
                          </a:solidFill>
                          <a:effectLst/>
                          <a:latin typeface="Arial Narrow" panose="020B0606020202030204" pitchFamily="34" charset="0"/>
                        </a:rPr>
                        <a:t>Resultado del periodo evaluado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a:solidFill>
                            <a:srgbClr val="000000"/>
                          </a:solidFill>
                          <a:effectLst/>
                          <a:latin typeface="Arial Narrow" panose="020B0606020202030204" pitchFamily="34" charset="0"/>
                        </a:rPr>
                        <a:t>Calificación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a:solidFill>
                            <a:srgbClr val="000000"/>
                          </a:solidFill>
                          <a:effectLst/>
                          <a:latin typeface="Arial Narrow" panose="020B0606020202030204" pitchFamily="34" charset="0"/>
                        </a:rPr>
                        <a:t>Ponderación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a:solidFill>
                            <a:srgbClr val="000000"/>
                          </a:solidFill>
                          <a:effectLst/>
                          <a:latin typeface="Arial Narrow" panose="020B0606020202030204" pitchFamily="34" charset="0"/>
                        </a:rPr>
                        <a:t>Resultado ponderado</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42969923"/>
                  </a:ext>
                </a:extLst>
              </a:tr>
              <a:tr h="140677">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dirty="0">
                          <a:solidFill>
                            <a:srgbClr val="000000"/>
                          </a:solidFill>
                          <a:effectLst/>
                          <a:latin typeface="Calibri" panose="020F0502020204030204" pitchFamily="34" charset="0"/>
                        </a:rPr>
                        <a:t>a</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a:solidFill>
                            <a:srgbClr val="000000"/>
                          </a:solidFill>
                          <a:effectLst/>
                          <a:latin typeface="Calibri" panose="020F0502020204030204" pitchFamily="34" charset="0"/>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a:solidFill>
                            <a:srgbClr val="000000"/>
                          </a:solidFill>
                          <a:effectLst/>
                          <a:latin typeface="Calibri" panose="020F0502020204030204" pitchFamily="34" charset="0"/>
                        </a:rPr>
                        <a: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dirty="0">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dirty="0">
                          <a:solidFill>
                            <a:srgbClr val="000000"/>
                          </a:solidFill>
                          <a:effectLst/>
                          <a:latin typeface="Calibri" panose="020F0502020204030204" pitchFamily="34" charset="0"/>
                        </a:rPr>
                        <a:t>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dirty="0">
                          <a:solidFill>
                            <a:srgbClr val="000000"/>
                          </a:solidFill>
                          <a:effectLst/>
                          <a:latin typeface="Calibri" panose="020F0502020204030204" pitchFamily="34" charset="0"/>
                        </a:rPr>
                        <a:t>j</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dirty="0">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dirty="0">
                          <a:solidFill>
                            <a:srgbClr val="000000"/>
                          </a:solidFill>
                          <a:effectLst/>
                          <a:latin typeface="Calibri" panose="020F0502020204030204" pitchFamily="34" charset="0"/>
                        </a:rPr>
                        <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dirty="0">
                          <a:solidFill>
                            <a:srgbClr val="000000"/>
                          </a:solidFill>
                          <a:effectLst/>
                          <a:latin typeface="Calibri" panose="020F0502020204030204" pitchFamily="34" charset="0"/>
                        </a:rPr>
                        <a:t>m:k*l</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760808926"/>
                  </a:ext>
                </a:extLst>
              </a:tr>
              <a:tr h="1578120">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dirty="0">
                          <a:solidFill>
                            <a:srgbClr val="000000"/>
                          </a:solidFill>
                          <a:effectLst/>
                          <a:latin typeface="Calibri" panose="020F0502020204030204" pitchFamily="34" charset="0"/>
                        </a:rPr>
                        <a:t>Dirección y Gerencia 20%</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1" i="0" u="none" strike="noStrike" dirty="0">
                          <a:solidFill>
                            <a:srgbClr val="0070C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0" i="0" u="none" strike="noStrike" dirty="0">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800" b="1" i="0" u="none" strike="noStrike" dirty="0">
                          <a:solidFill>
                            <a:srgbClr val="0070C0"/>
                          </a:solidFill>
                          <a:effectLst/>
                          <a:latin typeface="Calibri" panose="020F0502020204030204" pitchFamily="34" charset="0"/>
                        </a:rPr>
                        <a:t>GESTIÓN DE EJECUCIÓN DEL PLAN DE DESARROLLO INSTITUCIONAL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8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2000" b="0" i="0" u="none" strike="noStrike" dirty="0">
                          <a:solidFill>
                            <a:srgbClr val="000000"/>
                          </a:solidFill>
                          <a:effectLst/>
                          <a:latin typeface="Calibri" panose="020F0502020204030204" pitchFamily="34" charset="0"/>
                        </a:rPr>
                        <a:t>Informe de Control Interno con resultado de </a:t>
                      </a:r>
                      <a:r>
                        <a:rPr lang="es-CO" sz="2400" b="1" i="0" u="none" strike="noStrike" dirty="0">
                          <a:solidFill>
                            <a:srgbClr val="0070C0"/>
                          </a:solidFill>
                          <a:effectLst/>
                          <a:latin typeface="Calibri" panose="020F0502020204030204" pitchFamily="34" charset="0"/>
                        </a:rPr>
                        <a:t>0,60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8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2000" b="1" i="0" u="none" strike="noStrike" dirty="0">
                          <a:solidFill>
                            <a:srgbClr val="000000"/>
                          </a:solidFill>
                          <a:effectLst/>
                          <a:latin typeface="Calibri" panose="020F0502020204030204" pitchFamily="34" charset="0"/>
                        </a:rPr>
                        <a:t>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8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339497"/>
                  </a:ext>
                </a:extLst>
              </a:tr>
            </a:tbl>
          </a:graphicData>
        </a:graphic>
      </p:graphicFrame>
    </p:spTree>
    <p:extLst>
      <p:ext uri="{BB962C8B-B14F-4D97-AF65-F5344CB8AC3E}">
        <p14:creationId xmlns:p14="http://schemas.microsoft.com/office/powerpoint/2010/main" val="9747830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2" name="Título 1"/>
          <p:cNvSpPr txBox="1">
            <a:spLocks/>
          </p:cNvSpPr>
          <p:nvPr/>
        </p:nvSpPr>
        <p:spPr>
          <a:xfrm>
            <a:off x="5083629" y="154745"/>
            <a:ext cx="6544198" cy="6445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CO" sz="3200" b="1">
                <a:solidFill>
                  <a:srgbClr val="336600"/>
                </a:solidFill>
                <a:latin typeface="Arial" panose="020B0604020202020204" pitchFamily="34" charset="0"/>
                <a:cs typeface="Arial" panose="020B0604020202020204" pitchFamily="34" charset="0"/>
              </a:rPr>
              <a:t>Área de Dirección y Gerencia</a:t>
            </a:r>
            <a:endParaRPr lang="es-CO" sz="3200" b="1" dirty="0">
              <a:solidFill>
                <a:srgbClr val="336600"/>
              </a:solidFill>
              <a:latin typeface="Arial" panose="020B060402020202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E9156605-E780-4A63-BD2C-891FA7986A50}"/>
              </a:ext>
            </a:extLst>
          </p:cNvPr>
          <p:cNvGraphicFramePr>
            <a:graphicFrameLocks noGrp="1"/>
          </p:cNvGraphicFramePr>
          <p:nvPr>
            <p:extLst>
              <p:ext uri="{D42A27DB-BD31-4B8C-83A1-F6EECF244321}">
                <p14:modId xmlns:p14="http://schemas.microsoft.com/office/powerpoint/2010/main" val="1443464809"/>
              </p:ext>
            </p:extLst>
          </p:nvPr>
        </p:nvGraphicFramePr>
        <p:xfrm>
          <a:off x="486215" y="1682565"/>
          <a:ext cx="11141612" cy="3065657"/>
        </p:xfrm>
        <a:graphic>
          <a:graphicData uri="http://schemas.openxmlformats.org/drawingml/2006/table">
            <a:tbl>
              <a:tblPr/>
              <a:tblGrid>
                <a:gridCol w="815926">
                  <a:extLst>
                    <a:ext uri="{9D8B030D-6E8A-4147-A177-3AD203B41FA5}">
                      <a16:colId xmlns:a16="http://schemas.microsoft.com/office/drawing/2014/main" val="2426471827"/>
                    </a:ext>
                  </a:extLst>
                </a:gridCol>
                <a:gridCol w="548640">
                  <a:extLst>
                    <a:ext uri="{9D8B030D-6E8A-4147-A177-3AD203B41FA5}">
                      <a16:colId xmlns:a16="http://schemas.microsoft.com/office/drawing/2014/main" val="2455491623"/>
                    </a:ext>
                  </a:extLst>
                </a:gridCol>
                <a:gridCol w="970671">
                  <a:extLst>
                    <a:ext uri="{9D8B030D-6E8A-4147-A177-3AD203B41FA5}">
                      <a16:colId xmlns:a16="http://schemas.microsoft.com/office/drawing/2014/main" val="3011940437"/>
                    </a:ext>
                  </a:extLst>
                </a:gridCol>
                <a:gridCol w="2518117">
                  <a:extLst>
                    <a:ext uri="{9D8B030D-6E8A-4147-A177-3AD203B41FA5}">
                      <a16:colId xmlns:a16="http://schemas.microsoft.com/office/drawing/2014/main" val="1265580717"/>
                    </a:ext>
                  </a:extLst>
                </a:gridCol>
                <a:gridCol w="604910">
                  <a:extLst>
                    <a:ext uri="{9D8B030D-6E8A-4147-A177-3AD203B41FA5}">
                      <a16:colId xmlns:a16="http://schemas.microsoft.com/office/drawing/2014/main" val="3000065262"/>
                    </a:ext>
                  </a:extLst>
                </a:gridCol>
                <a:gridCol w="2475914">
                  <a:extLst>
                    <a:ext uri="{9D8B030D-6E8A-4147-A177-3AD203B41FA5}">
                      <a16:colId xmlns:a16="http://schemas.microsoft.com/office/drawing/2014/main" val="2940385285"/>
                    </a:ext>
                  </a:extLst>
                </a:gridCol>
                <a:gridCol w="886265">
                  <a:extLst>
                    <a:ext uri="{9D8B030D-6E8A-4147-A177-3AD203B41FA5}">
                      <a16:colId xmlns:a16="http://schemas.microsoft.com/office/drawing/2014/main" val="2195391810"/>
                    </a:ext>
                  </a:extLst>
                </a:gridCol>
                <a:gridCol w="1153551">
                  <a:extLst>
                    <a:ext uri="{9D8B030D-6E8A-4147-A177-3AD203B41FA5}">
                      <a16:colId xmlns:a16="http://schemas.microsoft.com/office/drawing/2014/main" val="3528788335"/>
                    </a:ext>
                  </a:extLst>
                </a:gridCol>
                <a:gridCol w="1167618">
                  <a:extLst>
                    <a:ext uri="{9D8B030D-6E8A-4147-A177-3AD203B41FA5}">
                      <a16:colId xmlns:a16="http://schemas.microsoft.com/office/drawing/2014/main" val="2910108351"/>
                    </a:ext>
                  </a:extLst>
                </a:gridCol>
              </a:tblGrid>
              <a:tr h="218415">
                <a:tc gridSpan="9">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0000"/>
                          </a:solidFill>
                          <a:effectLst/>
                          <a:latin typeface="+mn-lt"/>
                        </a:rPr>
                        <a:t>ANEXO 4</a:t>
                      </a:r>
                    </a:p>
                  </a:txBody>
                  <a:tcPr marL="9525" marR="9525" marT="9525" marB="0" anchor="ctr">
                    <a:lnL>
                      <a:noFill/>
                    </a:lnL>
                    <a:lnR>
                      <a:noFill/>
                    </a:lnR>
                    <a:lnT>
                      <a:noFill/>
                    </a:lnT>
                    <a:lnB>
                      <a:noFill/>
                    </a:lnB>
                    <a:lnTlToBr w="12700" cmpd="sng">
                      <a:noFill/>
                      <a:prstDash val="solid"/>
                    </a:lnTlToBr>
                    <a:lnBlToTr w="12700" cmpd="sng">
                      <a:noFill/>
                      <a:prstDash val="solid"/>
                    </a:lnBlToTr>
                    <a:no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728931349"/>
                  </a:ext>
                </a:extLst>
              </a:tr>
              <a:tr h="375065">
                <a:tc gridSpan="9">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0000"/>
                          </a:solidFill>
                          <a:effectLst/>
                          <a:latin typeface="+mn-lt"/>
                        </a:rPr>
                        <a:t>Matriz de calificación</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404688857"/>
                  </a:ext>
                </a:extLst>
              </a:tr>
              <a:tr h="615681">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dirty="0">
                          <a:solidFill>
                            <a:srgbClr val="000000"/>
                          </a:solidFill>
                          <a:effectLst/>
                          <a:latin typeface="Arial Narrow" panose="020B0606020202030204" pitchFamily="34" charset="0"/>
                        </a:rPr>
                        <a:t>Área de Gestión</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a:solidFill>
                            <a:srgbClr val="000000"/>
                          </a:solidFill>
                          <a:effectLst/>
                          <a:latin typeface="Arial Narrow" panose="020B0606020202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dirty="0">
                          <a:solidFill>
                            <a:srgbClr val="000000"/>
                          </a:solidFill>
                          <a:effectLst/>
                          <a:latin typeface="Arial Narrow" panose="020B0606020202030204" pitchFamily="34" charset="0"/>
                        </a:rPr>
                        <a:t>Tipo de ESE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dirty="0">
                          <a:solidFill>
                            <a:srgbClr val="000000"/>
                          </a:solidFill>
                          <a:effectLst/>
                          <a:latin typeface="Arial Narrow" panose="020B0606020202030204" pitchFamily="34" charset="0"/>
                        </a:rPr>
                        <a:t>Indicador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a:solidFill>
                            <a:srgbClr val="000000"/>
                          </a:solidFill>
                          <a:effectLst/>
                          <a:latin typeface="Arial Narrow" panose="020B0606020202030204" pitchFamily="34" charset="0"/>
                        </a:rPr>
                        <a:t>Línea de base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a:solidFill>
                            <a:srgbClr val="000000"/>
                          </a:solidFill>
                          <a:effectLst/>
                          <a:latin typeface="Arial Narrow" panose="020B0606020202030204" pitchFamily="34" charset="0"/>
                        </a:rPr>
                        <a:t>Resultado del periodo evaluado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a:solidFill>
                            <a:srgbClr val="000000"/>
                          </a:solidFill>
                          <a:effectLst/>
                          <a:latin typeface="Arial Narrow" panose="020B0606020202030204" pitchFamily="34" charset="0"/>
                        </a:rPr>
                        <a:t>Calificación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E699"/>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a:solidFill>
                            <a:srgbClr val="000000"/>
                          </a:solidFill>
                          <a:effectLst/>
                          <a:latin typeface="Arial Narrow" panose="020B0606020202030204" pitchFamily="34" charset="0"/>
                        </a:rPr>
                        <a:t>Ponderación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dirty="0">
                          <a:solidFill>
                            <a:srgbClr val="000000"/>
                          </a:solidFill>
                          <a:effectLst/>
                          <a:latin typeface="Arial Narrow" panose="020B0606020202030204" pitchFamily="34" charset="0"/>
                        </a:rPr>
                        <a:t>Resultado ponderado</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EBF7"/>
                    </a:solidFill>
                  </a:tcPr>
                </a:tc>
                <a:extLst>
                  <a:ext uri="{0D108BD9-81ED-4DB2-BD59-A6C34878D82A}">
                    <a16:rowId xmlns:a16="http://schemas.microsoft.com/office/drawing/2014/main" val="1802490079"/>
                  </a:ext>
                </a:extLst>
              </a:tr>
              <a:tr h="247650">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a:solidFill>
                            <a:srgbClr val="000000"/>
                          </a:solidFill>
                          <a:effectLst/>
                          <a:latin typeface="Calibri" panose="020F0502020204030204" pitchFamily="34" charset="0"/>
                        </a:rPr>
                        <a:t>a</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a:solidFill>
                            <a:srgbClr val="000000"/>
                          </a:solidFill>
                          <a:effectLst/>
                          <a:latin typeface="Calibri" panose="020F0502020204030204" pitchFamily="34" charset="0"/>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a:solidFill>
                            <a:srgbClr val="000000"/>
                          </a:solidFill>
                          <a:effectLst/>
                          <a:latin typeface="Calibri" panose="020F0502020204030204" pitchFamily="34" charset="0"/>
                        </a:rPr>
                        <a: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dirty="0">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a:solidFill>
                            <a:srgbClr val="000000"/>
                          </a:solidFill>
                          <a:effectLst/>
                          <a:latin typeface="Calibri" panose="020F0502020204030204" pitchFamily="34" charset="0"/>
                        </a:rPr>
                        <a:t>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dirty="0">
                          <a:solidFill>
                            <a:srgbClr val="000000"/>
                          </a:solidFill>
                          <a:effectLst/>
                          <a:latin typeface="Calibri" panose="020F0502020204030204" pitchFamily="34" charset="0"/>
                        </a:rPr>
                        <a:t>j</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dirty="0">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a:solidFill>
                            <a:srgbClr val="000000"/>
                          </a:solidFill>
                          <a:effectLst/>
                          <a:latin typeface="Calibri" panose="020F0502020204030204" pitchFamily="34" charset="0"/>
                        </a:rPr>
                        <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0" i="0" u="none" strike="noStrike" dirty="0">
                          <a:solidFill>
                            <a:srgbClr val="000000"/>
                          </a:solidFill>
                          <a:effectLst/>
                          <a:latin typeface="Calibri" panose="020F0502020204030204" pitchFamily="34" charset="0"/>
                        </a:rPr>
                        <a:t>m:k*l</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281564195"/>
                  </a:ext>
                </a:extLst>
              </a:tr>
              <a:tr h="1604376">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200" b="1" i="0" u="none" strike="noStrike">
                          <a:solidFill>
                            <a:srgbClr val="000000"/>
                          </a:solidFill>
                          <a:effectLst/>
                          <a:latin typeface="Calibri" panose="020F0502020204030204" pitchFamily="34" charset="0"/>
                        </a:rPr>
                        <a:t>Dirección y Gerencia 20%</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2000" b="1" i="0" u="none" strike="noStrike" dirty="0">
                          <a:solidFill>
                            <a:srgbClr val="0070C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800" b="1" i="0" u="none" strike="noStrike" dirty="0">
                          <a:solidFill>
                            <a:srgbClr val="0070C0"/>
                          </a:solidFill>
                          <a:effectLst/>
                          <a:latin typeface="Calibri" panose="020F0502020204030204" pitchFamily="34" charset="0"/>
                        </a:rPr>
                        <a:t>GESTIÓN DE EJECUCIÓN DEL PLAN DE DESARROLLO INSTITUCIONAL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2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2000" b="1" i="0" u="none" strike="noStrike" dirty="0">
                          <a:solidFill>
                            <a:srgbClr val="000000"/>
                          </a:solidFill>
                          <a:effectLst/>
                          <a:latin typeface="Calibri" panose="020F0502020204030204" pitchFamily="34" charset="0"/>
                        </a:rPr>
                        <a:t>Informe de CONTROL INTERNO con resultado de</a:t>
                      </a:r>
                      <a:r>
                        <a:rPr lang="es-CO" sz="1800" b="1" i="0" u="none" strike="noStrike" dirty="0">
                          <a:solidFill>
                            <a:srgbClr val="000000"/>
                          </a:solidFill>
                          <a:effectLst/>
                          <a:latin typeface="Calibri" panose="020F0502020204030204" pitchFamily="34" charset="0"/>
                        </a:rPr>
                        <a:t> </a:t>
                      </a:r>
                      <a:r>
                        <a:rPr lang="es-CO" sz="2000" b="1" i="0" u="none" strike="noStrike" dirty="0">
                          <a:solidFill>
                            <a:srgbClr val="0070C0"/>
                          </a:solidFill>
                          <a:effectLst/>
                          <a:latin typeface="Calibri" panose="020F0502020204030204" pitchFamily="34" charset="0"/>
                        </a:rPr>
                        <a:t>0,60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20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1" i="0" u="none" strike="noStrike" dirty="0">
                          <a:solidFill>
                            <a:srgbClr val="000000"/>
                          </a:solidFill>
                          <a:effectLst/>
                          <a:latin typeface="Calibri" panose="020F0502020204030204" pitchFamily="34" charset="0"/>
                        </a:rPr>
                        <a:t>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2400" b="1" i="0" u="none" strike="noStrike" dirty="0">
                          <a:solidFill>
                            <a:srgbClr val="000000"/>
                          </a:solidFill>
                          <a:effectLst/>
                          <a:latin typeface="Calibri" panose="020F0502020204030204" pitchFamily="34" charset="0"/>
                        </a:rPr>
                        <a:t>0,10</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8044826"/>
                  </a:ext>
                </a:extLst>
              </a:tr>
            </a:tbl>
          </a:graphicData>
        </a:graphic>
      </p:graphicFrame>
    </p:spTree>
    <p:extLst>
      <p:ext uri="{BB962C8B-B14F-4D97-AF65-F5344CB8AC3E}">
        <p14:creationId xmlns:p14="http://schemas.microsoft.com/office/powerpoint/2010/main" val="3868040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2" name="Título 1"/>
          <p:cNvSpPr txBox="1">
            <a:spLocks/>
          </p:cNvSpPr>
          <p:nvPr/>
        </p:nvSpPr>
        <p:spPr>
          <a:xfrm>
            <a:off x="5083629" y="154745"/>
            <a:ext cx="6544198" cy="6445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CO" sz="3200" b="1">
                <a:solidFill>
                  <a:srgbClr val="336600"/>
                </a:solidFill>
                <a:latin typeface="Arial" panose="020B0604020202020204" pitchFamily="34" charset="0"/>
                <a:cs typeface="Arial" panose="020B0604020202020204" pitchFamily="34" charset="0"/>
              </a:rPr>
              <a:t>Área de Dirección y Gerencia</a:t>
            </a:r>
            <a:endParaRPr lang="es-CO" sz="3200" b="1" dirty="0">
              <a:solidFill>
                <a:srgbClr val="336600"/>
              </a:solidFill>
              <a:latin typeface="Arial" panose="020B060402020202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7DBB90AC-71F5-4404-B0FA-0EA46BF8CEDF}"/>
              </a:ext>
            </a:extLst>
          </p:cNvPr>
          <p:cNvGraphicFramePr>
            <a:graphicFrameLocks noGrp="1"/>
          </p:cNvGraphicFramePr>
          <p:nvPr>
            <p:extLst>
              <p:ext uri="{D42A27DB-BD31-4B8C-83A1-F6EECF244321}">
                <p14:modId xmlns:p14="http://schemas.microsoft.com/office/powerpoint/2010/main" val="2050882020"/>
              </p:ext>
            </p:extLst>
          </p:nvPr>
        </p:nvGraphicFramePr>
        <p:xfrm>
          <a:off x="660258" y="894897"/>
          <a:ext cx="10880483" cy="5303300"/>
        </p:xfrm>
        <a:graphic>
          <a:graphicData uri="http://schemas.openxmlformats.org/drawingml/2006/table">
            <a:tbl>
              <a:tblPr/>
              <a:tblGrid>
                <a:gridCol w="590470">
                  <a:extLst>
                    <a:ext uri="{9D8B030D-6E8A-4147-A177-3AD203B41FA5}">
                      <a16:colId xmlns:a16="http://schemas.microsoft.com/office/drawing/2014/main" val="1751439154"/>
                    </a:ext>
                  </a:extLst>
                </a:gridCol>
                <a:gridCol w="422404">
                  <a:extLst>
                    <a:ext uri="{9D8B030D-6E8A-4147-A177-3AD203B41FA5}">
                      <a16:colId xmlns:a16="http://schemas.microsoft.com/office/drawing/2014/main" val="432722662"/>
                    </a:ext>
                  </a:extLst>
                </a:gridCol>
                <a:gridCol w="970671">
                  <a:extLst>
                    <a:ext uri="{9D8B030D-6E8A-4147-A177-3AD203B41FA5}">
                      <a16:colId xmlns:a16="http://schemas.microsoft.com/office/drawing/2014/main" val="2105364473"/>
                    </a:ext>
                  </a:extLst>
                </a:gridCol>
                <a:gridCol w="2918169">
                  <a:extLst>
                    <a:ext uri="{9D8B030D-6E8A-4147-A177-3AD203B41FA5}">
                      <a16:colId xmlns:a16="http://schemas.microsoft.com/office/drawing/2014/main" val="1554945891"/>
                    </a:ext>
                  </a:extLst>
                </a:gridCol>
                <a:gridCol w="459000">
                  <a:extLst>
                    <a:ext uri="{9D8B030D-6E8A-4147-A177-3AD203B41FA5}">
                      <a16:colId xmlns:a16="http://schemas.microsoft.com/office/drawing/2014/main" val="1501986036"/>
                    </a:ext>
                  </a:extLst>
                </a:gridCol>
                <a:gridCol w="2744836">
                  <a:extLst>
                    <a:ext uri="{9D8B030D-6E8A-4147-A177-3AD203B41FA5}">
                      <a16:colId xmlns:a16="http://schemas.microsoft.com/office/drawing/2014/main" val="3057796485"/>
                    </a:ext>
                  </a:extLst>
                </a:gridCol>
                <a:gridCol w="674344">
                  <a:extLst>
                    <a:ext uri="{9D8B030D-6E8A-4147-A177-3AD203B41FA5}">
                      <a16:colId xmlns:a16="http://schemas.microsoft.com/office/drawing/2014/main" val="706184909"/>
                    </a:ext>
                  </a:extLst>
                </a:gridCol>
                <a:gridCol w="670988">
                  <a:extLst>
                    <a:ext uri="{9D8B030D-6E8A-4147-A177-3AD203B41FA5}">
                      <a16:colId xmlns:a16="http://schemas.microsoft.com/office/drawing/2014/main" val="2154357010"/>
                    </a:ext>
                  </a:extLst>
                </a:gridCol>
                <a:gridCol w="712149">
                  <a:extLst>
                    <a:ext uri="{9D8B030D-6E8A-4147-A177-3AD203B41FA5}">
                      <a16:colId xmlns:a16="http://schemas.microsoft.com/office/drawing/2014/main" val="3179712226"/>
                    </a:ext>
                  </a:extLst>
                </a:gridCol>
                <a:gridCol w="717452">
                  <a:extLst>
                    <a:ext uri="{9D8B030D-6E8A-4147-A177-3AD203B41FA5}">
                      <a16:colId xmlns:a16="http://schemas.microsoft.com/office/drawing/2014/main" val="2545328267"/>
                    </a:ext>
                  </a:extLst>
                </a:gridCol>
              </a:tblGrid>
              <a:tr h="183328">
                <a:tc gridSpan="9">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0000"/>
                          </a:solidFill>
                          <a:effectLst/>
                          <a:latin typeface="Calibri" panose="020F0502020204030204" pitchFamily="34" charset="0"/>
                        </a:rPr>
                        <a:t>ANEXO 4</a:t>
                      </a:r>
                    </a:p>
                  </a:txBody>
                  <a:tcPr marL="9525" marR="9525" marT="9525" marB="0" anchor="ctr">
                    <a:lnL>
                      <a:noFill/>
                    </a:lnL>
                    <a:lnR>
                      <a:noFill/>
                    </a:lnR>
                    <a:lnT>
                      <a:noFill/>
                    </a:lnT>
                    <a:lnB>
                      <a:noFill/>
                    </a:lnB>
                    <a:lnTlToBr w="12700" cmpd="sng">
                      <a:noFill/>
                      <a:prstDash val="solid"/>
                    </a:lnTlToBr>
                    <a:lnBlToTr w="12700" cmpd="sng">
                      <a:noFill/>
                      <a:prstDash val="solid"/>
                    </a:lnBlToTr>
                    <a:no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267279199"/>
                  </a:ext>
                </a:extLst>
              </a:tr>
              <a:tr h="216839">
                <a:tc gridSpan="9">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0000"/>
                          </a:solidFill>
                          <a:effectLst/>
                          <a:latin typeface="Arial Narrow" panose="020B0606020202030204" pitchFamily="34" charset="0"/>
                        </a:rPr>
                        <a:t>Matriz de calificación</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450215763"/>
                  </a:ext>
                </a:extLst>
              </a:tr>
              <a:tr h="423822">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dirty="0">
                          <a:solidFill>
                            <a:srgbClr val="000000"/>
                          </a:solidFill>
                          <a:effectLst/>
                          <a:latin typeface="Arial Narrow" panose="020B0606020202030204" pitchFamily="34" charset="0"/>
                        </a:rPr>
                        <a:t>Área de Gestión</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Arial Narrow" panose="020B0606020202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dirty="0">
                          <a:solidFill>
                            <a:srgbClr val="000000"/>
                          </a:solidFill>
                          <a:effectLst/>
                          <a:latin typeface="Arial Narrow" panose="020B0606020202030204" pitchFamily="34" charset="0"/>
                        </a:rPr>
                        <a:t>Tipo de ESE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dirty="0">
                          <a:solidFill>
                            <a:srgbClr val="000000"/>
                          </a:solidFill>
                          <a:effectLst/>
                          <a:latin typeface="Arial Narrow" panose="020B0606020202030204" pitchFamily="34" charset="0"/>
                        </a:rPr>
                        <a:t>Indicador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dirty="0">
                          <a:solidFill>
                            <a:srgbClr val="000000"/>
                          </a:solidFill>
                          <a:effectLst/>
                          <a:latin typeface="Arial Narrow" panose="020B0606020202030204" pitchFamily="34" charset="0"/>
                        </a:rPr>
                        <a:t>Línea de base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dirty="0">
                          <a:solidFill>
                            <a:srgbClr val="000000"/>
                          </a:solidFill>
                          <a:effectLst/>
                          <a:latin typeface="Arial Narrow" panose="020B0606020202030204" pitchFamily="34" charset="0"/>
                        </a:rPr>
                        <a:t>Resultado del periodo evaluado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dirty="0">
                          <a:solidFill>
                            <a:srgbClr val="000000"/>
                          </a:solidFill>
                          <a:effectLst/>
                          <a:latin typeface="Arial Narrow" panose="020B0606020202030204" pitchFamily="34" charset="0"/>
                        </a:rPr>
                        <a:t>Calificación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E699"/>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Arial Narrow" panose="020B0606020202030204" pitchFamily="34" charset="0"/>
                        </a:rPr>
                        <a:t>Ponderación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dirty="0">
                          <a:solidFill>
                            <a:srgbClr val="000000"/>
                          </a:solidFill>
                          <a:effectLst/>
                          <a:latin typeface="Arial Narrow" panose="020B0606020202030204" pitchFamily="34" charset="0"/>
                        </a:rPr>
                        <a:t>Resultado ponderado</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100" b="0" i="0" u="none" strike="noStrike">
                        <a:solidFill>
                          <a:srgbClr val="000000"/>
                        </a:solidFill>
                        <a:effectLst/>
                        <a:latin typeface="Calibri" panose="020F0502020204030204" pitchFamily="34" charset="0"/>
                      </a:endParaRPr>
                    </a:p>
                  </a:txBody>
                  <a:tcPr marL="9525" marR="9525" marT="9525" marB="0" anchor="b">
                    <a:lnL w="1905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56396579"/>
                  </a:ext>
                </a:extLst>
              </a:tr>
              <a:tr h="256264">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800" b="0" i="0" u="none" strike="noStrike">
                          <a:solidFill>
                            <a:srgbClr val="000000"/>
                          </a:solidFill>
                          <a:effectLst/>
                          <a:latin typeface="Calibri" panose="020F0502020204030204" pitchFamily="34" charset="0"/>
                        </a:rPr>
                        <a:t>a</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800" b="0" i="0" u="none" strike="noStrike">
                          <a:solidFill>
                            <a:srgbClr val="000000"/>
                          </a:solidFill>
                          <a:effectLst/>
                          <a:latin typeface="Calibri" panose="020F0502020204030204" pitchFamily="34" charset="0"/>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800" b="0" i="0" u="none" strike="noStrike">
                          <a:solidFill>
                            <a:srgbClr val="000000"/>
                          </a:solidFill>
                          <a:effectLst/>
                          <a:latin typeface="Calibri" panose="020F0502020204030204" pitchFamily="34" charset="0"/>
                        </a:rPr>
                        <a: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800" b="0" i="0" u="none" strike="noStrike">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800" b="0" i="0" u="none" strike="noStrike">
                          <a:solidFill>
                            <a:srgbClr val="000000"/>
                          </a:solidFill>
                          <a:effectLst/>
                          <a:latin typeface="Calibri" panose="020F0502020204030204" pitchFamily="34" charset="0"/>
                        </a:rPr>
                        <a:t>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800" b="0" i="0" u="none" strike="noStrike">
                          <a:solidFill>
                            <a:srgbClr val="000000"/>
                          </a:solidFill>
                          <a:effectLst/>
                          <a:latin typeface="Calibri" panose="020F0502020204030204" pitchFamily="34" charset="0"/>
                        </a:rPr>
                        <a:t>j</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800" b="1" i="0" u="none" strike="noStrike">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800" b="0" i="0" u="none" strike="noStrike">
                          <a:solidFill>
                            <a:srgbClr val="000000"/>
                          </a:solidFill>
                          <a:effectLst/>
                          <a:latin typeface="Calibri" panose="020F0502020204030204" pitchFamily="34" charset="0"/>
                        </a:rPr>
                        <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800" b="0" i="0" u="none" strike="noStrike">
                          <a:solidFill>
                            <a:srgbClr val="000000"/>
                          </a:solidFill>
                          <a:effectLst/>
                          <a:latin typeface="Calibri" panose="020F0502020204030204" pitchFamily="34" charset="0"/>
                        </a:rPr>
                        <a:t>m:k*l</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100" b="0" i="0" u="none" strike="noStrike">
                        <a:solidFill>
                          <a:srgbClr val="000000"/>
                        </a:solidFill>
                        <a:effectLst/>
                        <a:latin typeface="Calibri" panose="020F0502020204030204" pitchFamily="34" charset="0"/>
                      </a:endParaRPr>
                    </a:p>
                  </a:txBody>
                  <a:tcPr marL="9525" marR="9525" marT="9525" marB="0" anchor="b">
                    <a:lnL w="190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995033"/>
                  </a:ext>
                </a:extLst>
              </a:tr>
              <a:tr h="451420">
                <a:tc rowSpan="6">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Calibri" panose="020F0502020204030204" pitchFamily="34" charset="0"/>
                        </a:rPr>
                        <a:t>Dirección y Gerencia 20%</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70C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400" b="0" i="0" u="none" strike="noStrike" dirty="0">
                          <a:solidFill>
                            <a:srgbClr val="0070C0"/>
                          </a:solidFill>
                          <a:effectLst/>
                          <a:latin typeface="Calibri" panose="020F0502020204030204" pitchFamily="34" charset="0"/>
                        </a:rPr>
                        <a:t>Mejoramiento continuo de calidad aplicable a </a:t>
                      </a:r>
                      <a:r>
                        <a:rPr lang="es-CO" sz="1400" b="1" i="0" u="none" strike="noStrike" dirty="0">
                          <a:solidFill>
                            <a:srgbClr val="0070C0"/>
                          </a:solidFill>
                          <a:effectLst/>
                          <a:latin typeface="Calibri" panose="020F0502020204030204" pitchFamily="34" charset="0"/>
                        </a:rPr>
                        <a:t>ENTIDADES ACREDITADAS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rowSpan="2">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rowSpan="2">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rowSpan="2">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rowSpan="4">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0" i="0" u="none" strike="noStrike">
                          <a:solidFill>
                            <a:srgbClr val="000000"/>
                          </a:solidFill>
                          <a:effectLst/>
                          <a:latin typeface="Calibri" panose="020F0502020204030204" pitchFamily="34" charset="0"/>
                        </a:rPr>
                        <a:t>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rowSpan="6">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1" i="0" u="none" strike="noStrike" dirty="0">
                          <a:solidFill>
                            <a:srgbClr val="000000"/>
                          </a:solidFill>
                          <a:effectLst/>
                          <a:latin typeface="Calibri" panose="020F0502020204030204" pitchFamily="34" charset="0"/>
                        </a:rPr>
                        <a:t>0,15</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02805171"/>
                  </a:ext>
                </a:extLst>
              </a:tr>
              <a:tr h="151284">
                <a:tc vMerge="1">
                  <a:txBody>
                    <a:bodyPr/>
                    <a:lstStyle/>
                    <a:p>
                      <a:endParaRPr lang="es-CO"/>
                    </a:p>
                  </a:txBody>
                  <a:tcPr/>
                </a:tc>
                <a:tc vMerge="1">
                  <a:txBody>
                    <a:bodyPr/>
                    <a:lstStyle/>
                    <a:p>
                      <a:endParaRPr lang="es-CO"/>
                    </a:p>
                  </a:txBody>
                  <a:tcPr/>
                </a:tc>
                <a:tc vMerge="1">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endParaRPr lang="es-CO" sz="1400" b="0" i="0" u="none" strike="noStrike" dirty="0">
                        <a:solidFill>
                          <a:srgbClr val="000000"/>
                        </a:solidFill>
                        <a:effectLst/>
                        <a:latin typeface="Arial Narrow" panose="020B0606020202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solidFill>
                      <a:srgbClr val="FFFFFF"/>
                    </a:solidFill>
                  </a:tcPr>
                </a:tc>
                <a:tc vMerge="1">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endParaRPr lang="es-CO" sz="1400" b="0" i="0" u="none" strike="noStrike" dirty="0">
                        <a:solidFill>
                          <a:srgbClr val="0070C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vMerge="1">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vMerge="1">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4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vMerge="1">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endParaRPr lang="es-CO" sz="14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vMerge="1">
                  <a:txBody>
                    <a:bodyPr/>
                    <a:lstStyle/>
                    <a:p>
                      <a:endParaRPr lang="es-CO"/>
                    </a:p>
                  </a:txBody>
                  <a:tcPr/>
                </a:tc>
                <a:tc rowSpan="2">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vMerge="1">
                  <a:txBody>
                    <a:bodyPr/>
                    <a:lstStyle/>
                    <a:p>
                      <a:endParaRPr lang="es-CO"/>
                    </a:p>
                  </a:txBody>
                  <a:tcPr/>
                </a:tc>
                <a:extLst>
                  <a:ext uri="{0D108BD9-81ED-4DB2-BD59-A6C34878D82A}">
                    <a16:rowId xmlns:a16="http://schemas.microsoft.com/office/drawing/2014/main" val="1862743675"/>
                  </a:ext>
                </a:extLst>
              </a:tr>
              <a:tr h="741699">
                <a:tc vMerge="1">
                  <a:txBody>
                    <a:bodyPr/>
                    <a:lstStyle/>
                    <a:p>
                      <a:endParaRPr lang="es-CO"/>
                    </a:p>
                  </a:txBody>
                  <a:tcPr/>
                </a:tc>
                <a:tc vMerge="1">
                  <a:txBody>
                    <a:bodyPr/>
                    <a:lstStyle/>
                    <a:p>
                      <a:endParaRPr lang="es-CO"/>
                    </a:p>
                  </a:txBody>
                  <a:tcPr/>
                </a:tc>
                <a:tc>
                  <a:txBody>
                    <a:bodyPr/>
                    <a:lstStyle/>
                    <a:p>
                      <a:pPr algn="ctr" fontAlgn="ctr"/>
                      <a:r>
                        <a:rPr lang="es-CO" sz="1400" b="0" i="0" u="none" strike="noStrike" dirty="0">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just" fontAlgn="ctr"/>
                      <a:r>
                        <a:rPr lang="es-CO" sz="1400" b="0" i="0" u="none" strike="noStrike" dirty="0">
                          <a:solidFill>
                            <a:srgbClr val="0070C0"/>
                          </a:solidFill>
                          <a:effectLst/>
                          <a:latin typeface="Calibri" panose="020F0502020204030204" pitchFamily="34" charset="0"/>
                        </a:rPr>
                        <a:t>Mejoramiento continuo de calidad aplicable a </a:t>
                      </a:r>
                      <a:r>
                        <a:rPr lang="es-CO" sz="1400" b="1" i="0" u="none" strike="noStrike" dirty="0">
                          <a:solidFill>
                            <a:srgbClr val="0070C0"/>
                          </a:solidFill>
                          <a:effectLst/>
                          <a:latin typeface="Calibri" panose="020F0502020204030204" pitchFamily="34" charset="0"/>
                        </a:rPr>
                        <a:t>entidades NO ACREDITADAS </a:t>
                      </a:r>
                      <a:r>
                        <a:rPr lang="es-CO" sz="1400" b="0" i="0" u="none" strike="noStrike" dirty="0">
                          <a:solidFill>
                            <a:srgbClr val="0070C0"/>
                          </a:solidFill>
                          <a:effectLst/>
                          <a:latin typeface="Calibri" panose="020F0502020204030204" pitchFamily="34" charset="0"/>
                        </a:rPr>
                        <a:t>con autoevaluación en la vigencia anterior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CO"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s-CO"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s-CO" sz="14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6"/>
                  </a:ext>
                </a:extLst>
              </a:tr>
              <a:tr h="891159">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400" b="0" i="0" u="none" strike="noStrike" dirty="0">
                          <a:solidFill>
                            <a:srgbClr val="0070C0"/>
                          </a:solidFill>
                          <a:effectLst/>
                          <a:latin typeface="Calibri" panose="020F0502020204030204" pitchFamily="34" charset="0"/>
                        </a:rPr>
                        <a:t>Mejoramiento continuo de calidad para entidades </a:t>
                      </a:r>
                      <a:r>
                        <a:rPr lang="es-CO" sz="1400" b="1" i="0" u="none" strike="noStrike" dirty="0">
                          <a:solidFill>
                            <a:srgbClr val="0070C0"/>
                          </a:solidFill>
                          <a:effectLst/>
                          <a:latin typeface="Calibri" panose="020F0502020204030204" pitchFamily="34" charset="0"/>
                        </a:rPr>
                        <a:t>NO ACREDITADAS SIN AUTOEVALUACION </a:t>
                      </a:r>
                      <a:r>
                        <a:rPr lang="es-CO" sz="1400" b="0" i="0" u="none" strike="noStrike" dirty="0">
                          <a:solidFill>
                            <a:srgbClr val="0070C0"/>
                          </a:solidFill>
                          <a:effectLst/>
                          <a:latin typeface="Calibri" panose="020F0502020204030204" pitchFamily="34" charset="0"/>
                        </a:rPr>
                        <a:t>en la vigencia anterior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600" b="0" i="0" u="none" strike="noStrike" dirty="0">
                          <a:solidFill>
                            <a:srgbClr val="000000"/>
                          </a:solidFill>
                          <a:effectLst/>
                          <a:latin typeface="Calibri" panose="020F0502020204030204" pitchFamily="34" charset="0"/>
                        </a:rPr>
                        <a:t>La ESE entrega documento de autoevaluación </a:t>
                      </a:r>
                      <a:r>
                        <a:rPr lang="es-CO" sz="1600" b="1" i="0" u="none" strike="noStrike" dirty="0">
                          <a:solidFill>
                            <a:srgbClr val="000000"/>
                          </a:solidFill>
                          <a:effectLst/>
                          <a:latin typeface="Calibri" panose="020F0502020204030204" pitchFamily="34" charset="0"/>
                        </a:rPr>
                        <a:t>PERO FALTAN ESTÁNDARES DE ACREDITACIÓN</a:t>
                      </a:r>
                      <a:r>
                        <a:rPr lang="es-CO" sz="1600" b="0" i="0" u="none" strike="noStrike" dirty="0">
                          <a:solidFill>
                            <a:srgbClr val="000000"/>
                          </a:solidFill>
                          <a:effectLst/>
                          <a:latin typeface="Calibri" panose="020F0502020204030204" pitchFamily="34" charset="0"/>
                        </a:rPr>
                        <a:t> que le aplican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1" i="0" u="none" strike="noStrike" dirty="0">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1" i="0" u="none" strike="noStrike" dirty="0">
                          <a:solidFill>
                            <a:srgbClr val="000000"/>
                          </a:solidFill>
                          <a:effectLst/>
                          <a:latin typeface="Calibri" panose="020F0502020204030204" pitchFamily="34" charset="0"/>
                        </a:rPr>
                        <a:t>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s-CO"/>
                    </a:p>
                  </a:txBody>
                  <a:tcPr/>
                </a:tc>
                <a:extLst>
                  <a:ext uri="{0D108BD9-81ED-4DB2-BD59-A6C34878D82A}">
                    <a16:rowId xmlns:a16="http://schemas.microsoft.com/office/drawing/2014/main" val="3445190726"/>
                  </a:ext>
                </a:extLst>
              </a:tr>
              <a:tr h="751114">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70C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400" b="1" i="0" u="none" strike="noStrike" dirty="0">
                          <a:solidFill>
                            <a:srgbClr val="0070C0"/>
                          </a:solidFill>
                          <a:effectLst/>
                          <a:latin typeface="Calibri" panose="020F0502020204030204" pitchFamily="34" charset="0"/>
                        </a:rPr>
                        <a:t>EFECTIVIDAD</a:t>
                      </a:r>
                      <a:r>
                        <a:rPr lang="es-CO" sz="1400" b="0" i="0" u="none" strike="noStrike" dirty="0">
                          <a:solidFill>
                            <a:srgbClr val="0070C0"/>
                          </a:solidFill>
                          <a:effectLst/>
                          <a:latin typeface="Calibri" panose="020F0502020204030204" pitchFamily="34" charset="0"/>
                        </a:rPr>
                        <a:t> en la Auditoría para el Mejoramiento Continuo de la Calidad de la atención en salud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600" b="0" i="0" u="none" strike="noStrike" dirty="0">
                          <a:solidFill>
                            <a:srgbClr val="000000"/>
                          </a:solidFill>
                          <a:effectLst/>
                          <a:latin typeface="Calibri" panose="020F0502020204030204" pitchFamily="34" charset="0"/>
                        </a:rPr>
                        <a:t>SNS informa de un resultado de </a:t>
                      </a:r>
                      <a:r>
                        <a:rPr lang="es-CO" sz="1800" b="1" i="0" u="none" strike="noStrike" dirty="0">
                          <a:solidFill>
                            <a:srgbClr val="000000"/>
                          </a:solidFill>
                          <a:effectLst/>
                          <a:latin typeface="Calibri" panose="020F0502020204030204" pitchFamily="34" charset="0"/>
                        </a:rPr>
                        <a:t>0,68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1"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0" i="0" u="none" strike="noStrike">
                          <a:solidFill>
                            <a:srgbClr val="000000"/>
                          </a:solidFill>
                          <a:effectLst/>
                          <a:latin typeface="Calibri" panose="020F0502020204030204" pitchFamily="34" charset="0"/>
                        </a:rPr>
                        <a:t>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1" i="0" u="none" strike="noStrike" dirty="0">
                          <a:solidFill>
                            <a:srgbClr val="000000"/>
                          </a:solidFill>
                          <a:effectLst/>
                          <a:latin typeface="Calibri" panose="020F0502020204030204" pitchFamily="34" charset="0"/>
                        </a:rPr>
                        <a:t>0,05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s-CO"/>
                    </a:p>
                  </a:txBody>
                  <a:tcPr/>
                </a:tc>
                <a:extLst>
                  <a:ext uri="{0D108BD9-81ED-4DB2-BD59-A6C34878D82A}">
                    <a16:rowId xmlns:a16="http://schemas.microsoft.com/office/drawing/2014/main" val="3007400961"/>
                  </a:ext>
                </a:extLst>
              </a:tr>
              <a:tr h="975776">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70C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400" b="0" i="0" u="none" strike="noStrike" dirty="0">
                          <a:solidFill>
                            <a:srgbClr val="0070C0"/>
                          </a:solidFill>
                          <a:effectLst/>
                          <a:latin typeface="Calibri" panose="020F0502020204030204" pitchFamily="34" charset="0"/>
                        </a:rPr>
                        <a:t>Gestión de </a:t>
                      </a:r>
                      <a:r>
                        <a:rPr lang="es-CO" sz="1400" b="1" i="0" u="none" strike="noStrike" dirty="0">
                          <a:solidFill>
                            <a:srgbClr val="0070C0"/>
                          </a:solidFill>
                          <a:effectLst/>
                          <a:latin typeface="Calibri" panose="020F0502020204030204" pitchFamily="34" charset="0"/>
                        </a:rPr>
                        <a:t>EJECUCIÓN</a:t>
                      </a:r>
                      <a:r>
                        <a:rPr lang="es-CO" sz="1400" b="0" i="0" u="none" strike="noStrike" dirty="0">
                          <a:solidFill>
                            <a:srgbClr val="0070C0"/>
                          </a:solidFill>
                          <a:effectLst/>
                          <a:latin typeface="Calibri" panose="020F0502020204030204" pitchFamily="34" charset="0"/>
                        </a:rPr>
                        <a:t> del Plan de Desarrollo institucional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600" b="0" i="0" u="none" strike="noStrike" dirty="0">
                          <a:solidFill>
                            <a:srgbClr val="000000"/>
                          </a:solidFill>
                          <a:effectLst/>
                          <a:latin typeface="Calibri" panose="020F0502020204030204" pitchFamily="34" charset="0"/>
                        </a:rPr>
                        <a:t>Informe de Control Interno con resultado de </a:t>
                      </a:r>
                      <a:r>
                        <a:rPr lang="es-CO" sz="1800" b="1" i="0" u="none" strike="noStrike" dirty="0">
                          <a:solidFill>
                            <a:srgbClr val="000000"/>
                          </a:solidFill>
                          <a:effectLst/>
                          <a:latin typeface="Calibri" panose="020F0502020204030204" pitchFamily="34" charset="0"/>
                        </a:rPr>
                        <a:t>0,60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1"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0" i="0" u="none" strike="noStrike" dirty="0">
                          <a:solidFill>
                            <a:srgbClr val="000000"/>
                          </a:solidFill>
                          <a:effectLst/>
                          <a:latin typeface="Calibri" panose="020F0502020204030204" pitchFamily="34" charset="0"/>
                        </a:rPr>
                        <a:t>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800" b="1" i="0" u="none" strike="noStrike" dirty="0">
                          <a:solidFill>
                            <a:srgbClr val="000000"/>
                          </a:solidFill>
                          <a:effectLst/>
                          <a:latin typeface="Calibri" panose="020F0502020204030204" pitchFamily="34" charset="0"/>
                        </a:rPr>
                        <a:t>0,10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s-CO"/>
                    </a:p>
                  </a:txBody>
                  <a:tcPr/>
                </a:tc>
                <a:extLst>
                  <a:ext uri="{0D108BD9-81ED-4DB2-BD59-A6C34878D82A}">
                    <a16:rowId xmlns:a16="http://schemas.microsoft.com/office/drawing/2014/main" val="3390048259"/>
                  </a:ext>
                </a:extLst>
              </a:tr>
            </a:tbl>
          </a:graphicData>
        </a:graphic>
      </p:graphicFrame>
    </p:spTree>
    <p:extLst>
      <p:ext uri="{BB962C8B-B14F-4D97-AF65-F5344CB8AC3E}">
        <p14:creationId xmlns:p14="http://schemas.microsoft.com/office/powerpoint/2010/main" val="11049838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Tree>
    <p:extLst>
      <p:ext uri="{BB962C8B-B14F-4D97-AF65-F5344CB8AC3E}">
        <p14:creationId xmlns:p14="http://schemas.microsoft.com/office/powerpoint/2010/main" val="701110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4" name="CuadroTexto 3">
            <a:extLst>
              <a:ext uri="{FF2B5EF4-FFF2-40B4-BE49-F238E27FC236}">
                <a16:creationId xmlns:a16="http://schemas.microsoft.com/office/drawing/2014/main" id="{FF8F7D69-165D-4AF1-84D5-7ABF927B6FDF}"/>
              </a:ext>
            </a:extLst>
          </p:cNvPr>
          <p:cNvSpPr txBox="1"/>
          <p:nvPr/>
        </p:nvSpPr>
        <p:spPr>
          <a:xfrm>
            <a:off x="4057526" y="369332"/>
            <a:ext cx="6133513" cy="369332"/>
          </a:xfrm>
          <a:prstGeom prst="rect">
            <a:avLst/>
          </a:prstGeom>
          <a:noFill/>
        </p:spPr>
        <p:txBody>
          <a:bodyPr wrap="square" rtlCol="0">
            <a:spAutoFit/>
          </a:bodyPr>
          <a:lstStyle/>
          <a:p>
            <a:r>
              <a:rPr lang="es-CO" b="1" dirty="0">
                <a:solidFill>
                  <a:srgbClr val="0070C0"/>
                </a:solidFill>
                <a:cs typeface="Arial" panose="020B0604020202020204" pitchFamily="34" charset="0"/>
              </a:rPr>
              <a:t>Anexo 4  Matriz de Calificación  ESE Nivel I</a:t>
            </a:r>
          </a:p>
        </p:txBody>
      </p:sp>
      <p:graphicFrame>
        <p:nvGraphicFramePr>
          <p:cNvPr id="5" name="Tabla 4">
            <a:extLst>
              <a:ext uri="{FF2B5EF4-FFF2-40B4-BE49-F238E27FC236}">
                <a16:creationId xmlns:a16="http://schemas.microsoft.com/office/drawing/2014/main" id="{D0A85B1A-B700-43D7-AC7B-8A2EE0229B76}"/>
              </a:ext>
            </a:extLst>
          </p:cNvPr>
          <p:cNvGraphicFramePr>
            <a:graphicFrameLocks noGrp="1"/>
          </p:cNvGraphicFramePr>
          <p:nvPr>
            <p:extLst>
              <p:ext uri="{D42A27DB-BD31-4B8C-83A1-F6EECF244321}">
                <p14:modId xmlns:p14="http://schemas.microsoft.com/office/powerpoint/2010/main" val="1568440603"/>
              </p:ext>
            </p:extLst>
          </p:nvPr>
        </p:nvGraphicFramePr>
        <p:xfrm>
          <a:off x="2135703" y="762089"/>
          <a:ext cx="8489330" cy="5524461"/>
        </p:xfrm>
        <a:graphic>
          <a:graphicData uri="http://schemas.openxmlformats.org/drawingml/2006/table">
            <a:tbl>
              <a:tblPr/>
              <a:tblGrid>
                <a:gridCol w="509728">
                  <a:extLst>
                    <a:ext uri="{9D8B030D-6E8A-4147-A177-3AD203B41FA5}">
                      <a16:colId xmlns:a16="http://schemas.microsoft.com/office/drawing/2014/main" val="2633509952"/>
                    </a:ext>
                  </a:extLst>
                </a:gridCol>
                <a:gridCol w="337255">
                  <a:extLst>
                    <a:ext uri="{9D8B030D-6E8A-4147-A177-3AD203B41FA5}">
                      <a16:colId xmlns:a16="http://schemas.microsoft.com/office/drawing/2014/main" val="913745442"/>
                    </a:ext>
                  </a:extLst>
                </a:gridCol>
                <a:gridCol w="957943">
                  <a:extLst>
                    <a:ext uri="{9D8B030D-6E8A-4147-A177-3AD203B41FA5}">
                      <a16:colId xmlns:a16="http://schemas.microsoft.com/office/drawing/2014/main" val="3310030324"/>
                    </a:ext>
                  </a:extLst>
                </a:gridCol>
                <a:gridCol w="3701142">
                  <a:extLst>
                    <a:ext uri="{9D8B030D-6E8A-4147-A177-3AD203B41FA5}">
                      <a16:colId xmlns:a16="http://schemas.microsoft.com/office/drawing/2014/main" val="4155828283"/>
                    </a:ext>
                  </a:extLst>
                </a:gridCol>
                <a:gridCol w="367398">
                  <a:extLst>
                    <a:ext uri="{9D8B030D-6E8A-4147-A177-3AD203B41FA5}">
                      <a16:colId xmlns:a16="http://schemas.microsoft.com/office/drawing/2014/main" val="142518862"/>
                    </a:ext>
                  </a:extLst>
                </a:gridCol>
                <a:gridCol w="686395">
                  <a:extLst>
                    <a:ext uri="{9D8B030D-6E8A-4147-A177-3AD203B41FA5}">
                      <a16:colId xmlns:a16="http://schemas.microsoft.com/office/drawing/2014/main" val="3123156736"/>
                    </a:ext>
                  </a:extLst>
                </a:gridCol>
                <a:gridCol w="582135">
                  <a:extLst>
                    <a:ext uri="{9D8B030D-6E8A-4147-A177-3AD203B41FA5}">
                      <a16:colId xmlns:a16="http://schemas.microsoft.com/office/drawing/2014/main" val="1224774744"/>
                    </a:ext>
                  </a:extLst>
                </a:gridCol>
                <a:gridCol w="658018">
                  <a:extLst>
                    <a:ext uri="{9D8B030D-6E8A-4147-A177-3AD203B41FA5}">
                      <a16:colId xmlns:a16="http://schemas.microsoft.com/office/drawing/2014/main" val="3005404079"/>
                    </a:ext>
                  </a:extLst>
                </a:gridCol>
                <a:gridCol w="689316">
                  <a:extLst>
                    <a:ext uri="{9D8B030D-6E8A-4147-A177-3AD203B41FA5}">
                      <a16:colId xmlns:a16="http://schemas.microsoft.com/office/drawing/2014/main" val="1329389047"/>
                    </a:ext>
                  </a:extLst>
                </a:gridCol>
              </a:tblGrid>
              <a:tr h="77567">
                <a:tc gridSpan="9">
                  <a:txBody>
                    <a:bodyPr/>
                    <a:lstStyle/>
                    <a:p>
                      <a:pPr algn="ctr" fontAlgn="ctr"/>
                      <a:r>
                        <a:rPr lang="es-CO" sz="400" b="1" i="0" u="none" strike="noStrike" dirty="0">
                          <a:solidFill>
                            <a:srgbClr val="000000"/>
                          </a:solidFill>
                          <a:effectLst/>
                          <a:latin typeface="Calibri" panose="020F0502020204030204" pitchFamily="34" charset="0"/>
                        </a:rPr>
                        <a:t>ANEXO 4</a:t>
                      </a:r>
                    </a:p>
                  </a:txBody>
                  <a:tcPr marL="4186" marR="4186" marT="4186" marB="0" anchor="ctr">
                    <a:lnL>
                      <a:noFill/>
                    </a:lnL>
                    <a:lnR>
                      <a:noFill/>
                    </a:lnR>
                    <a:lnT>
                      <a:noFill/>
                    </a:lnT>
                    <a:lnB>
                      <a:noFill/>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599292461"/>
                  </a:ext>
                </a:extLst>
              </a:tr>
              <a:tr h="108190">
                <a:tc gridSpan="9">
                  <a:txBody>
                    <a:bodyPr/>
                    <a:lstStyle/>
                    <a:p>
                      <a:pPr algn="ctr" fontAlgn="ctr"/>
                      <a:r>
                        <a:rPr lang="es-CO" sz="400" b="1" i="0" u="none" strike="noStrike" dirty="0">
                          <a:solidFill>
                            <a:srgbClr val="000000"/>
                          </a:solidFill>
                          <a:effectLst/>
                          <a:latin typeface="Arial Narrow" panose="020B0606020202030204" pitchFamily="34" charset="0"/>
                        </a:rPr>
                        <a:t>Matriz de calificación</a:t>
                      </a:r>
                    </a:p>
                  </a:txBody>
                  <a:tcPr marL="4186" marR="4186" marT="4186" marB="0"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461960593"/>
                  </a:ext>
                </a:extLst>
              </a:tr>
              <a:tr h="436900">
                <a:tc>
                  <a:txBody>
                    <a:bodyPr/>
                    <a:lstStyle/>
                    <a:p>
                      <a:pPr algn="ctr" fontAlgn="ctr"/>
                      <a:r>
                        <a:rPr lang="es-CO" sz="900" b="1" i="0" u="none" strike="noStrike" dirty="0">
                          <a:solidFill>
                            <a:srgbClr val="000000"/>
                          </a:solidFill>
                          <a:effectLst/>
                          <a:latin typeface="Arial Narrow" panose="020B0606020202030204" pitchFamily="34" charset="0"/>
                        </a:rPr>
                        <a:t>Área de Gestión</a:t>
                      </a:r>
                    </a:p>
                  </a:txBody>
                  <a:tcPr marL="4186" marR="4186" marT="4186"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900" b="1" i="0" u="none" strike="noStrike">
                          <a:solidFill>
                            <a:srgbClr val="000000"/>
                          </a:solidFill>
                          <a:effectLst/>
                          <a:latin typeface="Arial Narrow" panose="020B0606020202030204" pitchFamily="34" charset="0"/>
                        </a:rPr>
                        <a:t>No.</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900" b="1" i="0" u="none" strike="noStrike">
                          <a:solidFill>
                            <a:srgbClr val="000000"/>
                          </a:solidFill>
                          <a:effectLst/>
                          <a:latin typeface="Arial Narrow" panose="020B0606020202030204" pitchFamily="34" charset="0"/>
                        </a:rPr>
                        <a:t>Tipo de ESE</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900" b="1" i="0" u="none" strike="noStrike" dirty="0">
                          <a:solidFill>
                            <a:srgbClr val="000000"/>
                          </a:solidFill>
                          <a:effectLst/>
                          <a:latin typeface="Arial Narrow" panose="020B0606020202030204" pitchFamily="34" charset="0"/>
                        </a:rPr>
                        <a:t>Indicador</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900" b="1" i="0" u="none" strike="noStrike">
                          <a:solidFill>
                            <a:srgbClr val="000000"/>
                          </a:solidFill>
                          <a:effectLst/>
                          <a:latin typeface="Arial Narrow" panose="020B0606020202030204" pitchFamily="34" charset="0"/>
                        </a:rPr>
                        <a:t>Línea de base</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900" b="1" i="0" u="none" strike="noStrike">
                          <a:solidFill>
                            <a:srgbClr val="000000"/>
                          </a:solidFill>
                          <a:effectLst/>
                          <a:latin typeface="Arial Narrow" panose="020B0606020202030204" pitchFamily="34" charset="0"/>
                        </a:rPr>
                        <a:t>Resultado del periodo evaluado</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900" b="1" i="0" u="none" strike="noStrike">
                          <a:solidFill>
                            <a:srgbClr val="000000"/>
                          </a:solidFill>
                          <a:effectLst/>
                          <a:latin typeface="Arial Narrow" panose="020B0606020202030204" pitchFamily="34" charset="0"/>
                        </a:rPr>
                        <a:t>Calificación</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900" b="1" i="0" u="none" strike="noStrike" dirty="0">
                          <a:solidFill>
                            <a:srgbClr val="000000"/>
                          </a:solidFill>
                          <a:effectLst/>
                          <a:latin typeface="Arial Narrow" panose="020B0606020202030204" pitchFamily="34" charset="0"/>
                        </a:rPr>
                        <a:t>Ponderación</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s-CO" sz="900" b="1" i="0" u="none" strike="noStrike" dirty="0">
                          <a:solidFill>
                            <a:srgbClr val="000000"/>
                          </a:solidFill>
                          <a:effectLst/>
                          <a:latin typeface="Arial Narrow" panose="020B0606020202030204" pitchFamily="34" charset="0"/>
                        </a:rPr>
                        <a:t>Resultado ponderado</a:t>
                      </a:r>
                    </a:p>
                  </a:txBody>
                  <a:tcPr marL="4186" marR="4186" marT="418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4173288080"/>
                  </a:ext>
                </a:extLst>
              </a:tr>
              <a:tr h="201101">
                <a:tc>
                  <a:txBody>
                    <a:bodyPr/>
                    <a:lstStyle/>
                    <a:p>
                      <a:pPr algn="ctr" fontAlgn="ctr"/>
                      <a:r>
                        <a:rPr lang="es-CO" sz="900" b="0" i="0" u="none" strike="noStrike">
                          <a:solidFill>
                            <a:srgbClr val="000000"/>
                          </a:solidFill>
                          <a:effectLst/>
                          <a:latin typeface="Calibri" panose="020F0502020204030204" pitchFamily="34" charset="0"/>
                        </a:rPr>
                        <a:t>a</a:t>
                      </a:r>
                    </a:p>
                  </a:txBody>
                  <a:tcPr marL="4186" marR="4186" marT="4186"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b</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c</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d</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l</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j</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900" b="1" i="0" u="none" strike="noStrike">
                          <a:solidFill>
                            <a:srgbClr val="000000"/>
                          </a:solidFill>
                          <a:effectLst/>
                          <a:latin typeface="Calibri" panose="020F0502020204030204" pitchFamily="34" charset="0"/>
                        </a:rPr>
                        <a:t>k</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i</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m:k*l</a:t>
                      </a:r>
                    </a:p>
                  </a:txBody>
                  <a:tcPr marL="4186" marR="4186" marT="418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5665510"/>
                  </a:ext>
                </a:extLst>
              </a:tr>
              <a:tr h="162284">
                <a:tc rowSpan="5">
                  <a:txBody>
                    <a:bodyPr/>
                    <a:lstStyle/>
                    <a:p>
                      <a:pPr algn="ctr" fontAlgn="ctr"/>
                      <a:r>
                        <a:rPr lang="es-CO" sz="900" b="1" i="0" u="none" strike="noStrike">
                          <a:solidFill>
                            <a:srgbClr val="000000"/>
                          </a:solidFill>
                          <a:effectLst/>
                          <a:latin typeface="Calibri" panose="020F0502020204030204" pitchFamily="34" charset="0"/>
                        </a:rPr>
                        <a:t>Dirección y Gerencia 20%</a:t>
                      </a:r>
                    </a:p>
                  </a:txBody>
                  <a:tcPr marL="4186" marR="4186" marT="4186"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s-CO" sz="900" b="0" i="0" u="none" strike="noStrike">
                          <a:solidFill>
                            <a:srgbClr val="000000"/>
                          </a:solidFill>
                          <a:effectLst/>
                          <a:latin typeface="Calibri" panose="020F0502020204030204" pitchFamily="34" charset="0"/>
                        </a:rPr>
                        <a:t>1</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Arial Narrow" panose="020B0606020202030204" pitchFamily="34" charset="0"/>
                        </a:rPr>
                        <a:t>Nivel I, II y III</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just" fontAlgn="ctr"/>
                      <a:r>
                        <a:rPr lang="es-CO" sz="800" b="0" i="0" u="none" strike="noStrike" dirty="0">
                          <a:solidFill>
                            <a:srgbClr val="000000"/>
                          </a:solidFill>
                          <a:effectLst/>
                          <a:latin typeface="Calibri" panose="020F0502020204030204" pitchFamily="34" charset="0"/>
                        </a:rPr>
                        <a:t>Mejoramiento continuo de calidad aplicable a entidades acreditadas</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rowSpan="3">
                  <a:txBody>
                    <a:bodyPr/>
                    <a:lstStyle/>
                    <a:p>
                      <a:pPr algn="ctr" fontAlgn="ctr"/>
                      <a:r>
                        <a:rPr lang="es-CO" sz="900" b="0" i="0" u="none" strike="noStrike">
                          <a:solidFill>
                            <a:srgbClr val="000000"/>
                          </a:solidFill>
                          <a:effectLst/>
                          <a:latin typeface="Calibri" panose="020F0502020204030204" pitchFamily="34" charset="0"/>
                        </a:rPr>
                        <a:t>0,05</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616934637"/>
                  </a:ext>
                </a:extLst>
              </a:tr>
              <a:tr h="256703">
                <a:tc vMerge="1">
                  <a:txBody>
                    <a:bodyPr/>
                    <a:lstStyle/>
                    <a:p>
                      <a:endParaRPr lang="es-CO"/>
                    </a:p>
                  </a:txBody>
                  <a:tcPr/>
                </a:tc>
                <a:tc vMerge="1">
                  <a:txBody>
                    <a:bodyPr/>
                    <a:lstStyle/>
                    <a:p>
                      <a:endParaRPr lang="es-CO"/>
                    </a:p>
                  </a:txBody>
                  <a:tcPr/>
                </a:tc>
                <a:tc>
                  <a:txBody>
                    <a:bodyPr/>
                    <a:lstStyle/>
                    <a:p>
                      <a:pPr algn="ctr" fontAlgn="ctr"/>
                      <a:r>
                        <a:rPr lang="es-CO" sz="900" b="0" i="0" u="none" strike="noStrike">
                          <a:solidFill>
                            <a:srgbClr val="000000"/>
                          </a:solidFill>
                          <a:effectLst/>
                          <a:latin typeface="Arial Narrow" panose="020B0606020202030204" pitchFamily="34" charset="0"/>
                        </a:rPr>
                        <a:t>Nivel I, II y III</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FFFF"/>
                    </a:solidFill>
                  </a:tcPr>
                </a:tc>
                <a:tc>
                  <a:txBody>
                    <a:bodyPr/>
                    <a:lstStyle/>
                    <a:p>
                      <a:pPr algn="just" fontAlgn="ctr"/>
                      <a:r>
                        <a:rPr lang="es-CO" sz="800" b="0" i="0" u="none" strike="noStrike">
                          <a:solidFill>
                            <a:srgbClr val="000000"/>
                          </a:solidFill>
                          <a:effectLst/>
                          <a:latin typeface="Calibri" panose="020F0502020204030204" pitchFamily="34" charset="0"/>
                        </a:rPr>
                        <a:t>Mejoramiento continuo de calidad aplicable a entidades NO ACREDITADAS con autoevaluación en la vigencia anterior</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vMerge="1">
                  <a:txBody>
                    <a:bodyPr/>
                    <a:lstStyle/>
                    <a:p>
                      <a:endParaRPr lang="es-CO"/>
                    </a:p>
                  </a:txBody>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478227443"/>
                  </a:ext>
                </a:extLst>
              </a:tr>
              <a:tr h="256703">
                <a:tc vMerge="1">
                  <a:txBody>
                    <a:bodyPr/>
                    <a:lstStyle/>
                    <a:p>
                      <a:endParaRPr lang="es-CO"/>
                    </a:p>
                  </a:txBody>
                  <a:tcPr/>
                </a:tc>
                <a:tc vMerge="1">
                  <a:txBody>
                    <a:bodyPr/>
                    <a:lstStyle/>
                    <a:p>
                      <a:endParaRPr lang="es-CO"/>
                    </a:p>
                  </a:txBody>
                  <a:tcPr/>
                </a:tc>
                <a:tc>
                  <a:txBody>
                    <a:bodyPr/>
                    <a:lstStyle/>
                    <a:p>
                      <a:pPr algn="ctr" fontAlgn="ctr"/>
                      <a:r>
                        <a:rPr lang="es-CO" sz="900" b="0" i="0" u="none" strike="noStrike">
                          <a:solidFill>
                            <a:srgbClr val="000000"/>
                          </a:solidFill>
                          <a:effectLst/>
                          <a:latin typeface="Arial Narrow" panose="020B0606020202030204" pitchFamily="34" charset="0"/>
                        </a:rPr>
                        <a:t>Nivel I, II y III</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CO" sz="800" b="0" i="0" u="none" strike="noStrike" dirty="0">
                          <a:solidFill>
                            <a:srgbClr val="000000"/>
                          </a:solidFill>
                          <a:effectLst/>
                          <a:latin typeface="Calibri" panose="020F0502020204030204" pitchFamily="34" charset="0"/>
                        </a:rPr>
                        <a:t>Mejoramiento continuo de calidad para entidades NO ACREDITADAS SIN AUTOEVALUACION en la vigencia anterior</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1458748"/>
                  </a:ext>
                </a:extLst>
              </a:tr>
              <a:tr h="228659">
                <a:tc vMerge="1">
                  <a:txBody>
                    <a:bodyPr/>
                    <a:lstStyle/>
                    <a:p>
                      <a:endParaRPr lang="es-CO"/>
                    </a:p>
                  </a:txBody>
                  <a:tcPr/>
                </a:tc>
                <a:tc>
                  <a:txBody>
                    <a:bodyPr/>
                    <a:lstStyle/>
                    <a:p>
                      <a:pPr algn="ctr" fontAlgn="ctr"/>
                      <a:r>
                        <a:rPr lang="es-CO" sz="900" b="0" i="0" u="none" strike="noStrike">
                          <a:solidFill>
                            <a:srgbClr val="000000"/>
                          </a:solidFill>
                          <a:effectLst/>
                          <a:latin typeface="Calibri" panose="020F0502020204030204" pitchFamily="34" charset="0"/>
                        </a:rPr>
                        <a:t>2</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Arial Narrow" panose="020B0606020202030204" pitchFamily="34" charset="0"/>
                        </a:rPr>
                        <a:t>Nivel I, II y III</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CO" sz="800" b="0" i="0" u="none" strike="noStrike" dirty="0">
                          <a:solidFill>
                            <a:srgbClr val="000000"/>
                          </a:solidFill>
                          <a:effectLst/>
                          <a:latin typeface="Calibri" panose="020F0502020204030204" pitchFamily="34" charset="0"/>
                        </a:rPr>
                        <a:t>Efectividad en la Auditoría para el Mejoramiento Continuo de la Calidad de la atención en salud</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0,05</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7483226"/>
                  </a:ext>
                </a:extLst>
              </a:tr>
              <a:tr h="160936">
                <a:tc vMerge="1">
                  <a:txBody>
                    <a:bodyPr/>
                    <a:lstStyle/>
                    <a:p>
                      <a:endParaRPr lang="es-CO"/>
                    </a:p>
                  </a:txBody>
                  <a:tcPr/>
                </a:tc>
                <a:tc>
                  <a:txBody>
                    <a:bodyPr/>
                    <a:lstStyle/>
                    <a:p>
                      <a:pPr algn="ctr" fontAlgn="ctr"/>
                      <a:r>
                        <a:rPr lang="es-CO" sz="900" b="0" i="0" u="none" strike="noStrike">
                          <a:solidFill>
                            <a:srgbClr val="000000"/>
                          </a:solidFill>
                          <a:effectLst/>
                          <a:latin typeface="Calibri" panose="020F0502020204030204" pitchFamily="34" charset="0"/>
                        </a:rPr>
                        <a:t>3</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Arial Narrow" panose="020B0606020202030204" pitchFamily="34" charset="0"/>
                        </a:rPr>
                        <a:t>Nivel I, II y III</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CO" sz="800" b="0" i="0" u="none" strike="noStrike" dirty="0">
                          <a:solidFill>
                            <a:srgbClr val="000000"/>
                          </a:solidFill>
                          <a:effectLst/>
                          <a:latin typeface="Calibri" panose="020F0502020204030204" pitchFamily="34" charset="0"/>
                        </a:rPr>
                        <a:t>Gestión de ejecución del Plan de Desarrollo institucional</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0,10</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7693555"/>
                  </a:ext>
                </a:extLst>
              </a:tr>
              <a:tr h="148567">
                <a:tc rowSpan="8">
                  <a:txBody>
                    <a:bodyPr/>
                    <a:lstStyle/>
                    <a:p>
                      <a:pPr algn="ctr" fontAlgn="ctr"/>
                      <a:r>
                        <a:rPr lang="es-CO" sz="900" b="1" i="0" u="none" strike="noStrike">
                          <a:solidFill>
                            <a:srgbClr val="000000"/>
                          </a:solidFill>
                          <a:effectLst/>
                          <a:latin typeface="Calibri" panose="020F0502020204030204" pitchFamily="34" charset="0"/>
                        </a:rPr>
                        <a:t>Financiera y Administrativa 40%</a:t>
                      </a:r>
                    </a:p>
                  </a:txBody>
                  <a:tcPr marL="4186" marR="4186" marT="4186"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4</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Arial Narrow" panose="020B0606020202030204" pitchFamily="34" charset="0"/>
                        </a:rPr>
                        <a:t>Nivel I, II y III</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CO" sz="800" b="0" i="0" u="none" strike="noStrike" dirty="0">
                          <a:solidFill>
                            <a:srgbClr val="000000"/>
                          </a:solidFill>
                          <a:effectLst/>
                          <a:latin typeface="Calibri" panose="020F0502020204030204" pitchFamily="34" charset="0"/>
                        </a:rPr>
                        <a:t>Riesgo fiscal y financiero</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0,05</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2560638"/>
                  </a:ext>
                </a:extLst>
              </a:tr>
              <a:tr h="177037">
                <a:tc vMerge="1">
                  <a:txBody>
                    <a:bodyPr/>
                    <a:lstStyle/>
                    <a:p>
                      <a:endParaRPr lang="es-CO"/>
                    </a:p>
                  </a:txBody>
                  <a:tcPr/>
                </a:tc>
                <a:tc>
                  <a:txBody>
                    <a:bodyPr/>
                    <a:lstStyle/>
                    <a:p>
                      <a:pPr algn="ctr" fontAlgn="ctr"/>
                      <a:r>
                        <a:rPr lang="es-CO" sz="900" b="0" i="0" u="none" strike="noStrike">
                          <a:solidFill>
                            <a:srgbClr val="000000"/>
                          </a:solidFill>
                          <a:effectLst/>
                          <a:latin typeface="Calibri" panose="020F0502020204030204" pitchFamily="34" charset="0"/>
                        </a:rPr>
                        <a:t>5</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Arial Narrow" panose="020B0606020202030204" pitchFamily="34" charset="0"/>
                        </a:rPr>
                        <a:t>Nivel I, II y III</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CO" sz="800" b="0" i="0" u="none" strike="noStrike" dirty="0">
                          <a:solidFill>
                            <a:srgbClr val="000000"/>
                          </a:solidFill>
                          <a:effectLst/>
                          <a:latin typeface="Calibri" panose="020F0502020204030204" pitchFamily="34" charset="0"/>
                        </a:rPr>
                        <a:t>Evolución del Gasto por Unidad de Valor Relativo producida (1)</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0,05</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9684354"/>
                  </a:ext>
                </a:extLst>
              </a:tr>
              <a:tr h="445543">
                <a:tc vMerge="1">
                  <a:txBody>
                    <a:bodyPr/>
                    <a:lstStyle/>
                    <a:p>
                      <a:endParaRPr lang="es-CO"/>
                    </a:p>
                  </a:txBody>
                  <a:tcPr/>
                </a:tc>
                <a:tc>
                  <a:txBody>
                    <a:bodyPr/>
                    <a:lstStyle/>
                    <a:p>
                      <a:pPr algn="ctr" fontAlgn="ctr"/>
                      <a:r>
                        <a:rPr lang="es-CO" sz="900" b="0" i="0" u="none" strike="noStrike">
                          <a:solidFill>
                            <a:srgbClr val="000000"/>
                          </a:solidFill>
                          <a:effectLst/>
                          <a:latin typeface="Calibri" panose="020F0502020204030204" pitchFamily="34" charset="0"/>
                        </a:rPr>
                        <a:t>6</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Arial Narrow" panose="020B0606020202030204" pitchFamily="34" charset="0"/>
                        </a:rPr>
                        <a:t>Nivel I, II y III</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CO" sz="800" b="0" i="0" u="none" strike="noStrike" dirty="0">
                          <a:solidFill>
                            <a:srgbClr val="000000"/>
                          </a:solidFill>
                          <a:effectLst/>
                          <a:latin typeface="Calibri" panose="020F0502020204030204" pitchFamily="34" charset="0"/>
                        </a:rPr>
                        <a:t>Proporción de medicamentos y material médico-quirúrgico adquiridos mediante los siguientes mecanismos: a) Compras conjuntas;  b) Compras a través de cooperativas de Empresas Sociales del Estado;  c) Compras a través de mecanismos electrónicos</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0,05</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1344365"/>
                  </a:ext>
                </a:extLst>
              </a:tr>
              <a:tr h="340789">
                <a:tc vMerge="1">
                  <a:txBody>
                    <a:bodyPr/>
                    <a:lstStyle/>
                    <a:p>
                      <a:endParaRPr lang="es-CO"/>
                    </a:p>
                  </a:txBody>
                  <a:tcPr/>
                </a:tc>
                <a:tc>
                  <a:txBody>
                    <a:bodyPr/>
                    <a:lstStyle/>
                    <a:p>
                      <a:pPr algn="ctr" fontAlgn="ctr"/>
                      <a:r>
                        <a:rPr lang="es-CO" sz="900" b="0" i="0" u="none" strike="noStrike">
                          <a:solidFill>
                            <a:srgbClr val="000000"/>
                          </a:solidFill>
                          <a:effectLst/>
                          <a:latin typeface="Calibri" panose="020F0502020204030204" pitchFamily="34" charset="0"/>
                        </a:rPr>
                        <a:t>7</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Arial Narrow" panose="020B0606020202030204" pitchFamily="34" charset="0"/>
                        </a:rPr>
                        <a:t>Nivel I, II y III</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CO" sz="800" b="0" i="0" u="none" strike="noStrike" dirty="0">
                          <a:solidFill>
                            <a:srgbClr val="000000"/>
                          </a:solidFill>
                          <a:effectLst/>
                          <a:latin typeface="Calibri" panose="020F0502020204030204" pitchFamily="34" charset="0"/>
                        </a:rPr>
                        <a:t>Monto de la deuda superior a 30 días por concepto de salarios del personal de planta y por concepto de contratación de servicios, y variación del monto frente a la vigencia anterior</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dirty="0">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0,05</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5678696"/>
                  </a:ext>
                </a:extLst>
              </a:tr>
              <a:tr h="148567">
                <a:tc vMerge="1">
                  <a:txBody>
                    <a:bodyPr/>
                    <a:lstStyle/>
                    <a:p>
                      <a:endParaRPr lang="es-CO"/>
                    </a:p>
                  </a:txBody>
                  <a:tcPr/>
                </a:tc>
                <a:tc>
                  <a:txBody>
                    <a:bodyPr/>
                    <a:lstStyle/>
                    <a:p>
                      <a:pPr algn="ctr" fontAlgn="ctr"/>
                      <a:r>
                        <a:rPr lang="es-CO" sz="900" b="0" i="0" u="none" strike="noStrike">
                          <a:solidFill>
                            <a:srgbClr val="000000"/>
                          </a:solidFill>
                          <a:effectLst/>
                          <a:latin typeface="Calibri" panose="020F0502020204030204" pitchFamily="34" charset="0"/>
                        </a:rPr>
                        <a:t>8</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Arial Narrow" panose="020B0606020202030204" pitchFamily="34" charset="0"/>
                        </a:rPr>
                        <a:t>Nivel I, II y III</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CO" sz="800" b="0" i="0" u="none" strike="noStrike" dirty="0">
                          <a:solidFill>
                            <a:srgbClr val="000000"/>
                          </a:solidFill>
                          <a:effectLst/>
                          <a:latin typeface="Calibri" panose="020F0502020204030204" pitchFamily="34" charset="0"/>
                        </a:rPr>
                        <a:t>Utilización de información de Registro Individual de Prestaciones – RIPS</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dirty="0">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0,05</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34976"/>
                  </a:ext>
                </a:extLst>
              </a:tr>
              <a:tr h="148567">
                <a:tc vMerge="1">
                  <a:txBody>
                    <a:bodyPr/>
                    <a:lstStyle/>
                    <a:p>
                      <a:endParaRPr lang="es-CO"/>
                    </a:p>
                  </a:txBody>
                  <a:tcPr/>
                </a:tc>
                <a:tc>
                  <a:txBody>
                    <a:bodyPr/>
                    <a:lstStyle/>
                    <a:p>
                      <a:pPr algn="ctr" fontAlgn="ctr"/>
                      <a:r>
                        <a:rPr lang="es-CO" sz="900" b="0" i="0" u="none" strike="noStrike">
                          <a:solidFill>
                            <a:srgbClr val="000000"/>
                          </a:solidFill>
                          <a:effectLst/>
                          <a:latin typeface="Calibri" panose="020F0502020204030204" pitchFamily="34" charset="0"/>
                        </a:rPr>
                        <a:t>9</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Arial Narrow" panose="020B0606020202030204" pitchFamily="34" charset="0"/>
                        </a:rPr>
                        <a:t>Nivel I, II y III</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CO" sz="800" b="0" i="0" u="none" strike="noStrike">
                          <a:solidFill>
                            <a:srgbClr val="000000"/>
                          </a:solidFill>
                          <a:effectLst/>
                          <a:latin typeface="Calibri" panose="020F0502020204030204" pitchFamily="34" charset="0"/>
                        </a:rPr>
                        <a:t>Resultado Equilibrio Presupuestal con Recaudo</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dirty="0">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0,05</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1217312"/>
                  </a:ext>
                </a:extLst>
              </a:tr>
              <a:tr h="319651">
                <a:tc vMerge="1">
                  <a:txBody>
                    <a:bodyPr/>
                    <a:lstStyle/>
                    <a:p>
                      <a:endParaRPr lang="es-CO"/>
                    </a:p>
                  </a:txBody>
                  <a:tcPr/>
                </a:tc>
                <a:tc>
                  <a:txBody>
                    <a:bodyPr/>
                    <a:lstStyle/>
                    <a:p>
                      <a:pPr algn="ctr" fontAlgn="ctr"/>
                      <a:r>
                        <a:rPr lang="es-CO" sz="900" b="0" i="0" u="none" strike="noStrike">
                          <a:solidFill>
                            <a:srgbClr val="000000"/>
                          </a:solidFill>
                          <a:effectLst/>
                          <a:latin typeface="Calibri" panose="020F0502020204030204" pitchFamily="34" charset="0"/>
                        </a:rPr>
                        <a:t>10</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Arial Narrow" panose="020B0606020202030204" pitchFamily="34" charset="0"/>
                        </a:rPr>
                        <a:t>Nivel I, II y III</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CO" sz="800" b="0" i="0" u="none" strike="noStrike" dirty="0">
                          <a:solidFill>
                            <a:srgbClr val="000000"/>
                          </a:solidFill>
                          <a:effectLst/>
                          <a:latin typeface="Calibri" panose="020F0502020204030204" pitchFamily="34" charset="0"/>
                        </a:rPr>
                        <a:t>Oportunidad en la entrega del reporte de información en cumplimiento de la Circular Única expedida por la Superintendencia Nacional de Salud o la norma que la sustituya</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0,05</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6923456"/>
                  </a:ext>
                </a:extLst>
              </a:tr>
              <a:tr h="452919">
                <a:tc vMerge="1">
                  <a:txBody>
                    <a:bodyPr/>
                    <a:lstStyle/>
                    <a:p>
                      <a:endParaRPr lang="es-CO"/>
                    </a:p>
                  </a:txBody>
                  <a:tcPr/>
                </a:tc>
                <a:tc>
                  <a:txBody>
                    <a:bodyPr/>
                    <a:lstStyle/>
                    <a:p>
                      <a:pPr algn="ctr" fontAlgn="ctr"/>
                      <a:r>
                        <a:rPr lang="es-CO" sz="900" b="0" i="0" u="none" strike="noStrike">
                          <a:solidFill>
                            <a:srgbClr val="000000"/>
                          </a:solidFill>
                          <a:effectLst/>
                          <a:latin typeface="Calibri" panose="020F0502020204030204" pitchFamily="34" charset="0"/>
                        </a:rPr>
                        <a:t>11</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Arial Narrow" panose="020B0606020202030204" pitchFamily="34" charset="0"/>
                        </a:rPr>
                        <a:t>Nivel I, II y III</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CO" sz="800" b="0" i="0" u="none" strike="noStrike" dirty="0">
                          <a:solidFill>
                            <a:srgbClr val="000000"/>
                          </a:solidFill>
                          <a:effectLst/>
                          <a:latin typeface="Calibri" panose="020F0502020204030204" pitchFamily="34" charset="0"/>
                        </a:rPr>
                        <a:t>Oportunidad en el reporte de información en cumplimiento del Decreto 2193 de 2004 compilado en la Sección 2, Capítulo 8, Título 3, Parte 5 del Libro 2 del Decreto 780 de 2016 –Decreto Único Reglamentario del Sector Salud y Protección Social, o la norma que la sustituya</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0,05</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8910822"/>
                  </a:ext>
                </a:extLst>
              </a:tr>
              <a:tr h="186872">
                <a:tc rowSpan="6">
                  <a:txBody>
                    <a:bodyPr/>
                    <a:lstStyle/>
                    <a:p>
                      <a:pPr algn="ctr" fontAlgn="ctr"/>
                      <a:r>
                        <a:rPr lang="es-CO" sz="900" b="1" i="0" u="none" strike="noStrike">
                          <a:solidFill>
                            <a:srgbClr val="000000"/>
                          </a:solidFill>
                          <a:effectLst/>
                          <a:latin typeface="Calibri" panose="020F0502020204030204" pitchFamily="34" charset="0"/>
                        </a:rPr>
                        <a:t>Clinica o Asistencial 40%</a:t>
                      </a:r>
                    </a:p>
                  </a:txBody>
                  <a:tcPr marL="4186" marR="4186" marT="4186"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O" sz="900" b="1" i="0" u="none" strike="noStrike">
                          <a:solidFill>
                            <a:srgbClr val="000000"/>
                          </a:solidFill>
                          <a:effectLst/>
                          <a:latin typeface="Calibri" panose="020F0502020204030204" pitchFamily="34" charset="0"/>
                        </a:rPr>
                        <a:t>21</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s-CO" sz="900" b="0" i="0" u="none" strike="noStrike">
                          <a:solidFill>
                            <a:srgbClr val="000000"/>
                          </a:solidFill>
                          <a:effectLst/>
                          <a:latin typeface="Arial Narrow" panose="020B0606020202030204" pitchFamily="34" charset="0"/>
                        </a:rPr>
                        <a:t>Nivel I</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CO" sz="800" b="0" i="0" u="none" strike="noStrike" dirty="0">
                          <a:solidFill>
                            <a:srgbClr val="000000"/>
                          </a:solidFill>
                          <a:effectLst/>
                          <a:latin typeface="Calibri" panose="020F0502020204030204" pitchFamily="34" charset="0"/>
                        </a:rPr>
                        <a:t>Proporción de gestantes captadas antes de la semana 12 de gestación</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Calibri" panose="020F0502020204030204" pitchFamily="34" charset="0"/>
                        </a:rPr>
                        <a:t>0,08</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4723815"/>
                  </a:ext>
                </a:extLst>
              </a:tr>
              <a:tr h="186872">
                <a:tc vMerge="1">
                  <a:txBody>
                    <a:bodyPr/>
                    <a:lstStyle/>
                    <a:p>
                      <a:endParaRPr lang="es-CO"/>
                    </a:p>
                  </a:txBody>
                  <a:tcPr/>
                </a:tc>
                <a:tc>
                  <a:txBody>
                    <a:bodyPr/>
                    <a:lstStyle/>
                    <a:p>
                      <a:pPr algn="ctr" fontAlgn="ctr"/>
                      <a:r>
                        <a:rPr lang="es-CO" sz="900" b="0" i="0" u="none" strike="noStrike">
                          <a:solidFill>
                            <a:srgbClr val="000000"/>
                          </a:solidFill>
                          <a:effectLst/>
                          <a:latin typeface="Calibri" panose="020F0502020204030204" pitchFamily="34" charset="0"/>
                        </a:rPr>
                        <a:t>22</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Arial Narrow" panose="020B0606020202030204" pitchFamily="34" charset="0"/>
                        </a:rPr>
                        <a:t>Nivel I</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CO" sz="800" b="0" i="0" u="none" strike="noStrike" dirty="0">
                          <a:solidFill>
                            <a:srgbClr val="000000"/>
                          </a:solidFill>
                          <a:effectLst/>
                          <a:latin typeface="Calibri" panose="020F0502020204030204" pitchFamily="34" charset="0"/>
                        </a:rPr>
                        <a:t>Incidencia de Sífilis Congénita en partos atendidos en la ESE</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0,08</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0488837"/>
                  </a:ext>
                </a:extLst>
              </a:tr>
              <a:tr h="228659">
                <a:tc vMerge="1">
                  <a:txBody>
                    <a:bodyPr/>
                    <a:lstStyle/>
                    <a:p>
                      <a:endParaRPr lang="es-CO"/>
                    </a:p>
                  </a:txBody>
                  <a:tcPr/>
                </a:tc>
                <a:tc>
                  <a:txBody>
                    <a:bodyPr/>
                    <a:lstStyle/>
                    <a:p>
                      <a:pPr algn="ctr" fontAlgn="ctr"/>
                      <a:r>
                        <a:rPr lang="es-CO" sz="900" b="0" i="0" u="none" strike="noStrike">
                          <a:solidFill>
                            <a:srgbClr val="000000"/>
                          </a:solidFill>
                          <a:effectLst/>
                          <a:latin typeface="Calibri" panose="020F0502020204030204" pitchFamily="34" charset="0"/>
                        </a:rPr>
                        <a:t>23</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Arial Narrow" panose="020B0606020202030204" pitchFamily="34" charset="0"/>
                        </a:rPr>
                        <a:t>Nivel I</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CO" sz="800" b="0" i="0" u="none" strike="noStrike" dirty="0">
                          <a:solidFill>
                            <a:srgbClr val="000000"/>
                          </a:solidFill>
                          <a:effectLst/>
                          <a:latin typeface="Calibri" panose="020F0502020204030204" pitchFamily="34" charset="0"/>
                        </a:rPr>
                        <a:t>Evaluación de aplicación de guía de manejo específica: Guía de atención de enfermedad hipertensiva</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0,07</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1702545"/>
                  </a:ext>
                </a:extLst>
              </a:tr>
              <a:tr h="196707">
                <a:tc vMerge="1">
                  <a:txBody>
                    <a:bodyPr/>
                    <a:lstStyle/>
                    <a:p>
                      <a:endParaRPr lang="es-CO"/>
                    </a:p>
                  </a:txBody>
                  <a:tcPr/>
                </a:tc>
                <a:tc>
                  <a:txBody>
                    <a:bodyPr/>
                    <a:lstStyle/>
                    <a:p>
                      <a:pPr algn="ctr" fontAlgn="ctr"/>
                      <a:r>
                        <a:rPr lang="es-CO" sz="900" b="0" i="0" u="none" strike="noStrike">
                          <a:solidFill>
                            <a:srgbClr val="000000"/>
                          </a:solidFill>
                          <a:effectLst/>
                          <a:latin typeface="Calibri" panose="020F0502020204030204" pitchFamily="34" charset="0"/>
                        </a:rPr>
                        <a:t>24</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Arial Narrow" panose="020B0606020202030204" pitchFamily="34" charset="0"/>
                        </a:rPr>
                        <a:t>Nivel I</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CO" sz="800" b="0" i="0" u="none" strike="noStrike" dirty="0">
                          <a:solidFill>
                            <a:srgbClr val="000000"/>
                          </a:solidFill>
                          <a:effectLst/>
                          <a:latin typeface="Calibri" panose="020F0502020204030204" pitchFamily="34" charset="0"/>
                        </a:rPr>
                        <a:t>Evaluación de aplicación de guía de manejo de crecimiento y desarrollo</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0,06</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5246336"/>
                  </a:ext>
                </a:extLst>
              </a:tr>
              <a:tr h="193757">
                <a:tc vMerge="1">
                  <a:txBody>
                    <a:bodyPr/>
                    <a:lstStyle/>
                    <a:p>
                      <a:endParaRPr lang="es-CO"/>
                    </a:p>
                  </a:txBody>
                  <a:tcPr/>
                </a:tc>
                <a:tc>
                  <a:txBody>
                    <a:bodyPr/>
                    <a:lstStyle/>
                    <a:p>
                      <a:pPr algn="ctr" fontAlgn="ctr"/>
                      <a:r>
                        <a:rPr lang="es-CO" sz="900" b="1" i="0" u="none" strike="noStrike">
                          <a:solidFill>
                            <a:srgbClr val="000000"/>
                          </a:solidFill>
                          <a:effectLst/>
                          <a:latin typeface="Calibri" panose="020F0502020204030204" pitchFamily="34" charset="0"/>
                        </a:rPr>
                        <a:t>25</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Arial Narrow" panose="020B0606020202030204" pitchFamily="34" charset="0"/>
                        </a:rPr>
                        <a:t>Nivel I</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CO" sz="800" b="0" i="0" u="none" strike="noStrike" dirty="0">
                          <a:solidFill>
                            <a:srgbClr val="000000"/>
                          </a:solidFill>
                          <a:effectLst/>
                          <a:latin typeface="Calibri" panose="020F0502020204030204" pitchFamily="34" charset="0"/>
                        </a:rPr>
                        <a:t>Proporción de reingreso de pacientes al servicio de urgencias en menos de 72 horas</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0,05</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2363162"/>
                  </a:ext>
                </a:extLst>
              </a:tr>
              <a:tr h="196707">
                <a:tc vMerge="1">
                  <a:txBody>
                    <a:bodyPr/>
                    <a:lstStyle/>
                    <a:p>
                      <a:endParaRPr lang="es-CO"/>
                    </a:p>
                  </a:txBody>
                  <a:tcPr/>
                </a:tc>
                <a:tc>
                  <a:txBody>
                    <a:bodyPr/>
                    <a:lstStyle/>
                    <a:p>
                      <a:pPr algn="ctr" fontAlgn="ctr"/>
                      <a:r>
                        <a:rPr lang="es-CO" sz="900" b="0" i="0" u="none" strike="noStrike">
                          <a:solidFill>
                            <a:srgbClr val="000000"/>
                          </a:solidFill>
                          <a:effectLst/>
                          <a:latin typeface="Calibri" panose="020F0502020204030204" pitchFamily="34" charset="0"/>
                        </a:rPr>
                        <a:t>26</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s-CO" sz="900" b="0" i="0" u="none" strike="noStrike">
                          <a:solidFill>
                            <a:srgbClr val="000000"/>
                          </a:solidFill>
                          <a:effectLst/>
                          <a:latin typeface="Arial Narrow" panose="020B0606020202030204" pitchFamily="34" charset="0"/>
                        </a:rPr>
                        <a:t>Nivel I</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CO" sz="800" b="0" i="0" u="none" strike="noStrike" dirty="0">
                          <a:solidFill>
                            <a:srgbClr val="000000"/>
                          </a:solidFill>
                          <a:effectLst/>
                          <a:latin typeface="Calibri" panose="020F0502020204030204" pitchFamily="34" charset="0"/>
                        </a:rPr>
                        <a:t>Tiempo promedio de espera para la asignación de cita de medicina general</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0,06</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5174237"/>
                  </a:ext>
                </a:extLst>
              </a:tr>
              <a:tr h="157366">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r>
                        <a:rPr lang="es-CO" sz="900" b="1" i="0" u="none" strike="noStrike">
                          <a:solidFill>
                            <a:srgbClr val="000000"/>
                          </a:solidFill>
                          <a:effectLst/>
                          <a:latin typeface="Calibri" panose="020F0502020204030204" pitchFamily="34" charset="0"/>
                        </a:rPr>
                        <a:t>RESULTADO </a:t>
                      </a:r>
                    </a:p>
                  </a:txBody>
                  <a:tcPr marL="4186" marR="4186" marT="4186" marB="0" anchor="ctr">
                    <a:lnL>
                      <a:noFill/>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s-CO" sz="900" b="0" i="0" u="none" strike="noStrike">
                          <a:solidFill>
                            <a:srgbClr val="000000"/>
                          </a:solidFill>
                          <a:effectLst/>
                          <a:latin typeface="Calibri" panose="020F0502020204030204" pitchFamily="34" charset="0"/>
                        </a:rPr>
                        <a:t> </a:t>
                      </a:r>
                    </a:p>
                  </a:txBody>
                  <a:tcPr marL="4186" marR="4186" marT="41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O" sz="900" b="0" i="0" u="none" strike="noStrike">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O" sz="900" b="0" i="0" u="none" strike="noStrike" dirty="0">
                          <a:solidFill>
                            <a:srgbClr val="000000"/>
                          </a:solidFill>
                          <a:effectLst/>
                          <a:latin typeface="Calibri" panose="020F0502020204030204" pitchFamily="34" charset="0"/>
                        </a:rPr>
                        <a:t> </a:t>
                      </a:r>
                    </a:p>
                  </a:txBody>
                  <a:tcPr marL="4186" marR="4186" marT="418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330610900"/>
                  </a:ext>
                </a:extLst>
              </a:tr>
            </a:tbl>
          </a:graphicData>
        </a:graphic>
      </p:graphicFrame>
      <p:sp>
        <p:nvSpPr>
          <p:cNvPr id="6" name="CuadroTexto 5">
            <a:extLst>
              <a:ext uri="{FF2B5EF4-FFF2-40B4-BE49-F238E27FC236}">
                <a16:creationId xmlns:a16="http://schemas.microsoft.com/office/drawing/2014/main" id="{9B42A34B-41C1-4809-A66D-B2F6E5E05BD7}"/>
              </a:ext>
            </a:extLst>
          </p:cNvPr>
          <p:cNvSpPr txBox="1"/>
          <p:nvPr/>
        </p:nvSpPr>
        <p:spPr>
          <a:xfrm>
            <a:off x="880737" y="3199653"/>
            <a:ext cx="548640" cy="400110"/>
          </a:xfrm>
          <a:prstGeom prst="rect">
            <a:avLst/>
          </a:prstGeom>
          <a:noFill/>
        </p:spPr>
        <p:txBody>
          <a:bodyPr wrap="square" rtlCol="0">
            <a:spAutoFit/>
          </a:bodyPr>
          <a:lstStyle/>
          <a:p>
            <a:r>
              <a:rPr lang="es-CO" sz="2000" b="1" dirty="0">
                <a:solidFill>
                  <a:prstClr val="black"/>
                </a:solidFill>
                <a:effectLst>
                  <a:outerShdw blurRad="38100" dist="38100" dir="2700000" algn="tl">
                    <a:srgbClr val="000000">
                      <a:alpha val="43137"/>
                    </a:srgbClr>
                  </a:outerShdw>
                </a:effectLst>
                <a:latin typeface="Calibri" panose="020F0502020204030204"/>
              </a:rPr>
              <a:t>17</a:t>
            </a:r>
          </a:p>
        </p:txBody>
      </p:sp>
    </p:spTree>
    <p:extLst>
      <p:ext uri="{BB962C8B-B14F-4D97-AF65-F5344CB8AC3E}">
        <p14:creationId xmlns:p14="http://schemas.microsoft.com/office/powerpoint/2010/main" val="1587577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7" name="CuadroTexto 6">
            <a:extLst>
              <a:ext uri="{FF2B5EF4-FFF2-40B4-BE49-F238E27FC236}">
                <a16:creationId xmlns:a16="http://schemas.microsoft.com/office/drawing/2014/main" id="{FF8F7D69-165D-4AF1-84D5-7ABF927B6FDF}"/>
              </a:ext>
            </a:extLst>
          </p:cNvPr>
          <p:cNvSpPr txBox="1"/>
          <p:nvPr/>
        </p:nvSpPr>
        <p:spPr>
          <a:xfrm>
            <a:off x="3404383" y="107406"/>
            <a:ext cx="6133513" cy="369332"/>
          </a:xfrm>
          <a:prstGeom prst="rect">
            <a:avLst/>
          </a:prstGeom>
          <a:noFill/>
        </p:spPr>
        <p:txBody>
          <a:bodyPr wrap="square" rtlCol="0">
            <a:spAutoFit/>
          </a:bodyPr>
          <a:lstStyle/>
          <a:p>
            <a:r>
              <a:rPr lang="es-CO" b="1" dirty="0">
                <a:solidFill>
                  <a:srgbClr val="0070C0"/>
                </a:solidFill>
                <a:cs typeface="Arial" panose="020B0604020202020204" pitchFamily="34" charset="0"/>
              </a:rPr>
              <a:t>Anexo 4  Matriz de Calificación -  ESE Nivel II  y III</a:t>
            </a:r>
          </a:p>
        </p:txBody>
      </p:sp>
      <p:graphicFrame>
        <p:nvGraphicFramePr>
          <p:cNvPr id="8" name="Tabla 7">
            <a:extLst>
              <a:ext uri="{FF2B5EF4-FFF2-40B4-BE49-F238E27FC236}">
                <a16:creationId xmlns:a16="http://schemas.microsoft.com/office/drawing/2014/main" id="{6417860A-9499-40E3-A445-511505001F7A}"/>
              </a:ext>
            </a:extLst>
          </p:cNvPr>
          <p:cNvGraphicFramePr>
            <a:graphicFrameLocks noGrp="1"/>
          </p:cNvGraphicFramePr>
          <p:nvPr>
            <p:extLst>
              <p:ext uri="{D42A27DB-BD31-4B8C-83A1-F6EECF244321}">
                <p14:modId xmlns:p14="http://schemas.microsoft.com/office/powerpoint/2010/main" val="2923999437"/>
              </p:ext>
            </p:extLst>
          </p:nvPr>
        </p:nvGraphicFramePr>
        <p:xfrm>
          <a:off x="1621972" y="646052"/>
          <a:ext cx="9459685" cy="5846672"/>
        </p:xfrm>
        <a:graphic>
          <a:graphicData uri="http://schemas.openxmlformats.org/drawingml/2006/table">
            <a:tbl>
              <a:tblPr/>
              <a:tblGrid>
                <a:gridCol w="478971">
                  <a:extLst>
                    <a:ext uri="{9D8B030D-6E8A-4147-A177-3AD203B41FA5}">
                      <a16:colId xmlns:a16="http://schemas.microsoft.com/office/drawing/2014/main" val="1644198834"/>
                    </a:ext>
                  </a:extLst>
                </a:gridCol>
                <a:gridCol w="533400">
                  <a:extLst>
                    <a:ext uri="{9D8B030D-6E8A-4147-A177-3AD203B41FA5}">
                      <a16:colId xmlns:a16="http://schemas.microsoft.com/office/drawing/2014/main" val="1401324202"/>
                    </a:ext>
                  </a:extLst>
                </a:gridCol>
                <a:gridCol w="729343">
                  <a:extLst>
                    <a:ext uri="{9D8B030D-6E8A-4147-A177-3AD203B41FA5}">
                      <a16:colId xmlns:a16="http://schemas.microsoft.com/office/drawing/2014/main" val="2724456652"/>
                    </a:ext>
                  </a:extLst>
                </a:gridCol>
                <a:gridCol w="4452257">
                  <a:extLst>
                    <a:ext uri="{9D8B030D-6E8A-4147-A177-3AD203B41FA5}">
                      <a16:colId xmlns:a16="http://schemas.microsoft.com/office/drawing/2014/main" val="3274838373"/>
                    </a:ext>
                  </a:extLst>
                </a:gridCol>
                <a:gridCol w="555171">
                  <a:extLst>
                    <a:ext uri="{9D8B030D-6E8A-4147-A177-3AD203B41FA5}">
                      <a16:colId xmlns:a16="http://schemas.microsoft.com/office/drawing/2014/main" val="3435117901"/>
                    </a:ext>
                  </a:extLst>
                </a:gridCol>
                <a:gridCol w="620486">
                  <a:extLst>
                    <a:ext uri="{9D8B030D-6E8A-4147-A177-3AD203B41FA5}">
                      <a16:colId xmlns:a16="http://schemas.microsoft.com/office/drawing/2014/main" val="4110759558"/>
                    </a:ext>
                  </a:extLst>
                </a:gridCol>
                <a:gridCol w="587829">
                  <a:extLst>
                    <a:ext uri="{9D8B030D-6E8A-4147-A177-3AD203B41FA5}">
                      <a16:colId xmlns:a16="http://schemas.microsoft.com/office/drawing/2014/main" val="1692500712"/>
                    </a:ext>
                  </a:extLst>
                </a:gridCol>
                <a:gridCol w="674914">
                  <a:extLst>
                    <a:ext uri="{9D8B030D-6E8A-4147-A177-3AD203B41FA5}">
                      <a16:colId xmlns:a16="http://schemas.microsoft.com/office/drawing/2014/main" val="460208064"/>
                    </a:ext>
                  </a:extLst>
                </a:gridCol>
                <a:gridCol w="827314">
                  <a:extLst>
                    <a:ext uri="{9D8B030D-6E8A-4147-A177-3AD203B41FA5}">
                      <a16:colId xmlns:a16="http://schemas.microsoft.com/office/drawing/2014/main" val="467618479"/>
                    </a:ext>
                  </a:extLst>
                </a:gridCol>
              </a:tblGrid>
              <a:tr h="129257">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dirty="0">
                          <a:solidFill>
                            <a:srgbClr val="000000"/>
                          </a:solidFill>
                          <a:effectLst/>
                          <a:latin typeface="Arial Narrow" panose="020B0606020202030204" pitchFamily="34" charset="0"/>
                        </a:rPr>
                        <a:t>Área de Gestión</a:t>
                      </a:r>
                    </a:p>
                  </a:txBody>
                  <a:tcPr marL="3407" marR="3407" marT="340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Arial Narrow" panose="020B0606020202030204" pitchFamily="34" charset="0"/>
                        </a:rPr>
                        <a:t>No.</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Arial Narrow" panose="020B0606020202030204" pitchFamily="34" charset="0"/>
                        </a:rPr>
                        <a:t>Tipo de ESE</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dirty="0">
                          <a:solidFill>
                            <a:srgbClr val="000000"/>
                          </a:solidFill>
                          <a:effectLst/>
                          <a:latin typeface="Arial Narrow" panose="020B0606020202030204" pitchFamily="34" charset="0"/>
                        </a:rPr>
                        <a:t>Indicador</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Arial Narrow" panose="020B0606020202030204" pitchFamily="34" charset="0"/>
                        </a:rPr>
                        <a:t>Línea de base</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Arial Narrow" panose="020B0606020202030204" pitchFamily="34" charset="0"/>
                        </a:rPr>
                        <a:t>Resultado del periodo evaluado</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Arial Narrow" panose="020B0606020202030204" pitchFamily="34" charset="0"/>
                        </a:rPr>
                        <a:t>Calificación</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E699"/>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Arial Narrow" panose="020B0606020202030204" pitchFamily="34" charset="0"/>
                        </a:rPr>
                        <a:t>Ponderación</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Arial Narrow" panose="020B0606020202030204" pitchFamily="34" charset="0"/>
                        </a:rPr>
                        <a:t>Resultado ponderado</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6E0B4"/>
                    </a:solidFill>
                  </a:tcPr>
                </a:tc>
                <a:extLst>
                  <a:ext uri="{0D108BD9-81ED-4DB2-BD59-A6C34878D82A}">
                    <a16:rowId xmlns:a16="http://schemas.microsoft.com/office/drawing/2014/main" val="1162651891"/>
                  </a:ext>
                </a:extLst>
              </a:tr>
              <a:tr h="182571">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dirty="0">
                          <a:solidFill>
                            <a:srgbClr val="000000"/>
                          </a:solidFill>
                          <a:effectLst/>
                          <a:latin typeface="Calibri" panose="020F0502020204030204" pitchFamily="34" charset="0"/>
                        </a:rPr>
                        <a:t>a</a:t>
                      </a:r>
                    </a:p>
                  </a:txBody>
                  <a:tcPr marL="3407" marR="3407" marT="3407"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b</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c</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d</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l</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j</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Calibri" panose="020F0502020204030204" pitchFamily="34" charset="0"/>
                        </a:rPr>
                        <a:t>k</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i</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m:k*l</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01261373"/>
                  </a:ext>
                </a:extLst>
              </a:tr>
              <a:tr h="172033">
                <a:tc rowSpan="5">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dirty="0">
                          <a:solidFill>
                            <a:srgbClr val="000000"/>
                          </a:solidFill>
                          <a:effectLst/>
                          <a:latin typeface="Calibri" panose="020F0502020204030204" pitchFamily="34" charset="0"/>
                        </a:rPr>
                        <a:t>Dirección y Gerencia 20%</a:t>
                      </a:r>
                    </a:p>
                  </a:txBody>
                  <a:tcPr marL="3407" marR="3407" marT="3407"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1</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dirty="0">
                          <a:solidFill>
                            <a:srgbClr val="000000"/>
                          </a:solidFill>
                          <a:effectLst/>
                          <a:latin typeface="Calibri" panose="020F0502020204030204" pitchFamily="34" charset="0"/>
                        </a:rPr>
                        <a:t>Mejoramiento continuo de calidad aplicable a entidades acreditadas</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rowSpan="3">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93507948"/>
                  </a:ext>
                </a:extLst>
              </a:tr>
              <a:tr h="283942">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dirty="0">
                          <a:solidFill>
                            <a:srgbClr val="000000"/>
                          </a:solidFill>
                          <a:effectLst/>
                          <a:latin typeface="Calibri" panose="020F0502020204030204" pitchFamily="34" charset="0"/>
                        </a:rPr>
                        <a:t>Mejoramiento continuo de calidad aplicable a entidades NO ACREDITADAS con autoevaluación en la vigencia anterior</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dirty="0">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6207225"/>
                  </a:ext>
                </a:extLst>
              </a:tr>
              <a:tr h="127259">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dirty="0">
                          <a:solidFill>
                            <a:srgbClr val="000000"/>
                          </a:solidFill>
                          <a:effectLst/>
                          <a:latin typeface="Calibri" panose="020F0502020204030204" pitchFamily="34" charset="0"/>
                        </a:rPr>
                        <a:t>Mejoramiento continuo de calidad para entidades NO ACREDITADAS SIN AUTOEVALUACION en la vigencia anterior</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3701551"/>
                  </a:ext>
                </a:extLst>
              </a:tr>
              <a:tr h="200140">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2</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dirty="0">
                          <a:solidFill>
                            <a:srgbClr val="000000"/>
                          </a:solidFill>
                          <a:effectLst/>
                          <a:latin typeface="Calibri" panose="020F0502020204030204" pitchFamily="34" charset="0"/>
                        </a:rPr>
                        <a:t>Efectividad en la Auditoría para el Mejoramiento Continuo de la Calidad de la atención en salud</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109445"/>
                  </a:ext>
                </a:extLst>
              </a:tr>
              <a:tr h="204310">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3</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dirty="0">
                          <a:solidFill>
                            <a:srgbClr val="000000"/>
                          </a:solidFill>
                          <a:effectLst/>
                          <a:latin typeface="Calibri" panose="020F0502020204030204" pitchFamily="34" charset="0"/>
                        </a:rPr>
                        <a:t>Gestión de ejecución del Plan de Desarrollo institucional</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0,10</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dirty="0">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038503"/>
                  </a:ext>
                </a:extLst>
              </a:tr>
              <a:tr h="150105">
                <a:tc rowSpan="8">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dirty="0">
                          <a:solidFill>
                            <a:srgbClr val="000000"/>
                          </a:solidFill>
                          <a:effectLst/>
                          <a:latin typeface="Calibri" panose="020F0502020204030204" pitchFamily="34" charset="0"/>
                        </a:rPr>
                        <a:t>Financiera y Administrativa 40%</a:t>
                      </a:r>
                    </a:p>
                  </a:txBody>
                  <a:tcPr marL="3407" marR="3407" marT="3407"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4</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Riesgo fiscal y financiero</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7242432"/>
                  </a:ext>
                </a:extLst>
              </a:tr>
              <a:tr h="166783">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5</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dirty="0">
                          <a:solidFill>
                            <a:srgbClr val="000000"/>
                          </a:solidFill>
                          <a:effectLst/>
                          <a:latin typeface="Calibri" panose="020F0502020204030204" pitchFamily="34" charset="0"/>
                        </a:rPr>
                        <a:t>Evolución del Gasto por Unidad de Valor Relativo producida (1)</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dirty="0">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8181988"/>
                  </a:ext>
                </a:extLst>
              </a:tr>
              <a:tr h="386493">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6</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dirty="0">
                          <a:solidFill>
                            <a:srgbClr val="000000"/>
                          </a:solidFill>
                          <a:effectLst/>
                          <a:latin typeface="Calibri" panose="020F0502020204030204" pitchFamily="34" charset="0"/>
                        </a:rPr>
                        <a:t>Proporción de medicamentos y material médico-quirúrgico adquiridos mediante los siguientes mecanismos: a) Compras conjuntas;  b) Compras a través de cooperativas de Empresas Sociales del Estado;  c) Compras a través de mecanismos electrónicos</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dirty="0">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8787948"/>
                  </a:ext>
                </a:extLst>
              </a:tr>
              <a:tr h="282906">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7</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Monto de la deuda superior a 30 días por concepto de salarios del personal de planta y por concepto de contratación de servicios, y variación del monto frente a la vigencia anterior</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16968563"/>
                  </a:ext>
                </a:extLst>
              </a:tr>
              <a:tr h="172033">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8</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dirty="0">
                          <a:solidFill>
                            <a:srgbClr val="000000"/>
                          </a:solidFill>
                          <a:effectLst/>
                          <a:latin typeface="Calibri" panose="020F0502020204030204" pitchFamily="34" charset="0"/>
                        </a:rPr>
                        <a:t>Utilización de información de Registro Individual de Prestaciones – RIPS</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25004665"/>
                  </a:ext>
                </a:extLst>
              </a:tr>
              <a:tr h="129257">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9</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dirty="0">
                          <a:solidFill>
                            <a:srgbClr val="000000"/>
                          </a:solidFill>
                          <a:effectLst/>
                          <a:latin typeface="Calibri" panose="020F0502020204030204" pitchFamily="34" charset="0"/>
                        </a:rPr>
                        <a:t>Resultado Equilibrio Presupuestal con Recaudo</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1029131"/>
                  </a:ext>
                </a:extLst>
              </a:tr>
              <a:tr h="237609">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10</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dirty="0">
                          <a:solidFill>
                            <a:srgbClr val="000000"/>
                          </a:solidFill>
                          <a:effectLst/>
                          <a:latin typeface="Calibri" panose="020F0502020204030204" pitchFamily="34" charset="0"/>
                        </a:rPr>
                        <a:t>Oportunidad en la entrega del reporte de información en cumplimiento de la Circular Única expedida por la Superintendencia Nacional de Salud o la norma que la sustituya</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2772408"/>
                  </a:ext>
                </a:extLst>
              </a:tr>
              <a:tr h="457305">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11</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dirty="0">
                          <a:solidFill>
                            <a:srgbClr val="000000"/>
                          </a:solidFill>
                          <a:effectLst/>
                          <a:latin typeface="Calibri" panose="020F0502020204030204" pitchFamily="34" charset="0"/>
                        </a:rPr>
                        <a:t>Oportunidad en el reporte de información en cumplimiento del Decreto 2193 de 2004 compilado en la Sección 2, Capítulo 8, Título 3, Parte 5 del Libro 2 del Decreto 780 de 2016 –Decreto Único Reglamentario del Sector Salud y Protección Social, o la norma que la sustituya</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896112"/>
                  </a:ext>
                </a:extLst>
              </a:tr>
              <a:tr h="283942">
                <a:tc rowSpan="9">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dirty="0">
                          <a:solidFill>
                            <a:srgbClr val="000000"/>
                          </a:solidFill>
                          <a:effectLst/>
                          <a:latin typeface="Calibri" panose="020F0502020204030204" pitchFamily="34" charset="0"/>
                        </a:rPr>
                        <a:t>Clínica o Asistencial 40%</a:t>
                      </a:r>
                    </a:p>
                  </a:txBody>
                  <a:tcPr marL="3407" marR="3407" marT="3407"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dirty="0">
                          <a:solidFill>
                            <a:srgbClr val="000000"/>
                          </a:solidFill>
                          <a:effectLst/>
                          <a:latin typeface="Calibri" panose="020F0502020204030204" pitchFamily="34" charset="0"/>
                        </a:rPr>
                        <a:t>12</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dirty="0">
                          <a:solidFill>
                            <a:srgbClr val="000000"/>
                          </a:solidFill>
                          <a:effectLst/>
                          <a:latin typeface="Arial Narrow" panose="020B0606020202030204" pitchFamily="34" charset="0"/>
                        </a:rPr>
                        <a:t>Nivel II y III</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dirty="0">
                          <a:solidFill>
                            <a:srgbClr val="000000"/>
                          </a:solidFill>
                          <a:effectLst/>
                          <a:latin typeface="Calibri" panose="020F0502020204030204" pitchFamily="34" charset="0"/>
                        </a:rPr>
                        <a:t>Evaluación de aplicación de guía de manejo específica para hemorragias III trimestre o trastornos hipertensivos en gestantes</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0,07</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7907473"/>
                  </a:ext>
                </a:extLst>
              </a:tr>
              <a:tr h="227987">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13</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II y III</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dirty="0">
                          <a:solidFill>
                            <a:srgbClr val="000000"/>
                          </a:solidFill>
                          <a:effectLst/>
                          <a:latin typeface="Calibri" panose="020F0502020204030204" pitchFamily="34" charset="0"/>
                        </a:rPr>
                        <a:t>Evaluación de aplicación de guía de manejo de la primera causa de egreso hospitalario o de morbilidad atendida</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6097234"/>
                  </a:ext>
                </a:extLst>
              </a:tr>
              <a:tr h="120918">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14</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II y III</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dirty="0">
                          <a:solidFill>
                            <a:srgbClr val="000000"/>
                          </a:solidFill>
                          <a:effectLst/>
                          <a:latin typeface="Calibri" panose="020F0502020204030204" pitchFamily="34" charset="0"/>
                        </a:rPr>
                        <a:t>Oportunidad en la realización de apendicectomía</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91351083"/>
                  </a:ext>
                </a:extLst>
              </a:tr>
              <a:tr h="283942">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15</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II y III</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dirty="0">
                          <a:solidFill>
                            <a:srgbClr val="000000"/>
                          </a:solidFill>
                          <a:effectLst/>
                          <a:latin typeface="Calibri" panose="020F0502020204030204" pitchFamily="34" charset="0"/>
                        </a:rPr>
                        <a:t>Número de pacientes pediátricos con neumonías bronco-</a:t>
                      </a:r>
                      <a:r>
                        <a:rPr lang="es-CO" sz="900" b="0" i="0" u="none" strike="noStrike" dirty="0" err="1">
                          <a:solidFill>
                            <a:srgbClr val="000000"/>
                          </a:solidFill>
                          <a:effectLst/>
                          <a:latin typeface="Calibri" panose="020F0502020204030204" pitchFamily="34" charset="0"/>
                        </a:rPr>
                        <a:t>aspirativas</a:t>
                      </a:r>
                      <a:r>
                        <a:rPr lang="es-CO" sz="900" b="0" i="0" u="none" strike="noStrike" dirty="0">
                          <a:solidFill>
                            <a:srgbClr val="000000"/>
                          </a:solidFill>
                          <a:effectLst/>
                          <a:latin typeface="Calibri" panose="020F0502020204030204" pitchFamily="34" charset="0"/>
                        </a:rPr>
                        <a:t> de origen intrahospitalario y variación interanual</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07516746"/>
                  </a:ext>
                </a:extLst>
              </a:tr>
              <a:tr h="227987">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16</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II y III</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dirty="0">
                          <a:solidFill>
                            <a:srgbClr val="000000"/>
                          </a:solidFill>
                          <a:effectLst/>
                          <a:latin typeface="Calibri" panose="020F0502020204030204" pitchFamily="34" charset="0"/>
                        </a:rPr>
                        <a:t>Oportunidad en la atención específica de pacientes con diagnóstico al egreso de Infarto Agudo de Miocardio (IAM)</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05575981"/>
                  </a:ext>
                </a:extLst>
              </a:tr>
              <a:tr h="116079">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17</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II y III</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dirty="0">
                          <a:solidFill>
                            <a:srgbClr val="000000"/>
                          </a:solidFill>
                          <a:effectLst/>
                          <a:latin typeface="Calibri" panose="020F0502020204030204" pitchFamily="34" charset="0"/>
                        </a:rPr>
                        <a:t>Análisis de Mortalidad Intrahospitalaria</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3768214"/>
                  </a:ext>
                </a:extLst>
              </a:tr>
              <a:tr h="141766">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18</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II y III</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dirty="0">
                          <a:solidFill>
                            <a:srgbClr val="000000"/>
                          </a:solidFill>
                          <a:effectLst/>
                          <a:latin typeface="Calibri" panose="020F0502020204030204" pitchFamily="34" charset="0"/>
                        </a:rPr>
                        <a:t>Tiempo promedio de espera para la asignación de cita de pediatría</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0,03</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4269025"/>
                  </a:ext>
                </a:extLst>
              </a:tr>
              <a:tr h="172033">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19</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II y III</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dirty="0">
                          <a:solidFill>
                            <a:srgbClr val="000000"/>
                          </a:solidFill>
                          <a:effectLst/>
                          <a:latin typeface="Calibri" panose="020F0502020204030204" pitchFamily="34" charset="0"/>
                        </a:rPr>
                        <a:t>Tiempo promedio de espera para la asignación de cita  de obstetricia</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0,03</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6114563"/>
                  </a:ext>
                </a:extLst>
              </a:tr>
              <a:tr h="172033">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Calibri" panose="020F0502020204030204" pitchFamily="34" charset="0"/>
                        </a:rPr>
                        <a:t>20</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II y III</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dirty="0">
                          <a:solidFill>
                            <a:srgbClr val="000000"/>
                          </a:solidFill>
                          <a:effectLst/>
                          <a:latin typeface="Calibri" panose="020F0502020204030204" pitchFamily="34" charset="0"/>
                        </a:rPr>
                        <a:t>Tiempo promedio de espera para la asignación de cita de medicina interna</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0,02</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5584429"/>
                  </a:ext>
                </a:extLst>
              </a:tr>
              <a:tr h="158445">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dirty="0">
                          <a:solidFill>
                            <a:srgbClr val="000000"/>
                          </a:solidFill>
                          <a:effectLst/>
                          <a:latin typeface="Calibri" panose="020F0502020204030204" pitchFamily="34" charset="0"/>
                        </a:rPr>
                        <a:t> </a:t>
                      </a:r>
                    </a:p>
                  </a:txBody>
                  <a:tcPr marL="3407" marR="3407" marT="3407"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dirty="0">
                          <a:solidFill>
                            <a:srgbClr val="000000"/>
                          </a:solidFill>
                          <a:effectLst/>
                          <a:latin typeface="Calibri" panose="020F0502020204030204" pitchFamily="34" charset="0"/>
                        </a:rPr>
                        <a:t> </a:t>
                      </a:r>
                    </a:p>
                  </a:txBody>
                  <a:tcPr marL="3407" marR="3407" marT="3407"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dirty="0">
                          <a:solidFill>
                            <a:srgbClr val="000000"/>
                          </a:solidFill>
                          <a:effectLst/>
                          <a:latin typeface="Calibri" panose="020F0502020204030204" pitchFamily="34" charset="0"/>
                        </a:rPr>
                        <a:t> </a:t>
                      </a:r>
                    </a:p>
                  </a:txBody>
                  <a:tcPr marL="3407" marR="3407" marT="3407"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700" b="1" i="0" u="none" strike="noStrike" dirty="0">
                          <a:solidFill>
                            <a:srgbClr val="000000"/>
                          </a:solidFill>
                          <a:effectLst/>
                          <a:latin typeface="Calibri" panose="020F0502020204030204" pitchFamily="34" charset="0"/>
                        </a:rPr>
                        <a:t>RESULTADO </a:t>
                      </a:r>
                    </a:p>
                  </a:txBody>
                  <a:tcPr marL="3407" marR="3407" marT="3407" marB="0" anchor="ctr">
                    <a:lnL>
                      <a:noFill/>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dirty="0">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dirty="0">
                          <a:solidFill>
                            <a:srgbClr val="000000"/>
                          </a:solidFill>
                          <a:effectLst/>
                          <a:latin typeface="Calibri" panose="020F0502020204030204" pitchFamily="34" charset="0"/>
                        </a:rPr>
                        <a:t> </a:t>
                      </a:r>
                    </a:p>
                  </a:txBody>
                  <a:tcPr marL="3407" marR="3407" marT="34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dirty="0">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dirty="0">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1" i="0" u="none" strike="noStrike" dirty="0">
                          <a:solidFill>
                            <a:srgbClr val="000000"/>
                          </a:solidFill>
                          <a:effectLst/>
                          <a:latin typeface="Calibri" panose="020F0502020204030204" pitchFamily="34" charset="0"/>
                        </a:rPr>
                        <a:t> </a:t>
                      </a:r>
                    </a:p>
                  </a:txBody>
                  <a:tcPr marL="3407" marR="3407" marT="3407"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A9D08E"/>
                    </a:solidFill>
                  </a:tcPr>
                </a:tc>
                <a:extLst>
                  <a:ext uri="{0D108BD9-81ED-4DB2-BD59-A6C34878D82A}">
                    <a16:rowId xmlns:a16="http://schemas.microsoft.com/office/drawing/2014/main" val="2157990920"/>
                  </a:ext>
                </a:extLst>
              </a:tr>
            </a:tbl>
          </a:graphicData>
        </a:graphic>
      </p:graphicFrame>
      <p:sp>
        <p:nvSpPr>
          <p:cNvPr id="9" name="CuadroTexto 8">
            <a:extLst>
              <a:ext uri="{FF2B5EF4-FFF2-40B4-BE49-F238E27FC236}">
                <a16:creationId xmlns:a16="http://schemas.microsoft.com/office/drawing/2014/main" id="{3C3604DA-C18F-43C3-B7A8-9A487216163E}"/>
              </a:ext>
            </a:extLst>
          </p:cNvPr>
          <p:cNvSpPr txBox="1"/>
          <p:nvPr/>
        </p:nvSpPr>
        <p:spPr>
          <a:xfrm>
            <a:off x="533400" y="3181169"/>
            <a:ext cx="655151" cy="400110"/>
          </a:xfrm>
          <a:prstGeom prst="rect">
            <a:avLst/>
          </a:prstGeom>
          <a:noFill/>
        </p:spPr>
        <p:txBody>
          <a:bodyPr wrap="square" rtlCol="0">
            <a:spAutoFit/>
          </a:bodyPr>
          <a:lstStyle/>
          <a:p>
            <a:pPr algn="ctr"/>
            <a:r>
              <a:rPr lang="es-CO" sz="2000" b="1" dirty="0">
                <a:solidFill>
                  <a:prstClr val="black"/>
                </a:solidFill>
                <a:latin typeface="Calibri" panose="020F0502020204030204"/>
              </a:rPr>
              <a:t>20</a:t>
            </a:r>
          </a:p>
        </p:txBody>
      </p:sp>
    </p:spTree>
    <p:extLst>
      <p:ext uri="{BB962C8B-B14F-4D97-AF65-F5344CB8AC3E}">
        <p14:creationId xmlns:p14="http://schemas.microsoft.com/office/powerpoint/2010/main" val="1265042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2" name="CuadroTexto 1">
            <a:extLst>
              <a:ext uri="{FF2B5EF4-FFF2-40B4-BE49-F238E27FC236}">
                <a16:creationId xmlns:a16="http://schemas.microsoft.com/office/drawing/2014/main" id="{FF8F7D69-165D-4AF1-84D5-7ABF927B6FDF}"/>
              </a:ext>
            </a:extLst>
          </p:cNvPr>
          <p:cNvSpPr txBox="1"/>
          <p:nvPr/>
        </p:nvSpPr>
        <p:spPr>
          <a:xfrm>
            <a:off x="3401536" y="184666"/>
            <a:ext cx="6133513" cy="369332"/>
          </a:xfrm>
          <a:prstGeom prst="rect">
            <a:avLst/>
          </a:prstGeom>
          <a:noFill/>
        </p:spPr>
        <p:txBody>
          <a:bodyPr wrap="square" rtlCol="0">
            <a:spAutoFit/>
          </a:bodyPr>
          <a:lstStyle/>
          <a:p>
            <a:r>
              <a:rPr lang="es-CO" b="1" dirty="0">
                <a:solidFill>
                  <a:srgbClr val="0070C0"/>
                </a:solidFill>
                <a:cs typeface="Arial" panose="020B0604020202020204" pitchFamily="34" charset="0"/>
              </a:rPr>
              <a:t>Anexo 4  Matriz de Calificación  ESE Mental</a:t>
            </a:r>
          </a:p>
        </p:txBody>
      </p:sp>
      <p:graphicFrame>
        <p:nvGraphicFramePr>
          <p:cNvPr id="3" name="Tabla 2">
            <a:extLst>
              <a:ext uri="{FF2B5EF4-FFF2-40B4-BE49-F238E27FC236}">
                <a16:creationId xmlns:a16="http://schemas.microsoft.com/office/drawing/2014/main" id="{FD89738B-8751-4C30-B830-CEC01080AC09}"/>
              </a:ext>
            </a:extLst>
          </p:cNvPr>
          <p:cNvGraphicFramePr>
            <a:graphicFrameLocks noGrp="1"/>
          </p:cNvGraphicFramePr>
          <p:nvPr>
            <p:extLst>
              <p:ext uri="{D42A27DB-BD31-4B8C-83A1-F6EECF244321}">
                <p14:modId xmlns:p14="http://schemas.microsoft.com/office/powerpoint/2010/main" val="3870951194"/>
              </p:ext>
            </p:extLst>
          </p:nvPr>
        </p:nvGraphicFramePr>
        <p:xfrm>
          <a:off x="1544934" y="552433"/>
          <a:ext cx="9776209" cy="5882749"/>
        </p:xfrm>
        <a:graphic>
          <a:graphicData uri="http://schemas.openxmlformats.org/drawingml/2006/table">
            <a:tbl>
              <a:tblPr/>
              <a:tblGrid>
                <a:gridCol w="643095">
                  <a:extLst>
                    <a:ext uri="{9D8B030D-6E8A-4147-A177-3AD203B41FA5}">
                      <a16:colId xmlns:a16="http://schemas.microsoft.com/office/drawing/2014/main" val="4204633406"/>
                    </a:ext>
                  </a:extLst>
                </a:gridCol>
                <a:gridCol w="482320">
                  <a:extLst>
                    <a:ext uri="{9D8B030D-6E8A-4147-A177-3AD203B41FA5}">
                      <a16:colId xmlns:a16="http://schemas.microsoft.com/office/drawing/2014/main" val="3682627649"/>
                    </a:ext>
                  </a:extLst>
                </a:gridCol>
                <a:gridCol w="736880">
                  <a:extLst>
                    <a:ext uri="{9D8B030D-6E8A-4147-A177-3AD203B41FA5}">
                      <a16:colId xmlns:a16="http://schemas.microsoft.com/office/drawing/2014/main" val="2542455082"/>
                    </a:ext>
                  </a:extLst>
                </a:gridCol>
                <a:gridCol w="4452257">
                  <a:extLst>
                    <a:ext uri="{9D8B030D-6E8A-4147-A177-3AD203B41FA5}">
                      <a16:colId xmlns:a16="http://schemas.microsoft.com/office/drawing/2014/main" val="1727739316"/>
                    </a:ext>
                  </a:extLst>
                </a:gridCol>
                <a:gridCol w="598714">
                  <a:extLst>
                    <a:ext uri="{9D8B030D-6E8A-4147-A177-3AD203B41FA5}">
                      <a16:colId xmlns:a16="http://schemas.microsoft.com/office/drawing/2014/main" val="1518346342"/>
                    </a:ext>
                  </a:extLst>
                </a:gridCol>
                <a:gridCol w="751114">
                  <a:extLst>
                    <a:ext uri="{9D8B030D-6E8A-4147-A177-3AD203B41FA5}">
                      <a16:colId xmlns:a16="http://schemas.microsoft.com/office/drawing/2014/main" val="1415021274"/>
                    </a:ext>
                  </a:extLst>
                </a:gridCol>
                <a:gridCol w="685800">
                  <a:extLst>
                    <a:ext uri="{9D8B030D-6E8A-4147-A177-3AD203B41FA5}">
                      <a16:colId xmlns:a16="http://schemas.microsoft.com/office/drawing/2014/main" val="1794117749"/>
                    </a:ext>
                  </a:extLst>
                </a:gridCol>
                <a:gridCol w="772886">
                  <a:extLst>
                    <a:ext uri="{9D8B030D-6E8A-4147-A177-3AD203B41FA5}">
                      <a16:colId xmlns:a16="http://schemas.microsoft.com/office/drawing/2014/main" val="100356410"/>
                    </a:ext>
                  </a:extLst>
                </a:gridCol>
                <a:gridCol w="653143">
                  <a:extLst>
                    <a:ext uri="{9D8B030D-6E8A-4147-A177-3AD203B41FA5}">
                      <a16:colId xmlns:a16="http://schemas.microsoft.com/office/drawing/2014/main" val="3482092222"/>
                    </a:ext>
                  </a:extLst>
                </a:gridCol>
              </a:tblGrid>
              <a:tr h="361967">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dirty="0">
                          <a:solidFill>
                            <a:srgbClr val="000000"/>
                          </a:solidFill>
                          <a:effectLst/>
                          <a:latin typeface="Arial Narrow" panose="020B0606020202030204" pitchFamily="34" charset="0"/>
                        </a:rPr>
                        <a:t>Área de Gestión</a:t>
                      </a:r>
                    </a:p>
                  </a:txBody>
                  <a:tcPr marL="3919" marR="3919" marT="391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Arial Narrow" panose="020B0606020202030204" pitchFamily="34" charset="0"/>
                        </a:rPr>
                        <a:t>No.</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Arial Narrow" panose="020B0606020202030204" pitchFamily="34" charset="0"/>
                        </a:rPr>
                        <a:t>Tipo de ESE</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Arial Narrow" panose="020B0606020202030204" pitchFamily="34" charset="0"/>
                        </a:rPr>
                        <a:t>Indicador</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Arial Narrow" panose="020B0606020202030204" pitchFamily="34" charset="0"/>
                        </a:rPr>
                        <a:t>Línea de base</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Arial Narrow" panose="020B0606020202030204" pitchFamily="34" charset="0"/>
                        </a:rPr>
                        <a:t>Resultado del periodo evaluado</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Arial Narrow" panose="020B0606020202030204" pitchFamily="34" charset="0"/>
                        </a:rPr>
                        <a:t>Calificación</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E699"/>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Arial Narrow" panose="020B0606020202030204" pitchFamily="34" charset="0"/>
                        </a:rPr>
                        <a:t>Ponderación</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Arial Narrow" panose="020B0606020202030204" pitchFamily="34" charset="0"/>
                        </a:rPr>
                        <a:t>Resultado ponderado</a:t>
                      </a:r>
                    </a:p>
                  </a:txBody>
                  <a:tcPr marL="3919" marR="3919" marT="391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E4D6"/>
                    </a:solidFill>
                  </a:tcPr>
                </a:tc>
                <a:extLst>
                  <a:ext uri="{0D108BD9-81ED-4DB2-BD59-A6C34878D82A}">
                    <a16:rowId xmlns:a16="http://schemas.microsoft.com/office/drawing/2014/main" val="192547030"/>
                  </a:ext>
                </a:extLst>
              </a:tr>
              <a:tr h="93861">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dirty="0">
                          <a:solidFill>
                            <a:srgbClr val="000000"/>
                          </a:solidFill>
                          <a:effectLst/>
                          <a:latin typeface="Calibri" panose="020F0502020204030204" pitchFamily="34" charset="0"/>
                        </a:rPr>
                        <a:t>a</a:t>
                      </a:r>
                    </a:p>
                  </a:txBody>
                  <a:tcPr marL="3919" marR="3919" marT="391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b</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c</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d</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l</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j</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Calibri" panose="020F0502020204030204" pitchFamily="34" charset="0"/>
                        </a:rPr>
                        <a:t>k</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i</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m:k*l</a:t>
                      </a:r>
                    </a:p>
                  </a:txBody>
                  <a:tcPr marL="3919" marR="3919" marT="391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4229117"/>
                  </a:ext>
                </a:extLst>
              </a:tr>
              <a:tr h="157652">
                <a:tc rowSpan="5">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dirty="0">
                          <a:solidFill>
                            <a:srgbClr val="000000"/>
                          </a:solidFill>
                          <a:effectLst/>
                          <a:latin typeface="Calibri" panose="020F0502020204030204" pitchFamily="34" charset="0"/>
                        </a:rPr>
                        <a:t>Dirección y Gerencia 20%</a:t>
                      </a:r>
                    </a:p>
                  </a:txBody>
                  <a:tcPr marL="3919" marR="3919" marT="3919"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1</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Mejoramiento continuo de calidad aplicable a entidades acreditadas</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rowSpan="3">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3420057"/>
                  </a:ext>
                </a:extLst>
              </a:tr>
              <a:tr h="286967">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Mejoramiento continuo de calidad aplicable a entidades NO ACREDITADAS con autoevaluación en la vigencia anterior</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39064085"/>
                  </a:ext>
                </a:extLst>
              </a:tr>
              <a:tr h="286967">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a:solidFill>
                            <a:srgbClr val="000000"/>
                          </a:solidFill>
                          <a:effectLst/>
                          <a:latin typeface="Calibri" panose="020F0502020204030204" pitchFamily="34" charset="0"/>
                        </a:rPr>
                        <a:t>Mejoramiento continuo de calidad para entidades NO ACREDITADAS SIN AUTOEVALUACION en la vigencia anterior</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3341970"/>
                  </a:ext>
                </a:extLst>
              </a:tr>
              <a:tr h="327813">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2</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Efectividad en la Auditoría para el Mejoramiento Continuo de la Calidad de la atención en salud</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4649606"/>
                  </a:ext>
                </a:extLst>
              </a:tr>
              <a:tr h="261388">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3</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a:solidFill>
                            <a:srgbClr val="000000"/>
                          </a:solidFill>
                          <a:effectLst/>
                          <a:latin typeface="Calibri" panose="020F0502020204030204" pitchFamily="34" charset="0"/>
                        </a:rPr>
                        <a:t>Gestión de ejecución del Plan de Desarrollo institucional</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0,10</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33749924"/>
                  </a:ext>
                </a:extLst>
              </a:tr>
              <a:tr h="145525">
                <a:tc rowSpan="8">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dirty="0">
                          <a:solidFill>
                            <a:srgbClr val="000000"/>
                          </a:solidFill>
                          <a:effectLst/>
                          <a:latin typeface="Calibri" panose="020F0502020204030204" pitchFamily="34" charset="0"/>
                        </a:rPr>
                        <a:t>Financiera y Administrativa 40%</a:t>
                      </a:r>
                    </a:p>
                  </a:txBody>
                  <a:tcPr marL="3919" marR="3919" marT="3919"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4</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Riesgo fiscal y financiero</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39574211"/>
                  </a:ext>
                </a:extLst>
              </a:tr>
              <a:tr h="161695">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5</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Evolución del Gasto por Unidad de Valor Relativo producida (1)</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2123332"/>
                  </a:ext>
                </a:extLst>
              </a:tr>
              <a:tr h="452744">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6</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Proporción de medicamentos y material médico-quirúrgico adquiridos mediante los siguientes mecanismos: a) Compras conjuntas;  b) Compras a través de cooperativas de Empresas Sociales del Estado;  c) Compras a través de mecanismos electrónicos</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39798970"/>
                  </a:ext>
                </a:extLst>
              </a:tr>
              <a:tr h="428429">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7</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Monto de la deuda superior a 30 días por concepto de salarios del personal de planta y por concepto de contratación de servicios, y variación del monto frente a la vigencia anterior</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4716048"/>
                  </a:ext>
                </a:extLst>
              </a:tr>
              <a:tr h="159269">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8</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a:solidFill>
                            <a:srgbClr val="000000"/>
                          </a:solidFill>
                          <a:effectLst/>
                          <a:latin typeface="Calibri" panose="020F0502020204030204" pitchFamily="34" charset="0"/>
                        </a:rPr>
                        <a:t>Utilización de información de Registro Individual de Prestaciones – RIPS</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78432245"/>
                  </a:ext>
                </a:extLst>
              </a:tr>
              <a:tr h="145504">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9</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a:solidFill>
                            <a:srgbClr val="000000"/>
                          </a:solidFill>
                          <a:effectLst/>
                          <a:latin typeface="Calibri" panose="020F0502020204030204" pitchFamily="34" charset="0"/>
                        </a:rPr>
                        <a:t>Resultado Equilibrio Presupuestal con Recaudo</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5587521"/>
                  </a:ext>
                </a:extLst>
              </a:tr>
              <a:tr h="314496">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10</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Oportunidad en la entrega del reporte de información en cumplimiento de la Circular Única expedida por la Superintendencia Nacional de Salud o la norma que la sustituya</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6125263"/>
                  </a:ext>
                </a:extLst>
              </a:tr>
              <a:tr h="569891">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11</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Nivel I, II y III</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Oportunidad en el reporte de información en cumplimiento del Decreto 2193 de 2004 compilado en la Sección 2, Capítulo 8, Título 3, Parte 5 del Libro 2 del Decreto 780 de 2016 –Decreto Único Reglamentario del Sector Salud y Protección Social, o la norma que la sustituya</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0,05</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73662331"/>
                  </a:ext>
                </a:extLst>
              </a:tr>
              <a:tr h="371990">
                <a:tc rowSpan="4">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dirty="0">
                          <a:solidFill>
                            <a:srgbClr val="000000"/>
                          </a:solidFill>
                          <a:effectLst/>
                          <a:latin typeface="Calibri" panose="020F0502020204030204" pitchFamily="34" charset="0"/>
                        </a:rPr>
                        <a:t>Clínica o Asistencial 40%</a:t>
                      </a:r>
                    </a:p>
                  </a:txBody>
                  <a:tcPr marL="3919" marR="3919" marT="3919"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dirty="0">
                          <a:solidFill>
                            <a:srgbClr val="000000"/>
                          </a:solidFill>
                          <a:effectLst/>
                          <a:latin typeface="Calibri" panose="020F0502020204030204" pitchFamily="34" charset="0"/>
                        </a:rPr>
                        <a:t>27</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dirty="0">
                          <a:solidFill>
                            <a:srgbClr val="000000"/>
                          </a:solidFill>
                          <a:effectLst/>
                          <a:latin typeface="Arial Narrow" panose="020B0606020202030204" pitchFamily="34" charset="0"/>
                        </a:rPr>
                        <a:t>Exclusivo mentales</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Evaluación de aplicación de Guías de manejo de las tres (3) primeras causas de morbilidad de la ESE</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0,10</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5527673"/>
                  </a:ext>
                </a:extLst>
              </a:tr>
              <a:tr h="286967">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28</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Exclusivo mentales</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Evaluación de aplicación de guía para prevención de fugas en pacientes hospitalizados en la ESE</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0,10</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32088412"/>
                  </a:ext>
                </a:extLst>
              </a:tr>
              <a:tr h="365567">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29</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Exclusivo mentales</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Evaluación de aplicación de Guía para prevención de suicidio en pacientes tratados en la ESE (ambulatorios y hospitalarios)</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0,10</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6427164"/>
                  </a:ext>
                </a:extLst>
              </a:tr>
              <a:tr h="213320">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Calibri" panose="020F0502020204030204" pitchFamily="34" charset="0"/>
                        </a:rPr>
                        <a:t>30</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Arial Narrow" panose="020B0606020202030204" pitchFamily="34" charset="0"/>
                        </a:rPr>
                        <a:t>Exclusivo mentales</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Oportunidad en la Consulta psiquiátrica</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0,10</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5895507"/>
                  </a:ext>
                </a:extLst>
              </a:tr>
              <a:tr h="153610">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dirty="0">
                          <a:solidFill>
                            <a:srgbClr val="000000"/>
                          </a:solidFill>
                          <a:effectLst/>
                          <a:latin typeface="Calibri" panose="020F0502020204030204" pitchFamily="34" charset="0"/>
                        </a:rPr>
                        <a:t> </a:t>
                      </a:r>
                    </a:p>
                  </a:txBody>
                  <a:tcPr marL="3919" marR="3919" marT="3919"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dirty="0">
                          <a:solidFill>
                            <a:srgbClr val="000000"/>
                          </a:solidFill>
                          <a:effectLst/>
                          <a:latin typeface="Calibri" panose="020F0502020204030204" pitchFamily="34" charset="0"/>
                        </a:rPr>
                        <a:t> </a:t>
                      </a:r>
                    </a:p>
                  </a:txBody>
                  <a:tcPr marL="3919" marR="3919" marT="3919"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dirty="0">
                          <a:solidFill>
                            <a:srgbClr val="000000"/>
                          </a:solidFill>
                          <a:effectLst/>
                          <a:latin typeface="Calibri" panose="020F0502020204030204" pitchFamily="34" charset="0"/>
                        </a:rPr>
                        <a:t> </a:t>
                      </a:r>
                    </a:p>
                  </a:txBody>
                  <a:tcPr marL="3919" marR="3919" marT="3919"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1" i="0" u="none" strike="noStrike" dirty="0">
                          <a:solidFill>
                            <a:srgbClr val="000000"/>
                          </a:solidFill>
                          <a:effectLst/>
                          <a:latin typeface="Calibri" panose="020F0502020204030204" pitchFamily="34" charset="0"/>
                        </a:rPr>
                        <a:t>RESULTADO </a:t>
                      </a:r>
                    </a:p>
                  </a:txBody>
                  <a:tcPr marL="3919" marR="3919" marT="3919" marB="0" anchor="ctr">
                    <a:lnL>
                      <a:noFill/>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dirty="0">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r>
                        <a:rPr lang="es-CO" sz="900" b="0" i="0" u="none" strike="noStrike" dirty="0">
                          <a:solidFill>
                            <a:srgbClr val="000000"/>
                          </a:solidFill>
                          <a:effectLst/>
                          <a:latin typeface="Calibri" panose="020F0502020204030204" pitchFamily="34" charset="0"/>
                        </a:rPr>
                        <a:t> </a:t>
                      </a:r>
                    </a:p>
                  </a:txBody>
                  <a:tcPr marL="3919" marR="3919" marT="39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0" i="0" u="none" strike="noStrike" dirty="0">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900" b="0" i="0" u="none" strike="noStrike" dirty="0">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ctr"/>
                      <a:r>
                        <a:rPr lang="es-CO" sz="900" b="1" i="0" u="none" strike="noStrike" dirty="0">
                          <a:solidFill>
                            <a:srgbClr val="000000"/>
                          </a:solidFill>
                          <a:effectLst/>
                          <a:latin typeface="Calibri" panose="020F0502020204030204" pitchFamily="34" charset="0"/>
                        </a:rPr>
                        <a:t> </a:t>
                      </a:r>
                    </a:p>
                  </a:txBody>
                  <a:tcPr marL="3919" marR="3919" marT="3919"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CE4D6"/>
                    </a:solidFill>
                  </a:tcPr>
                </a:tc>
                <a:extLst>
                  <a:ext uri="{0D108BD9-81ED-4DB2-BD59-A6C34878D82A}">
                    <a16:rowId xmlns:a16="http://schemas.microsoft.com/office/drawing/2014/main" val="1951416882"/>
                  </a:ext>
                </a:extLst>
              </a:tr>
            </a:tbl>
          </a:graphicData>
        </a:graphic>
      </p:graphicFrame>
      <p:sp>
        <p:nvSpPr>
          <p:cNvPr id="4" name="CuadroTexto 3">
            <a:extLst>
              <a:ext uri="{FF2B5EF4-FFF2-40B4-BE49-F238E27FC236}">
                <a16:creationId xmlns:a16="http://schemas.microsoft.com/office/drawing/2014/main" id="{B0944DB1-BD61-4A91-A727-938BD8555877}"/>
              </a:ext>
            </a:extLst>
          </p:cNvPr>
          <p:cNvSpPr txBox="1"/>
          <p:nvPr/>
        </p:nvSpPr>
        <p:spPr>
          <a:xfrm>
            <a:off x="464234" y="3246604"/>
            <a:ext cx="562708" cy="400110"/>
          </a:xfrm>
          <a:prstGeom prst="rect">
            <a:avLst/>
          </a:prstGeom>
          <a:noFill/>
        </p:spPr>
        <p:txBody>
          <a:bodyPr wrap="square" rtlCol="0">
            <a:spAutoFit/>
          </a:bodyPr>
          <a:lstStyle/>
          <a:p>
            <a:pPr algn="ctr"/>
            <a:r>
              <a:rPr lang="es-CO" sz="2000" b="1" dirty="0">
                <a:solidFill>
                  <a:prstClr val="black"/>
                </a:solidFill>
                <a:latin typeface="Calibri" panose="020F0502020204030204"/>
              </a:rPr>
              <a:t>15</a:t>
            </a:r>
          </a:p>
        </p:txBody>
      </p:sp>
    </p:spTree>
    <p:extLst>
      <p:ext uri="{BB962C8B-B14F-4D97-AF65-F5344CB8AC3E}">
        <p14:creationId xmlns:p14="http://schemas.microsoft.com/office/powerpoint/2010/main" val="3833963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2" name="Título 1"/>
          <p:cNvSpPr txBox="1">
            <a:spLocks/>
          </p:cNvSpPr>
          <p:nvPr/>
        </p:nvSpPr>
        <p:spPr>
          <a:xfrm>
            <a:off x="5083629" y="154745"/>
            <a:ext cx="6544198" cy="6445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CO" sz="3200" b="1">
                <a:solidFill>
                  <a:srgbClr val="336600"/>
                </a:solidFill>
                <a:latin typeface="Arial" panose="020B0604020202020204" pitchFamily="34" charset="0"/>
                <a:cs typeface="Arial" panose="020B0604020202020204" pitchFamily="34" charset="0"/>
              </a:rPr>
              <a:t>Área de Dirección y Gerencia</a:t>
            </a:r>
            <a:endParaRPr lang="es-CO" sz="3200" b="1" dirty="0">
              <a:solidFill>
                <a:srgbClr val="336600"/>
              </a:solidFill>
              <a:latin typeface="Arial" panose="020B0604020202020204" pitchFamily="34" charset="0"/>
              <a:cs typeface="Arial" panose="020B0604020202020204" pitchFamily="34" charset="0"/>
            </a:endParaRPr>
          </a:p>
        </p:txBody>
      </p:sp>
      <p:graphicFrame>
        <p:nvGraphicFramePr>
          <p:cNvPr id="3" name="Tabla 2">
            <a:extLst>
              <a:ext uri="{FF2B5EF4-FFF2-40B4-BE49-F238E27FC236}">
                <a16:creationId xmlns:a16="http://schemas.microsoft.com/office/drawing/2014/main" id="{603ED336-9F23-450F-B5DE-6CBDD979193B}"/>
              </a:ext>
            </a:extLst>
          </p:cNvPr>
          <p:cNvGraphicFramePr>
            <a:graphicFrameLocks noGrp="1"/>
          </p:cNvGraphicFramePr>
          <p:nvPr>
            <p:extLst>
              <p:ext uri="{D42A27DB-BD31-4B8C-83A1-F6EECF244321}">
                <p14:modId xmlns:p14="http://schemas.microsoft.com/office/powerpoint/2010/main" val="3070070614"/>
              </p:ext>
            </p:extLst>
          </p:nvPr>
        </p:nvGraphicFramePr>
        <p:xfrm>
          <a:off x="1090678" y="1481767"/>
          <a:ext cx="9778122" cy="3932787"/>
        </p:xfrm>
        <a:graphic>
          <a:graphicData uri="http://schemas.openxmlformats.org/drawingml/2006/table">
            <a:tbl>
              <a:tblPr/>
              <a:tblGrid>
                <a:gridCol w="668557">
                  <a:extLst>
                    <a:ext uri="{9D8B030D-6E8A-4147-A177-3AD203B41FA5}">
                      <a16:colId xmlns:a16="http://schemas.microsoft.com/office/drawing/2014/main" val="3115205056"/>
                    </a:ext>
                  </a:extLst>
                </a:gridCol>
                <a:gridCol w="621665">
                  <a:extLst>
                    <a:ext uri="{9D8B030D-6E8A-4147-A177-3AD203B41FA5}">
                      <a16:colId xmlns:a16="http://schemas.microsoft.com/office/drawing/2014/main" val="3758226944"/>
                    </a:ext>
                  </a:extLst>
                </a:gridCol>
                <a:gridCol w="1263406">
                  <a:extLst>
                    <a:ext uri="{9D8B030D-6E8A-4147-A177-3AD203B41FA5}">
                      <a16:colId xmlns:a16="http://schemas.microsoft.com/office/drawing/2014/main" val="2547829219"/>
                    </a:ext>
                  </a:extLst>
                </a:gridCol>
                <a:gridCol w="4788242">
                  <a:extLst>
                    <a:ext uri="{9D8B030D-6E8A-4147-A177-3AD203B41FA5}">
                      <a16:colId xmlns:a16="http://schemas.microsoft.com/office/drawing/2014/main" val="255743054"/>
                    </a:ext>
                  </a:extLst>
                </a:gridCol>
                <a:gridCol w="1268633">
                  <a:extLst>
                    <a:ext uri="{9D8B030D-6E8A-4147-A177-3AD203B41FA5}">
                      <a16:colId xmlns:a16="http://schemas.microsoft.com/office/drawing/2014/main" val="2744402637"/>
                    </a:ext>
                  </a:extLst>
                </a:gridCol>
                <a:gridCol w="1167619">
                  <a:extLst>
                    <a:ext uri="{9D8B030D-6E8A-4147-A177-3AD203B41FA5}">
                      <a16:colId xmlns:a16="http://schemas.microsoft.com/office/drawing/2014/main" val="1518422714"/>
                    </a:ext>
                  </a:extLst>
                </a:gridCol>
              </a:tblGrid>
              <a:tr h="218795">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0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0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100" b="1" i="0" u="none" strike="noStrike" dirty="0">
                          <a:solidFill>
                            <a:srgbClr val="00B050"/>
                          </a:solidFill>
                          <a:effectLst/>
                          <a:latin typeface="Calibri" panose="020F0502020204030204" pitchFamily="34" charset="0"/>
                        </a:rPr>
                        <a:t>Anexo 3</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10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7132491"/>
                  </a:ext>
                </a:extLst>
              </a:tr>
              <a:tr h="477183">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0000"/>
                          </a:solidFill>
                          <a:effectLst/>
                          <a:latin typeface="Arial Narrow" panose="020B0606020202030204" pitchFamily="34" charset="0"/>
                        </a:rPr>
                        <a:t>Área de Gestión</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0000"/>
                          </a:solidFill>
                          <a:effectLst/>
                          <a:latin typeface="Arial Narrow" panose="020B0606020202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0000"/>
                          </a:solidFill>
                          <a:effectLst/>
                          <a:latin typeface="Arial Narrow" panose="020B0606020202030204" pitchFamily="34" charset="0"/>
                        </a:rPr>
                        <a:t>Tipo de ESE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0000"/>
                          </a:solidFill>
                          <a:effectLst/>
                          <a:latin typeface="Arial Narrow" panose="020B0606020202030204" pitchFamily="34" charset="0"/>
                        </a:rPr>
                        <a:t>Indicador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0000"/>
                          </a:solidFill>
                          <a:effectLst/>
                          <a:latin typeface="Arial Narrow" panose="020B0606020202030204" pitchFamily="34" charset="0"/>
                        </a:rPr>
                        <a:t>Calificación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E699"/>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a:solidFill>
                            <a:srgbClr val="000000"/>
                          </a:solidFill>
                          <a:effectLst/>
                          <a:latin typeface="Arial Narrow" panose="020B0606020202030204" pitchFamily="34" charset="0"/>
                        </a:rPr>
                        <a:t>Ponderación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766864245"/>
                  </a:ext>
                </a:extLst>
              </a:tr>
              <a:tr h="381067">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a</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Calibri" panose="020F0502020204030204" pitchFamily="34" charset="0"/>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a:solidFill>
                            <a:srgbClr val="000000"/>
                          </a:solidFill>
                          <a:effectLst/>
                          <a:latin typeface="Calibri" panose="020F0502020204030204" pitchFamily="34" charset="0"/>
                        </a:rPr>
                        <a:t>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8661616"/>
                  </a:ext>
                </a:extLst>
              </a:tr>
              <a:tr h="477183">
                <a:tc rowSpan="5">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a:solidFill>
                            <a:srgbClr val="000000"/>
                          </a:solidFill>
                          <a:effectLst/>
                          <a:latin typeface="Calibri" panose="020F0502020204030204" pitchFamily="34" charset="0"/>
                        </a:rPr>
                        <a:t>Dirección y Gerencia 20%</a:t>
                      </a:r>
                    </a:p>
                  </a:txBody>
                  <a:tcPr marL="9525" marR="9525" marT="9525"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70C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400" b="1" i="0" u="none" strike="noStrike" dirty="0">
                          <a:solidFill>
                            <a:srgbClr val="0070C0"/>
                          </a:solidFill>
                          <a:effectLst/>
                          <a:latin typeface="Calibri" panose="020F0502020204030204" pitchFamily="34" charset="0"/>
                        </a:rPr>
                        <a:t>Mejoramiento continuo de calidad aplicable a ENTIDADES ACREDITADAS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0 - 1 - 3 - 5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rowSpan="3">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0000"/>
                          </a:solidFill>
                          <a:effectLst/>
                          <a:latin typeface="Calibri" panose="020F0502020204030204" pitchFamily="34" charset="0"/>
                        </a:rPr>
                        <a:t>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5036448"/>
                  </a:ext>
                </a:extLst>
              </a:tr>
              <a:tr h="573036">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400" b="0" i="0" u="none" strike="noStrike" dirty="0">
                          <a:solidFill>
                            <a:srgbClr val="0070C0"/>
                          </a:solidFill>
                          <a:effectLst/>
                          <a:latin typeface="Calibri" panose="020F0502020204030204" pitchFamily="34" charset="0"/>
                        </a:rPr>
                        <a:t>Mejoramiento continuo de calidad aplicable a entidades </a:t>
                      </a:r>
                      <a:r>
                        <a:rPr lang="es-CO" sz="1400" b="1" i="0" u="none" strike="noStrike" dirty="0">
                          <a:solidFill>
                            <a:srgbClr val="0070C0"/>
                          </a:solidFill>
                          <a:effectLst/>
                          <a:latin typeface="Calibri" panose="020F0502020204030204" pitchFamily="34" charset="0"/>
                        </a:rPr>
                        <a:t>NO ACREDITADAS CON AUTOEVALUACIÓN en la vigencia anterior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Calibri" panose="020F0502020204030204" pitchFamily="34" charset="0"/>
                        </a:rPr>
                        <a:t>0 - 1 - 3 - 5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vMerge="1">
                  <a:txBody>
                    <a:bodyPr/>
                    <a:lstStyle/>
                    <a:p>
                      <a:endParaRPr lang="es-CO"/>
                    </a:p>
                  </a:txBody>
                  <a:tcPr/>
                </a:tc>
                <a:extLst>
                  <a:ext uri="{0D108BD9-81ED-4DB2-BD59-A6C34878D82A}">
                    <a16:rowId xmlns:a16="http://schemas.microsoft.com/office/drawing/2014/main" val="898315124"/>
                  </a:ext>
                </a:extLst>
              </a:tr>
              <a:tr h="552198">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400" b="0" i="0" u="none" strike="noStrike" dirty="0">
                          <a:solidFill>
                            <a:srgbClr val="0070C0"/>
                          </a:solidFill>
                          <a:effectLst/>
                          <a:latin typeface="Calibri" panose="020F0502020204030204" pitchFamily="34" charset="0"/>
                        </a:rPr>
                        <a:t>Mejoramiento continuo de calidad para entidades </a:t>
                      </a:r>
                      <a:r>
                        <a:rPr lang="es-CO" sz="1400" b="1" i="0" u="none" strike="noStrike" dirty="0">
                          <a:solidFill>
                            <a:srgbClr val="0070C0"/>
                          </a:solidFill>
                          <a:effectLst/>
                          <a:latin typeface="Calibri" panose="020F0502020204030204" pitchFamily="34" charset="0"/>
                        </a:rPr>
                        <a:t>NO ACREDITADAS SIN AUTOEVALUACION en la vigencia anterior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Calibri" panose="020F0502020204030204" pitchFamily="34" charset="0"/>
                        </a:rPr>
                        <a:t>0 - 3 - 5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s-CO"/>
                    </a:p>
                  </a:txBody>
                  <a:tcPr/>
                </a:tc>
                <a:extLst>
                  <a:ext uri="{0D108BD9-81ED-4DB2-BD59-A6C34878D82A}">
                    <a16:rowId xmlns:a16="http://schemas.microsoft.com/office/drawing/2014/main" val="2257643226"/>
                  </a:ext>
                </a:extLst>
              </a:tr>
              <a:tr h="744051">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400" b="1" i="0" u="none" strike="noStrike" dirty="0">
                          <a:solidFill>
                            <a:srgbClr val="000000"/>
                          </a:solidFill>
                          <a:effectLst/>
                          <a:latin typeface="Calibri" panose="020F0502020204030204" pitchFamily="34" charset="0"/>
                        </a:rPr>
                        <a:t>Efectividad en la Auditoría para el Mejoramiento Continuo de la Calidad de la atención en salud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Calibri" panose="020F0502020204030204" pitchFamily="34" charset="0"/>
                        </a:rPr>
                        <a:t>0 - 1 - 3 - 5 o  </a:t>
                      </a:r>
                    </a:p>
                    <a:p>
                      <a:pPr algn="ctr" fontAlgn="ctr"/>
                      <a:r>
                        <a:rPr lang="es-CO" sz="1400" b="1" i="0" u="none" strike="noStrike" dirty="0">
                          <a:solidFill>
                            <a:srgbClr val="000000"/>
                          </a:solidFill>
                          <a:effectLst/>
                          <a:latin typeface="Calibri" panose="020F0502020204030204" pitchFamily="34" charset="0"/>
                        </a:rPr>
                        <a:t>(N.A)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0000"/>
                          </a:solidFill>
                          <a:effectLst/>
                          <a:latin typeface="Calibri" panose="020F0502020204030204" pitchFamily="34" charset="0"/>
                        </a:rPr>
                        <a:t>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6478725"/>
                  </a:ext>
                </a:extLst>
              </a:tr>
              <a:tr h="509274">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a:solidFill>
                            <a:srgbClr val="000000"/>
                          </a:solidFill>
                          <a:effectLst/>
                          <a:latin typeface="Arial Narrow" panose="020B0606020202030204" pitchFamily="34" charset="0"/>
                        </a:rPr>
                        <a:t>Nivel I, II y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400" b="1" i="0" u="none" strike="noStrike" dirty="0">
                          <a:solidFill>
                            <a:srgbClr val="000000"/>
                          </a:solidFill>
                          <a:effectLst/>
                          <a:latin typeface="Calibri" panose="020F0502020204030204" pitchFamily="34" charset="0"/>
                        </a:rPr>
                        <a:t>Gestión de ejecución del Plan de Desarrollo institucional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0" i="0" u="none" strike="noStrike" dirty="0">
                          <a:solidFill>
                            <a:srgbClr val="000000"/>
                          </a:solidFill>
                          <a:effectLst/>
                          <a:latin typeface="Calibri" panose="020F0502020204030204" pitchFamily="34" charset="0"/>
                        </a:rPr>
                        <a:t>0 - 1 - 3 - 5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400" b="1" i="0" u="none" strike="noStrike" dirty="0">
                          <a:solidFill>
                            <a:srgbClr val="000000"/>
                          </a:solidFill>
                          <a:effectLst/>
                          <a:latin typeface="Calibri" panose="020F0502020204030204" pitchFamily="34" charset="0"/>
                        </a:rPr>
                        <a:t>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00273399"/>
                  </a:ext>
                </a:extLst>
              </a:tr>
            </a:tbl>
          </a:graphicData>
        </a:graphic>
      </p:graphicFrame>
    </p:spTree>
    <p:extLst>
      <p:ext uri="{BB962C8B-B14F-4D97-AF65-F5344CB8AC3E}">
        <p14:creationId xmlns:p14="http://schemas.microsoft.com/office/powerpoint/2010/main" val="3947829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2" name="Título 1"/>
          <p:cNvSpPr txBox="1">
            <a:spLocks/>
          </p:cNvSpPr>
          <p:nvPr/>
        </p:nvSpPr>
        <p:spPr>
          <a:xfrm>
            <a:off x="5268687" y="-52084"/>
            <a:ext cx="6544198" cy="6445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CO" sz="3200" b="1" dirty="0">
                <a:solidFill>
                  <a:srgbClr val="336600"/>
                </a:solidFill>
                <a:latin typeface="Arial" panose="020B0604020202020204" pitchFamily="34" charset="0"/>
                <a:cs typeface="Arial" panose="020B0604020202020204" pitchFamily="34" charset="0"/>
              </a:rPr>
              <a:t>Área de Dirección y Gerencia</a:t>
            </a:r>
          </a:p>
        </p:txBody>
      </p:sp>
      <p:graphicFrame>
        <p:nvGraphicFramePr>
          <p:cNvPr id="3" name="Tabla 2">
            <a:extLst>
              <a:ext uri="{FF2B5EF4-FFF2-40B4-BE49-F238E27FC236}">
                <a16:creationId xmlns:a16="http://schemas.microsoft.com/office/drawing/2014/main" id="{0D3590B2-26B6-45E2-8E4D-5DB67298B123}"/>
              </a:ext>
            </a:extLst>
          </p:cNvPr>
          <p:cNvGraphicFramePr>
            <a:graphicFrameLocks noGrp="1"/>
          </p:cNvGraphicFramePr>
          <p:nvPr>
            <p:extLst>
              <p:ext uri="{D42A27DB-BD31-4B8C-83A1-F6EECF244321}">
                <p14:modId xmlns:p14="http://schemas.microsoft.com/office/powerpoint/2010/main" val="261415889"/>
              </p:ext>
            </p:extLst>
          </p:nvPr>
        </p:nvGraphicFramePr>
        <p:xfrm>
          <a:off x="120454" y="652333"/>
          <a:ext cx="11777632" cy="5802896"/>
        </p:xfrm>
        <a:graphic>
          <a:graphicData uri="http://schemas.openxmlformats.org/drawingml/2006/table">
            <a:tbl>
              <a:tblPr/>
              <a:tblGrid>
                <a:gridCol w="464451">
                  <a:extLst>
                    <a:ext uri="{9D8B030D-6E8A-4147-A177-3AD203B41FA5}">
                      <a16:colId xmlns:a16="http://schemas.microsoft.com/office/drawing/2014/main" val="3194563836"/>
                    </a:ext>
                  </a:extLst>
                </a:gridCol>
                <a:gridCol w="184038">
                  <a:extLst>
                    <a:ext uri="{9D8B030D-6E8A-4147-A177-3AD203B41FA5}">
                      <a16:colId xmlns:a16="http://schemas.microsoft.com/office/drawing/2014/main" val="2078181543"/>
                    </a:ext>
                  </a:extLst>
                </a:gridCol>
                <a:gridCol w="651061">
                  <a:extLst>
                    <a:ext uri="{9D8B030D-6E8A-4147-A177-3AD203B41FA5}">
                      <a16:colId xmlns:a16="http://schemas.microsoft.com/office/drawing/2014/main" val="1018642719"/>
                    </a:ext>
                  </a:extLst>
                </a:gridCol>
                <a:gridCol w="1083710">
                  <a:extLst>
                    <a:ext uri="{9D8B030D-6E8A-4147-A177-3AD203B41FA5}">
                      <a16:colId xmlns:a16="http://schemas.microsoft.com/office/drawing/2014/main" val="1018960317"/>
                    </a:ext>
                  </a:extLst>
                </a:gridCol>
                <a:gridCol w="1110343">
                  <a:extLst>
                    <a:ext uri="{9D8B030D-6E8A-4147-A177-3AD203B41FA5}">
                      <a16:colId xmlns:a16="http://schemas.microsoft.com/office/drawing/2014/main" val="1685943199"/>
                    </a:ext>
                  </a:extLst>
                </a:gridCol>
                <a:gridCol w="1164772">
                  <a:extLst>
                    <a:ext uri="{9D8B030D-6E8A-4147-A177-3AD203B41FA5}">
                      <a16:colId xmlns:a16="http://schemas.microsoft.com/office/drawing/2014/main" val="3777688670"/>
                    </a:ext>
                  </a:extLst>
                </a:gridCol>
                <a:gridCol w="1273628">
                  <a:extLst>
                    <a:ext uri="{9D8B030D-6E8A-4147-A177-3AD203B41FA5}">
                      <a16:colId xmlns:a16="http://schemas.microsoft.com/office/drawing/2014/main" val="2484609502"/>
                    </a:ext>
                  </a:extLst>
                </a:gridCol>
                <a:gridCol w="1611086">
                  <a:extLst>
                    <a:ext uri="{9D8B030D-6E8A-4147-A177-3AD203B41FA5}">
                      <a16:colId xmlns:a16="http://schemas.microsoft.com/office/drawing/2014/main" val="345671197"/>
                    </a:ext>
                  </a:extLst>
                </a:gridCol>
                <a:gridCol w="1328057">
                  <a:extLst>
                    <a:ext uri="{9D8B030D-6E8A-4147-A177-3AD203B41FA5}">
                      <a16:colId xmlns:a16="http://schemas.microsoft.com/office/drawing/2014/main" val="629931061"/>
                    </a:ext>
                  </a:extLst>
                </a:gridCol>
                <a:gridCol w="1234727">
                  <a:extLst>
                    <a:ext uri="{9D8B030D-6E8A-4147-A177-3AD203B41FA5}">
                      <a16:colId xmlns:a16="http://schemas.microsoft.com/office/drawing/2014/main" val="3187441340"/>
                    </a:ext>
                  </a:extLst>
                </a:gridCol>
                <a:gridCol w="1671759">
                  <a:extLst>
                    <a:ext uri="{9D8B030D-6E8A-4147-A177-3AD203B41FA5}">
                      <a16:colId xmlns:a16="http://schemas.microsoft.com/office/drawing/2014/main" val="3743534190"/>
                    </a:ext>
                  </a:extLst>
                </a:gridCol>
              </a:tblGrid>
              <a:tr h="149898">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900" b="0" i="0" u="none" strike="noStrike" dirty="0">
                        <a:solidFill>
                          <a:srgbClr val="000000"/>
                        </a:solidFill>
                        <a:effectLst/>
                        <a:latin typeface="Calibri" panose="020F0502020204030204" pitchFamily="34" charset="0"/>
                      </a:endParaRPr>
                    </a:p>
                  </a:txBody>
                  <a:tcPr marL="6459" marR="6459" marT="6459" marB="0" anchor="b">
                    <a:lnL>
                      <a:noFill/>
                    </a:lnL>
                    <a:lnR>
                      <a:noFill/>
                    </a:lnR>
                    <a:lnT>
                      <a:noFill/>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900" b="0" i="0" u="none" strike="noStrike">
                        <a:solidFill>
                          <a:srgbClr val="000000"/>
                        </a:solidFill>
                        <a:effectLst/>
                        <a:latin typeface="Calibri" panose="020F0502020204030204" pitchFamily="34" charset="0"/>
                      </a:endParaRPr>
                    </a:p>
                  </a:txBody>
                  <a:tcPr marL="6459" marR="6459" marT="6459" marB="0" anchor="b">
                    <a:lnL>
                      <a:noFill/>
                    </a:lnL>
                    <a:lnR>
                      <a:noFill/>
                    </a:lnR>
                    <a:lnT>
                      <a:noFill/>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900" b="0" i="0" u="none" strike="noStrike">
                        <a:solidFill>
                          <a:srgbClr val="000000"/>
                        </a:solidFill>
                        <a:effectLst/>
                        <a:latin typeface="Calibri" panose="020F0502020204030204" pitchFamily="34" charset="0"/>
                      </a:endParaRPr>
                    </a:p>
                  </a:txBody>
                  <a:tcPr marL="6459" marR="6459" marT="6459" marB="0" anchor="b">
                    <a:lnL>
                      <a:noFill/>
                    </a:lnL>
                    <a:lnR>
                      <a:noFill/>
                    </a:lnR>
                    <a:lnT>
                      <a:noFill/>
                    </a:lnT>
                    <a:lnB>
                      <a:noFill/>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900" b="0" i="0" u="none" strike="noStrike">
                        <a:solidFill>
                          <a:srgbClr val="000000"/>
                        </a:solidFill>
                        <a:effectLst/>
                        <a:latin typeface="Calibri" panose="020F0502020204030204" pitchFamily="34" charset="0"/>
                      </a:endParaRPr>
                    </a:p>
                  </a:txBody>
                  <a:tcPr marL="6459" marR="6459" marT="6459" marB="0" anchor="b">
                    <a:lnL>
                      <a:noFill/>
                    </a:lnL>
                    <a:lnR w="19050" cap="flat" cmpd="sng" algn="ctr">
                      <a:solidFill>
                        <a:srgbClr val="0070C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gridSpan="3">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dirty="0">
                          <a:solidFill>
                            <a:srgbClr val="0070C0"/>
                          </a:solidFill>
                          <a:effectLst/>
                          <a:latin typeface="Calibri" panose="020F0502020204030204" pitchFamily="34" charset="0"/>
                        </a:rPr>
                        <a:t>Anexo 2 </a:t>
                      </a:r>
                    </a:p>
                  </a:txBody>
                  <a:tcPr marL="6459" marR="6459" marT="6459" marB="0" anchor="ctr">
                    <a:lnL w="19050" cap="flat" cmpd="sng" algn="ctr">
                      <a:solidFill>
                        <a:srgbClr val="0070C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70C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s-CO"/>
                    </a:p>
                  </a:txBody>
                  <a:tcPr/>
                </a:tc>
                <a:tc hMerge="1">
                  <a:txBody>
                    <a:bodyPr/>
                    <a:lstStyle/>
                    <a:p>
                      <a:endParaRPr lang="es-CO"/>
                    </a:p>
                  </a:txBody>
                  <a:tcPr/>
                </a:tc>
                <a:tc gridSpan="4">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B050"/>
                          </a:solidFill>
                          <a:effectLst/>
                          <a:latin typeface="Calibri" panose="020F0502020204030204" pitchFamily="34" charset="0"/>
                        </a:rPr>
                        <a:t>Anexo 3 </a:t>
                      </a:r>
                    </a:p>
                  </a:txBody>
                  <a:tcPr marL="6459" marR="6459" marT="6459" marB="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883010275"/>
                  </a:ext>
                </a:extLst>
              </a:tr>
              <a:tr h="208990">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900" b="0" i="0" u="none" strike="noStrike">
                        <a:solidFill>
                          <a:srgbClr val="000000"/>
                        </a:solidFill>
                        <a:effectLst/>
                        <a:latin typeface="Calibri" panose="020F0502020204030204" pitchFamily="34" charset="0"/>
                      </a:endParaRPr>
                    </a:p>
                  </a:txBody>
                  <a:tcPr marL="6459" marR="6459" marT="6459"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900" b="0" i="0" u="none" strike="noStrike">
                        <a:solidFill>
                          <a:srgbClr val="000000"/>
                        </a:solidFill>
                        <a:effectLst/>
                        <a:latin typeface="Calibri" panose="020F0502020204030204" pitchFamily="34" charset="0"/>
                      </a:endParaRPr>
                    </a:p>
                  </a:txBody>
                  <a:tcPr marL="6459" marR="6459" marT="6459"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900" b="0" i="0" u="none" strike="noStrike">
                        <a:solidFill>
                          <a:srgbClr val="000000"/>
                        </a:solidFill>
                        <a:effectLst/>
                        <a:latin typeface="Calibri" panose="020F0502020204030204" pitchFamily="34" charset="0"/>
                      </a:endParaRPr>
                    </a:p>
                  </a:txBody>
                  <a:tcPr marL="6459" marR="6459" marT="6459" marB="0" anchor="b">
                    <a:lnL>
                      <a:noFill/>
                    </a:lnL>
                    <a:lnR>
                      <a:noFill/>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l" fontAlgn="b"/>
                      <a:endParaRPr lang="es-CO" sz="900" b="0" i="0" u="none" strike="noStrike">
                        <a:solidFill>
                          <a:srgbClr val="000000"/>
                        </a:solidFill>
                        <a:effectLst/>
                        <a:latin typeface="Calibri" panose="020F0502020204030204" pitchFamily="34" charset="0"/>
                      </a:endParaRPr>
                    </a:p>
                  </a:txBody>
                  <a:tcPr marL="6459" marR="6459" marT="6459" marB="0" anchor="b">
                    <a:lnL>
                      <a:noFill/>
                    </a:lnL>
                    <a:lnR w="19050" cap="flat" cmpd="sng" algn="ctr">
                      <a:solidFill>
                        <a:srgbClr val="0070C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dirty="0">
                          <a:solidFill>
                            <a:srgbClr val="0070C0"/>
                          </a:solidFill>
                          <a:effectLst/>
                          <a:latin typeface="Calibri" panose="020F0502020204030204" pitchFamily="34" charset="0"/>
                        </a:rPr>
                        <a:t>Indicadores y Estándares por áreas de Gestión</a:t>
                      </a:r>
                    </a:p>
                  </a:txBody>
                  <a:tcPr marL="6459" marR="6459" marT="6459" marB="0" anchor="ctr">
                    <a:lnL w="19050" cap="flat" cmpd="sng" algn="ctr">
                      <a:solidFill>
                        <a:srgbClr val="0070C0"/>
                      </a:solidFill>
                      <a:prstDash val="solid"/>
                      <a:round/>
                      <a:headEnd type="none" w="med" len="med"/>
                      <a:tailEnd type="none" w="med" len="med"/>
                    </a:lnL>
                    <a:lnR w="19050" cap="flat" cmpd="sng" algn="ctr">
                      <a:solidFill>
                        <a:srgbClr val="00B050"/>
                      </a:solidFill>
                      <a:prstDash val="solid"/>
                      <a:round/>
                      <a:headEnd type="none" w="med" len="med"/>
                      <a:tailEnd type="none" w="med" len="med"/>
                    </a:lnR>
                    <a:lnT>
                      <a:noFill/>
                    </a:lnT>
                    <a:lnB w="1905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CO"/>
                    </a:p>
                  </a:txBody>
                  <a:tcPr/>
                </a:tc>
                <a:tc hMerge="1">
                  <a:txBody>
                    <a:bodyPr/>
                    <a:lstStyle/>
                    <a:p>
                      <a:endParaRPr lang="es-CO"/>
                    </a:p>
                  </a:txBody>
                  <a:tcPr/>
                </a:tc>
                <a:tc gridSpan="4">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B050"/>
                          </a:solidFill>
                          <a:effectLst/>
                          <a:latin typeface="Calibri" panose="020F0502020204030204" pitchFamily="34" charset="0"/>
                        </a:rPr>
                        <a:t>Instructivo para calificación</a:t>
                      </a:r>
                    </a:p>
                  </a:txBody>
                  <a:tcPr marL="6459" marR="6459" marT="6459" marB="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a:noFill/>
                    </a:lnT>
                    <a:lnB w="1905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238003640"/>
                  </a:ext>
                </a:extLst>
              </a:tr>
              <a:tr h="293054">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Arial Narrow" panose="020B0606020202030204" pitchFamily="34" charset="0"/>
                        </a:rPr>
                        <a:t>Area de Gestión</a:t>
                      </a:r>
                    </a:p>
                  </a:txBody>
                  <a:tcPr marL="6459" marR="6459" marT="645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Arial Narrow" panose="020B0606020202030204" pitchFamily="34" charset="0"/>
                        </a:rPr>
                        <a:t>No.</a:t>
                      </a:r>
                    </a:p>
                  </a:txBody>
                  <a:tcPr marL="6459" marR="6459" marT="6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Arial Narrow" panose="020B0606020202030204" pitchFamily="34" charset="0"/>
                        </a:rPr>
                        <a:t>Tipo de ESE</a:t>
                      </a:r>
                    </a:p>
                  </a:txBody>
                  <a:tcPr marL="6459" marR="6459" marT="6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Arial Narrow" panose="020B0606020202030204" pitchFamily="34" charset="0"/>
                        </a:rPr>
                        <a:t>Indicador</a:t>
                      </a:r>
                    </a:p>
                  </a:txBody>
                  <a:tcPr marL="6459" marR="6459" marT="6459" marB="0" anchor="ctr">
                    <a:lnL w="6350" cap="flat" cmpd="sng" algn="ctr">
                      <a:solidFill>
                        <a:srgbClr val="000000"/>
                      </a:solidFill>
                      <a:prstDash val="solid"/>
                      <a:round/>
                      <a:headEnd type="none" w="med" len="med"/>
                      <a:tailEnd type="none" w="med" len="med"/>
                    </a:lnL>
                    <a:lnR w="19050" cap="flat" cmpd="sng" algn="ctr">
                      <a:solidFill>
                        <a:srgbClr val="0070C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70C0"/>
                          </a:solidFill>
                          <a:effectLst/>
                          <a:latin typeface="Calibri" panose="020F0502020204030204" pitchFamily="34" charset="0"/>
                        </a:rPr>
                        <a:t>Formula del indicador</a:t>
                      </a:r>
                    </a:p>
                  </a:txBody>
                  <a:tcPr marL="6459" marR="6459" marT="6459" marB="0" anchor="ctr">
                    <a:lnL w="190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dirty="0">
                          <a:solidFill>
                            <a:srgbClr val="0070C0"/>
                          </a:solidFill>
                          <a:effectLst/>
                          <a:latin typeface="Calibri" panose="020F0502020204030204" pitchFamily="34" charset="0"/>
                        </a:rPr>
                        <a:t>Estándar para cada año</a:t>
                      </a:r>
                    </a:p>
                  </a:txBody>
                  <a:tcPr marL="6459" marR="6459" marT="6459"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190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70C0"/>
                          </a:solidFill>
                          <a:effectLst/>
                          <a:latin typeface="Calibri" panose="020F0502020204030204" pitchFamily="34" charset="0"/>
                        </a:rPr>
                        <a:t>Fuente de Información</a:t>
                      </a:r>
                    </a:p>
                  </a:txBody>
                  <a:tcPr marL="6459" marR="6459" marT="6459" marB="0" anchor="ctr">
                    <a:lnL w="6350" cap="flat" cmpd="sng" algn="ctr">
                      <a:solidFill>
                        <a:srgbClr val="0070C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70C0"/>
                      </a:solidFill>
                      <a:prstDash val="solid"/>
                      <a:round/>
                      <a:headEnd type="none" w="med" len="med"/>
                      <a:tailEnd type="none" w="med" len="med"/>
                    </a:lnT>
                    <a:lnB w="635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4">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B050"/>
                          </a:solidFill>
                          <a:effectLst/>
                          <a:latin typeface="Calibri" panose="020F0502020204030204" pitchFamily="34" charset="0"/>
                        </a:rPr>
                        <a:t>h: Calificación del resultado o variación observada en el período evaluado</a:t>
                      </a:r>
                    </a:p>
                  </a:txBody>
                  <a:tcPr marL="6459" marR="6459" marT="6459" marB="0" anchor="ctr">
                    <a:lnL w="190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9050" cap="flat" cmpd="sng" algn="ctr">
                      <a:solidFill>
                        <a:srgbClr val="00B050"/>
                      </a:solidFill>
                      <a:prstDash val="solid"/>
                      <a:round/>
                      <a:headEnd type="none" w="med" len="med"/>
                      <a:tailEnd type="none" w="med" len="med"/>
                    </a:lnT>
                    <a:lnB w="635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147750798"/>
                  </a:ext>
                </a:extLst>
              </a:tr>
              <a:tr h="215731">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a</a:t>
                      </a:r>
                    </a:p>
                  </a:txBody>
                  <a:tcPr marL="6459" marR="6459" marT="645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b</a:t>
                      </a:r>
                    </a:p>
                  </a:txBody>
                  <a:tcPr marL="6459" marR="6459" marT="6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c</a:t>
                      </a:r>
                    </a:p>
                  </a:txBody>
                  <a:tcPr marL="6459" marR="6459" marT="6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d</a:t>
                      </a:r>
                    </a:p>
                  </a:txBody>
                  <a:tcPr marL="6459" marR="6459" marT="6459" marB="0" anchor="ctr">
                    <a:lnL w="6350" cap="flat" cmpd="sng" algn="ctr">
                      <a:solidFill>
                        <a:srgbClr val="000000"/>
                      </a:solidFill>
                      <a:prstDash val="solid"/>
                      <a:round/>
                      <a:headEnd type="none" w="med" len="med"/>
                      <a:tailEnd type="none" w="med" len="med"/>
                    </a:lnL>
                    <a:lnR w="19050" cap="flat" cmpd="sng" algn="ctr">
                      <a:solidFill>
                        <a:srgbClr val="0070C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70C0"/>
                          </a:solidFill>
                          <a:effectLst/>
                          <a:latin typeface="Calibri" panose="020F0502020204030204" pitchFamily="34" charset="0"/>
                        </a:rPr>
                        <a:t>e</a:t>
                      </a:r>
                    </a:p>
                  </a:txBody>
                  <a:tcPr marL="6459" marR="6459" marT="6459" marB="0" anchor="ctr">
                    <a:lnL w="190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70C0"/>
                          </a:solidFill>
                          <a:effectLst/>
                          <a:latin typeface="Calibri" panose="020F0502020204030204" pitchFamily="34" charset="0"/>
                        </a:rPr>
                        <a:t>f</a:t>
                      </a:r>
                    </a:p>
                  </a:txBody>
                  <a:tcPr marL="6459" marR="6459" marT="6459"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dirty="0">
                          <a:solidFill>
                            <a:srgbClr val="0070C0"/>
                          </a:solidFill>
                          <a:effectLst/>
                          <a:latin typeface="Calibri" panose="020F0502020204030204" pitchFamily="34" charset="0"/>
                        </a:rPr>
                        <a:t>g</a:t>
                      </a:r>
                    </a:p>
                  </a:txBody>
                  <a:tcPr marL="6459" marR="6459" marT="6459" marB="0" anchor="ctr">
                    <a:lnL w="6350" cap="flat" cmpd="sng" algn="ctr">
                      <a:solidFill>
                        <a:srgbClr val="0070C0"/>
                      </a:solidFill>
                      <a:prstDash val="solid"/>
                      <a:round/>
                      <a:headEnd type="none" w="med" len="med"/>
                      <a:tailEnd type="none" w="med" len="med"/>
                    </a:lnL>
                    <a:lnR w="19050" cap="flat" cmpd="sng" algn="ctr">
                      <a:solidFill>
                        <a:srgbClr val="00B050"/>
                      </a:solidFill>
                      <a:prstDash val="solid"/>
                      <a:round/>
                      <a:headEnd type="none" w="med" len="med"/>
                      <a:tailEnd type="none" w="med" len="med"/>
                    </a:lnR>
                    <a:lnT w="635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B050"/>
                          </a:solidFill>
                          <a:effectLst/>
                          <a:latin typeface="Calibri" panose="020F0502020204030204" pitchFamily="34" charset="0"/>
                        </a:rPr>
                        <a:t>0</a:t>
                      </a:r>
                    </a:p>
                  </a:txBody>
                  <a:tcPr marL="6459" marR="6459" marT="6459" marB="0" anchor="ctr">
                    <a:lnL w="19050" cap="flat" cmpd="sng" algn="ctr">
                      <a:solidFill>
                        <a:srgbClr val="00B050"/>
                      </a:solidFill>
                      <a:prstDash val="solid"/>
                      <a:round/>
                      <a:headEnd type="none" w="med" len="med"/>
                      <a:tailEnd type="none" w="med" len="med"/>
                    </a:lnL>
                    <a:lnR w="6350" cap="flat" cmpd="sng" algn="ctr">
                      <a:solidFill>
                        <a:srgbClr val="00B050"/>
                      </a:solidFill>
                      <a:prstDash val="solid"/>
                      <a:round/>
                      <a:headEnd type="none" w="med" len="med"/>
                      <a:tailEnd type="none" w="med" len="med"/>
                    </a:lnR>
                    <a:lnT w="635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B050"/>
                          </a:solidFill>
                          <a:effectLst/>
                          <a:latin typeface="Calibri" panose="020F0502020204030204" pitchFamily="34" charset="0"/>
                        </a:rPr>
                        <a:t>1</a:t>
                      </a:r>
                    </a:p>
                  </a:txBody>
                  <a:tcPr marL="6459" marR="6459" marT="6459" marB="0" anchor="ctr">
                    <a:lnL w="6350" cap="flat" cmpd="sng" algn="ctr">
                      <a:solidFill>
                        <a:srgbClr val="00B050"/>
                      </a:solidFill>
                      <a:prstDash val="solid"/>
                      <a:round/>
                      <a:headEnd type="none" w="med" len="med"/>
                      <a:tailEnd type="none" w="med" len="med"/>
                    </a:lnL>
                    <a:lnR w="6350" cap="flat" cmpd="sng" algn="ctr">
                      <a:solidFill>
                        <a:srgbClr val="00B050"/>
                      </a:solidFill>
                      <a:prstDash val="solid"/>
                      <a:round/>
                      <a:headEnd type="none" w="med" len="med"/>
                      <a:tailEnd type="none" w="med" len="med"/>
                    </a:lnR>
                    <a:lnT w="635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B050"/>
                          </a:solidFill>
                          <a:effectLst/>
                          <a:latin typeface="Calibri" panose="020F0502020204030204" pitchFamily="34" charset="0"/>
                        </a:rPr>
                        <a:t>3</a:t>
                      </a:r>
                    </a:p>
                  </a:txBody>
                  <a:tcPr marL="6459" marR="6459" marT="6459" marB="0" anchor="ctr">
                    <a:lnL w="6350" cap="flat" cmpd="sng" algn="ctr">
                      <a:solidFill>
                        <a:srgbClr val="00B050"/>
                      </a:solidFill>
                      <a:prstDash val="solid"/>
                      <a:round/>
                      <a:headEnd type="none" w="med" len="med"/>
                      <a:tailEnd type="none" w="med" len="med"/>
                    </a:lnL>
                    <a:lnR w="6350" cap="flat" cmpd="sng" algn="ctr">
                      <a:solidFill>
                        <a:srgbClr val="00B050"/>
                      </a:solidFill>
                      <a:prstDash val="solid"/>
                      <a:round/>
                      <a:headEnd type="none" w="med" len="med"/>
                      <a:tailEnd type="none" w="med" len="med"/>
                    </a:lnR>
                    <a:lnT w="635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B050"/>
                          </a:solidFill>
                          <a:effectLst/>
                          <a:latin typeface="Calibri" panose="020F0502020204030204" pitchFamily="34" charset="0"/>
                        </a:rPr>
                        <a:t>5</a:t>
                      </a:r>
                    </a:p>
                  </a:txBody>
                  <a:tcPr marL="6459" marR="6459" marT="6459" marB="0" anchor="ctr">
                    <a:lnL w="63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635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344679012"/>
                  </a:ext>
                </a:extLst>
              </a:tr>
              <a:tr h="1440908">
                <a:tc rowSpan="3">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1" i="0" u="none" strike="noStrike">
                          <a:solidFill>
                            <a:srgbClr val="000000"/>
                          </a:solidFill>
                          <a:effectLst/>
                          <a:latin typeface="Calibri" panose="020F0502020204030204" pitchFamily="34" charset="0"/>
                        </a:rPr>
                        <a:t>Dirección y Gerencia 20%</a:t>
                      </a:r>
                    </a:p>
                  </a:txBody>
                  <a:tcPr marL="6459" marR="6459" marT="6459" marB="0" vert="vert27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rowSpan="3">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900" b="0" i="0" u="none" strike="noStrike">
                          <a:solidFill>
                            <a:srgbClr val="000000"/>
                          </a:solidFill>
                          <a:effectLst/>
                          <a:latin typeface="Calibri" panose="020F0502020204030204" pitchFamily="34" charset="0"/>
                        </a:rPr>
                        <a:t>1</a:t>
                      </a:r>
                    </a:p>
                  </a:txBody>
                  <a:tcPr marL="6459" marR="6459" marT="6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0" i="0" u="none" strike="noStrike" dirty="0">
                          <a:solidFill>
                            <a:srgbClr val="000000"/>
                          </a:solidFill>
                          <a:effectLst/>
                          <a:latin typeface="Arial Narrow" panose="020B0606020202030204" pitchFamily="34" charset="0"/>
                        </a:rPr>
                        <a:t>Nivel I, II y III</a:t>
                      </a:r>
                    </a:p>
                  </a:txBody>
                  <a:tcPr marL="6459" marR="6459" marT="6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Mejoramiento continuo de calidad aplicable a entidades acreditadas</a:t>
                      </a:r>
                    </a:p>
                  </a:txBody>
                  <a:tcPr marL="6459" marR="6459" marT="6459" marB="0" anchor="ctr">
                    <a:lnL w="6350" cap="flat" cmpd="sng" algn="ctr">
                      <a:solidFill>
                        <a:srgbClr val="000000"/>
                      </a:solidFill>
                      <a:prstDash val="solid"/>
                      <a:round/>
                      <a:headEnd type="none" w="med" len="med"/>
                      <a:tailEnd type="none" w="med" len="med"/>
                    </a:lnL>
                    <a:lnR w="19050" cap="flat" cmpd="sng" algn="ctr">
                      <a:solidFill>
                        <a:srgbClr val="007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Indicador nominal</a:t>
                      </a:r>
                    </a:p>
                  </a:txBody>
                  <a:tcPr marL="6459" marR="6459" marT="6459" marB="0" anchor="ctr">
                    <a:lnL w="190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6350" cap="flat" cmpd="sng" algn="ctr">
                      <a:solidFill>
                        <a:srgbClr val="0070C0"/>
                      </a:solidFill>
                      <a:prstDash val="dash"/>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Mantener la acreditación,  Autoevaluación en la vigencia evaluada ≥3,5</a:t>
                      </a:r>
                    </a:p>
                  </a:txBody>
                  <a:tcPr marL="6459" marR="6459" marT="6459"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6350" cap="flat" cmpd="sng" algn="ctr">
                      <a:solidFill>
                        <a:srgbClr val="0070C0"/>
                      </a:solidFill>
                      <a:prstDash val="dash"/>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 Certificación de acreditación. - Documento de Autoevaluación</a:t>
                      </a:r>
                    </a:p>
                  </a:txBody>
                  <a:tcPr marL="6459" marR="6459" marT="6459" marB="0" anchor="ctr">
                    <a:lnL w="6350" cap="flat" cmpd="sng" algn="ctr">
                      <a:solidFill>
                        <a:srgbClr val="0070C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rgbClr val="0070C0"/>
                      </a:solidFill>
                      <a:prstDash val="solid"/>
                      <a:round/>
                      <a:headEnd type="none" w="med" len="med"/>
                      <a:tailEnd type="none" w="med" len="med"/>
                    </a:lnT>
                    <a:lnB w="6350" cap="flat" cmpd="sng" algn="ctr">
                      <a:solidFill>
                        <a:srgbClr val="0070C0"/>
                      </a:solidFill>
                      <a:prstDash val="dash"/>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.Si la ESE perdió la acreditación en la vigencia evaluada,</a:t>
                      </a:r>
                      <a:br>
                        <a:rPr lang="es-CO" sz="1000" b="0" i="0" u="none" strike="noStrike" dirty="0">
                          <a:solidFill>
                            <a:srgbClr val="000000"/>
                          </a:solidFill>
                          <a:effectLst/>
                          <a:latin typeface="Calibri" panose="020F0502020204030204" pitchFamily="34" charset="0"/>
                        </a:rPr>
                      </a:br>
                      <a:r>
                        <a:rPr lang="es-CO" sz="1000" b="0" i="0" u="none" strike="noStrike" dirty="0">
                          <a:solidFill>
                            <a:srgbClr val="000000"/>
                          </a:solidFill>
                          <a:effectLst/>
                          <a:latin typeface="Calibri" panose="020F0502020204030204" pitchFamily="34" charset="0"/>
                        </a:rPr>
                        <a:t>- No tuvo seguimiento por la entidad acreditadora y no realizó autoevaluación en la vigencia evaluada, de todos los estándares de acreditación que le aplican</a:t>
                      </a:r>
                    </a:p>
                  </a:txBody>
                  <a:tcPr marL="6459" marR="6459" marT="6459" marB="0" anchor="ctr">
                    <a:lnL w="19050" cap="flat" cmpd="sng" algn="ctr">
                      <a:solidFill>
                        <a:srgbClr val="00B050"/>
                      </a:solidFill>
                      <a:prstDash val="solid"/>
                      <a:round/>
                      <a:headEnd type="none" w="med" len="med"/>
                      <a:tailEnd type="none" w="med" len="med"/>
                    </a:lnL>
                    <a:lnR w="635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6350" cap="flat" cmpd="sng" algn="ctr">
                      <a:solidFill>
                        <a:srgbClr val="00B05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a:solidFill>
                            <a:srgbClr val="000000"/>
                          </a:solidFill>
                          <a:effectLst/>
                          <a:latin typeface="Calibri" panose="020F0502020204030204" pitchFamily="34" charset="0"/>
                        </a:rPr>
                        <a:t>– Si la ESE No tuvo seguimiento por la entidad acreditadora, pero se autoevaluó y obtuvo menos de 2,9</a:t>
                      </a:r>
                    </a:p>
                  </a:txBody>
                  <a:tcPr marL="6459" marR="6459" marT="6459" marB="0" anchor="ctr">
                    <a:lnL w="6350" cap="flat" cmpd="sng" algn="ctr">
                      <a:solidFill>
                        <a:srgbClr val="00B050"/>
                      </a:solidFill>
                      <a:prstDash val="solid"/>
                      <a:round/>
                      <a:headEnd type="none" w="med" len="med"/>
                      <a:tailEnd type="none" w="med" len="med"/>
                    </a:lnL>
                    <a:lnR w="635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6350" cap="flat" cmpd="sng" algn="ctr">
                      <a:solidFill>
                        <a:srgbClr val="00B05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a:solidFill>
                            <a:srgbClr val="000000"/>
                          </a:solidFill>
                          <a:effectLst/>
                          <a:latin typeface="Calibri" panose="020F0502020204030204" pitchFamily="34" charset="0"/>
                        </a:rPr>
                        <a:t>– Si la ESE No tuvo seguimiento por la entidad acreditadora, pero se autoevaluó y obtuvo entre 3,0 y 3,49</a:t>
                      </a:r>
                    </a:p>
                  </a:txBody>
                  <a:tcPr marL="6459" marR="6459" marT="6459" marB="0" anchor="ctr">
                    <a:lnL w="6350" cap="flat" cmpd="sng" algn="ctr">
                      <a:solidFill>
                        <a:srgbClr val="00B050"/>
                      </a:solidFill>
                      <a:prstDash val="solid"/>
                      <a:round/>
                      <a:headEnd type="none" w="med" len="med"/>
                      <a:tailEnd type="none" w="med" len="med"/>
                    </a:lnL>
                    <a:lnR w="635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6350" cap="flat" cmpd="sng" algn="ctr">
                      <a:solidFill>
                        <a:srgbClr val="00B05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 .Si la ESE tuvo seguimiento por la entidad acreditadora y mantuvo la acreditación,</a:t>
                      </a:r>
                      <a:br>
                        <a:rPr lang="es-CO" sz="1000" b="0" i="0" u="none" strike="noStrike" dirty="0">
                          <a:solidFill>
                            <a:srgbClr val="000000"/>
                          </a:solidFill>
                          <a:effectLst/>
                          <a:latin typeface="Calibri" panose="020F0502020204030204" pitchFamily="34" charset="0"/>
                        </a:rPr>
                      </a:br>
                      <a:r>
                        <a:rPr lang="es-CO" sz="1000" b="0" i="0" u="none" strike="noStrike" dirty="0">
                          <a:solidFill>
                            <a:srgbClr val="000000"/>
                          </a:solidFill>
                          <a:effectLst/>
                          <a:latin typeface="Calibri" panose="020F0502020204030204" pitchFamily="34" charset="0"/>
                        </a:rPr>
                        <a:t>– No tuvo seguimiento por la entidad acreditadora pero se autoevaluó y obtuvo 3,5 o más</a:t>
                      </a:r>
                    </a:p>
                  </a:txBody>
                  <a:tcPr marL="6459" marR="6459" marT="6459" marB="0" anchor="ctr">
                    <a:lnL w="63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6350" cap="flat" cmpd="sng" algn="ctr">
                      <a:solidFill>
                        <a:srgbClr val="00B05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2221080"/>
                  </a:ext>
                </a:extLst>
              </a:tr>
              <a:tr h="1897387">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0" i="0" u="none" strike="noStrike">
                          <a:solidFill>
                            <a:srgbClr val="000000"/>
                          </a:solidFill>
                          <a:effectLst/>
                          <a:latin typeface="Arial Narrow" panose="020B0606020202030204" pitchFamily="34" charset="0"/>
                        </a:rPr>
                        <a:t>Nivel I, II y III</a:t>
                      </a:r>
                    </a:p>
                  </a:txBody>
                  <a:tcPr marL="6459" marR="6459" marT="6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a:solidFill>
                            <a:srgbClr val="000000"/>
                          </a:solidFill>
                          <a:effectLst/>
                          <a:latin typeface="Calibri" panose="020F0502020204030204" pitchFamily="34" charset="0"/>
                        </a:rPr>
                        <a:t>Mejoramiento continuo de calidad aplicable a entidades NO ACREDITADAS con autoevaluación en la vigencia anterior</a:t>
                      </a:r>
                    </a:p>
                  </a:txBody>
                  <a:tcPr marL="6459" marR="6459" marT="6459" marB="0" anchor="ctr">
                    <a:lnL w="6350" cap="flat" cmpd="sng" algn="ctr">
                      <a:solidFill>
                        <a:srgbClr val="000000"/>
                      </a:solidFill>
                      <a:prstDash val="solid"/>
                      <a:round/>
                      <a:headEnd type="none" w="med" len="med"/>
                      <a:tailEnd type="none" w="med" len="med"/>
                    </a:lnL>
                    <a:lnR w="19050" cap="flat" cmpd="sng" algn="ctr">
                      <a:solidFill>
                        <a:srgbClr val="0070C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Promedio de la calificación de autoevaluación en la vigencia evaluada / Promedio de la calificación de autoevaluación de la vigencia anterior</a:t>
                      </a:r>
                    </a:p>
                  </a:txBody>
                  <a:tcPr marL="6459" marR="6459" marT="6459" marB="0" anchor="ctr">
                    <a:lnL w="190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dash"/>
                      <a:round/>
                      <a:headEnd type="none" w="med" len="med"/>
                      <a:tailEnd type="none" w="med" len="med"/>
                    </a:lnT>
                    <a:lnB w="6350" cap="flat" cmpd="sng" algn="ctr">
                      <a:solidFill>
                        <a:srgbClr val="0070C0"/>
                      </a:solidFill>
                      <a:prstDash val="dash"/>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a:solidFill>
                            <a:srgbClr val="000000"/>
                          </a:solidFill>
                          <a:effectLst/>
                          <a:latin typeface="Calibri" panose="020F0502020204030204" pitchFamily="34" charset="0"/>
                        </a:rPr>
                        <a:t>  -  ≥1,20</a:t>
                      </a:r>
                      <a:br>
                        <a:rPr lang="es-CO" sz="1000" b="0" i="0" u="none" strike="noStrike">
                          <a:solidFill>
                            <a:srgbClr val="000000"/>
                          </a:solidFill>
                          <a:effectLst/>
                          <a:latin typeface="Calibri" panose="020F0502020204030204" pitchFamily="34" charset="0"/>
                        </a:rPr>
                      </a:br>
                      <a:r>
                        <a:rPr lang="es-CO" sz="1000" b="0" i="0" u="none" strike="noStrike">
                          <a:solidFill>
                            <a:srgbClr val="000000"/>
                          </a:solidFill>
                          <a:effectLst/>
                          <a:latin typeface="Calibri" panose="020F0502020204030204" pitchFamily="34" charset="0"/>
                        </a:rPr>
                        <a:t>- Postulación para la acreditación, formalizada con contrato</a:t>
                      </a:r>
                      <a:br>
                        <a:rPr lang="es-CO" sz="1000" b="0" i="0" u="none" strike="noStrike">
                          <a:solidFill>
                            <a:srgbClr val="000000"/>
                          </a:solidFill>
                          <a:effectLst/>
                          <a:latin typeface="Calibri" panose="020F0502020204030204" pitchFamily="34" charset="0"/>
                        </a:rPr>
                      </a:br>
                      <a:r>
                        <a:rPr lang="es-CO" sz="1000" b="0" i="0" u="none" strike="noStrike">
                          <a:solidFill>
                            <a:srgbClr val="000000"/>
                          </a:solidFill>
                          <a:effectLst/>
                          <a:latin typeface="Calibri" panose="020F0502020204030204" pitchFamily="34" charset="0"/>
                        </a:rPr>
                        <a:t>- Acreditación en la vigencia evaluada </a:t>
                      </a:r>
                    </a:p>
                  </a:txBody>
                  <a:tcPr marL="6459" marR="6459" marT="6459"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dash"/>
                      <a:round/>
                      <a:headEnd type="none" w="med" len="med"/>
                      <a:tailEnd type="none" w="med" len="med"/>
                    </a:lnT>
                    <a:lnB w="6350" cap="flat" cmpd="sng" algn="ctr">
                      <a:solidFill>
                        <a:srgbClr val="0070C0"/>
                      </a:solidFill>
                      <a:prstDash val="dash"/>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a:solidFill>
                            <a:srgbClr val="000000"/>
                          </a:solidFill>
                          <a:effectLst/>
                          <a:latin typeface="Calibri" panose="020F0502020204030204" pitchFamily="34" charset="0"/>
                        </a:rPr>
                        <a:t>- Documento de Autoevaluación vigencia evaluada y vigencia anterior</a:t>
                      </a:r>
                      <a:br>
                        <a:rPr lang="es-CO" sz="1000" b="0" i="0" u="none" strike="noStrike">
                          <a:solidFill>
                            <a:srgbClr val="000000"/>
                          </a:solidFill>
                          <a:effectLst/>
                          <a:latin typeface="Calibri" panose="020F0502020204030204" pitchFamily="34" charset="0"/>
                        </a:rPr>
                      </a:br>
                      <a:r>
                        <a:rPr lang="es-CO" sz="1000" b="0" i="0" u="none" strike="noStrike">
                          <a:solidFill>
                            <a:srgbClr val="000000"/>
                          </a:solidFill>
                          <a:effectLst/>
                          <a:latin typeface="Calibri" panose="020F0502020204030204" pitchFamily="34" charset="0"/>
                        </a:rPr>
                        <a:t>- Contrato de Postulación</a:t>
                      </a:r>
                      <a:br>
                        <a:rPr lang="es-CO" sz="1000" b="0" i="0" u="none" strike="noStrike">
                          <a:solidFill>
                            <a:srgbClr val="000000"/>
                          </a:solidFill>
                          <a:effectLst/>
                          <a:latin typeface="Calibri" panose="020F0502020204030204" pitchFamily="34" charset="0"/>
                        </a:rPr>
                      </a:br>
                      <a:r>
                        <a:rPr lang="es-CO" sz="1000" b="0" i="0" u="none" strike="noStrike">
                          <a:solidFill>
                            <a:srgbClr val="000000"/>
                          </a:solidFill>
                          <a:effectLst/>
                          <a:latin typeface="Calibri" panose="020F0502020204030204" pitchFamily="34" charset="0"/>
                        </a:rPr>
                        <a:t>- Certificación de acreditación </a:t>
                      </a:r>
                    </a:p>
                  </a:txBody>
                  <a:tcPr marL="6459" marR="6459" marT="6459" marB="0" anchor="ctr">
                    <a:lnL w="6350" cap="flat" cmpd="sng" algn="ctr">
                      <a:solidFill>
                        <a:srgbClr val="0070C0"/>
                      </a:solidFill>
                      <a:prstDash val="solid"/>
                      <a:round/>
                      <a:headEnd type="none" w="med" len="med"/>
                      <a:tailEnd type="none" w="med" len="med"/>
                    </a:lnL>
                    <a:lnR w="19050" cap="flat" cmpd="sng" algn="ctr">
                      <a:solidFill>
                        <a:srgbClr val="00B050"/>
                      </a:solidFill>
                      <a:prstDash val="solid"/>
                      <a:round/>
                      <a:headEnd type="none" w="med" len="med"/>
                      <a:tailEnd type="none" w="med" len="med"/>
                    </a:lnR>
                    <a:lnT w="6350" cap="flat" cmpd="sng" algn="ctr">
                      <a:solidFill>
                        <a:srgbClr val="0070C0"/>
                      </a:solidFill>
                      <a:prstDash val="dash"/>
                      <a:round/>
                      <a:headEnd type="none" w="med" len="med"/>
                      <a:tailEnd type="none" w="med" len="med"/>
                    </a:lnT>
                    <a:lnB w="6350" cap="flat" cmpd="sng" algn="ctr">
                      <a:solidFill>
                        <a:srgbClr val="0070C0"/>
                      </a:solidFill>
                      <a:prstDash val="dash"/>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.Obtuvo una calificación inferior a la vigencia anterior (indicador menor de 1,0), </a:t>
                      </a:r>
                      <a:br>
                        <a:rPr lang="es-CO" sz="1000" b="0" i="0" u="none" strike="noStrike" dirty="0">
                          <a:solidFill>
                            <a:srgbClr val="000000"/>
                          </a:solidFill>
                          <a:effectLst/>
                          <a:latin typeface="Calibri" panose="020F0502020204030204" pitchFamily="34" charset="0"/>
                        </a:rPr>
                      </a:br>
                      <a:r>
                        <a:rPr lang="es-CO" sz="1000" b="0" i="0" u="none" strike="noStrike" dirty="0">
                          <a:solidFill>
                            <a:srgbClr val="000000"/>
                          </a:solidFill>
                          <a:effectLst/>
                          <a:latin typeface="Calibri" panose="020F0502020204030204" pitchFamily="34" charset="0"/>
                        </a:rPr>
                        <a:t>- La ESE No realizó autoevaluación en la vigencia evaluada de todos los estándares de acreditación que le aplican</a:t>
                      </a:r>
                    </a:p>
                  </a:txBody>
                  <a:tcPr marL="6459" marR="6459" marT="6459" marB="0" anchor="ctr">
                    <a:lnL w="19050" cap="flat" cmpd="sng" algn="ctr">
                      <a:solidFill>
                        <a:srgbClr val="00B050"/>
                      </a:solidFill>
                      <a:prstDash val="solid"/>
                      <a:round/>
                      <a:headEnd type="none" w="med" len="med"/>
                      <a:tailEnd type="none" w="med" len="med"/>
                    </a:lnL>
                    <a:lnR w="6350" cap="flat" cmpd="sng" algn="ctr">
                      <a:solidFill>
                        <a:srgbClr val="00B050"/>
                      </a:solidFill>
                      <a:prstDash val="solid"/>
                      <a:round/>
                      <a:headEnd type="none" w="med" len="med"/>
                      <a:tailEnd type="none" w="med" len="med"/>
                    </a:lnR>
                    <a:lnT w="6350" cap="flat" cmpd="sng" algn="ctr">
                      <a:solidFill>
                        <a:srgbClr val="00B050"/>
                      </a:solidFill>
                      <a:prstDash val="dot"/>
                      <a:round/>
                      <a:headEnd type="none" w="med" len="med"/>
                      <a:tailEnd type="none" w="med" len="med"/>
                    </a:lnT>
                    <a:lnB w="6350" cap="flat" cmpd="sng" algn="ctr">
                      <a:solidFill>
                        <a:srgbClr val="00B05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 El resultado de la comparación está entre 1,00 y 1,10</a:t>
                      </a:r>
                    </a:p>
                  </a:txBody>
                  <a:tcPr marL="6459" marR="6459" marT="6459" marB="0" anchor="ctr">
                    <a:lnL w="6350" cap="flat" cmpd="sng" algn="ctr">
                      <a:solidFill>
                        <a:srgbClr val="00B050"/>
                      </a:solidFill>
                      <a:prstDash val="solid"/>
                      <a:round/>
                      <a:headEnd type="none" w="med" len="med"/>
                      <a:tailEnd type="none" w="med" len="med"/>
                    </a:lnL>
                    <a:lnR w="6350" cap="flat" cmpd="sng" algn="ctr">
                      <a:solidFill>
                        <a:srgbClr val="00B050"/>
                      </a:solidFill>
                      <a:prstDash val="solid"/>
                      <a:round/>
                      <a:headEnd type="none" w="med" len="med"/>
                      <a:tailEnd type="none" w="med" len="med"/>
                    </a:lnR>
                    <a:lnT w="6350" cap="flat" cmpd="sng" algn="ctr">
                      <a:solidFill>
                        <a:srgbClr val="00B050"/>
                      </a:solidFill>
                      <a:prstDash val="dot"/>
                      <a:round/>
                      <a:headEnd type="none" w="med" len="med"/>
                      <a:tailEnd type="none" w="med" len="med"/>
                    </a:lnT>
                    <a:lnB w="6350" cap="flat" cmpd="sng" algn="ctr">
                      <a:solidFill>
                        <a:srgbClr val="00B05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 El resultado de la comparación está entre 1,11 y 1,19</a:t>
                      </a:r>
                    </a:p>
                  </a:txBody>
                  <a:tcPr marL="6459" marR="6459" marT="6459" marB="0" anchor="ctr">
                    <a:lnL w="6350" cap="flat" cmpd="sng" algn="ctr">
                      <a:solidFill>
                        <a:srgbClr val="00B050"/>
                      </a:solidFill>
                      <a:prstDash val="solid"/>
                      <a:round/>
                      <a:headEnd type="none" w="med" len="med"/>
                      <a:tailEnd type="none" w="med" len="med"/>
                    </a:lnL>
                    <a:lnR w="6350" cap="flat" cmpd="sng" algn="ctr">
                      <a:solidFill>
                        <a:srgbClr val="00B050"/>
                      </a:solidFill>
                      <a:prstDash val="solid"/>
                      <a:round/>
                      <a:headEnd type="none" w="med" len="med"/>
                      <a:tailEnd type="none" w="med" len="med"/>
                    </a:lnR>
                    <a:lnT w="6350" cap="flat" cmpd="sng" algn="ctr">
                      <a:solidFill>
                        <a:srgbClr val="00B050"/>
                      </a:solidFill>
                      <a:prstDash val="dot"/>
                      <a:round/>
                      <a:headEnd type="none" w="med" len="med"/>
                      <a:tailEnd type="none" w="med" len="med"/>
                    </a:lnT>
                    <a:lnB w="6350" cap="flat" cmpd="sng" algn="ctr">
                      <a:solidFill>
                        <a:srgbClr val="00B050"/>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.El resultado de la comparación es mayor o igual a 1,2;</a:t>
                      </a:r>
                      <a:br>
                        <a:rPr lang="es-CO" sz="1000" b="0" i="0" u="none" strike="noStrike" dirty="0">
                          <a:solidFill>
                            <a:srgbClr val="000000"/>
                          </a:solidFill>
                          <a:effectLst/>
                          <a:latin typeface="Calibri" panose="020F0502020204030204" pitchFamily="34" charset="0"/>
                        </a:rPr>
                      </a:br>
                      <a:r>
                        <a:rPr lang="es-CO" sz="1000" b="0" i="0" u="none" strike="noStrike" dirty="0">
                          <a:solidFill>
                            <a:srgbClr val="000000"/>
                          </a:solidFill>
                          <a:effectLst/>
                          <a:latin typeface="Calibri" panose="020F0502020204030204" pitchFamily="34" charset="0"/>
                        </a:rPr>
                        <a:t>- La ESE obtuvo la acreditación en la vigencia evaluada,</a:t>
                      </a:r>
                      <a:br>
                        <a:rPr lang="es-CO" sz="1000" b="0" i="0" u="none" strike="noStrike" dirty="0">
                          <a:solidFill>
                            <a:srgbClr val="000000"/>
                          </a:solidFill>
                          <a:effectLst/>
                          <a:latin typeface="Calibri" panose="020F0502020204030204" pitchFamily="34" charset="0"/>
                        </a:rPr>
                      </a:br>
                      <a:r>
                        <a:rPr lang="es-CO" sz="1000" b="0" i="0" u="none" strike="noStrike" dirty="0">
                          <a:solidFill>
                            <a:srgbClr val="000000"/>
                          </a:solidFill>
                          <a:effectLst/>
                          <a:latin typeface="Calibri" panose="020F0502020204030204" pitchFamily="34" charset="0"/>
                        </a:rPr>
                        <a:t>- La ESE fue postulada a la evaluación externa por la entidad acreditadora y dicha postulación se formalizó con la firma del contrato entre la ESE y la entidad acreditadora en la vigencia evaluada</a:t>
                      </a:r>
                    </a:p>
                  </a:txBody>
                  <a:tcPr marL="6459" marR="6459" marT="6459" marB="0" anchor="ctr">
                    <a:lnL w="63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6350" cap="flat" cmpd="sng" algn="ctr">
                      <a:solidFill>
                        <a:srgbClr val="00B050"/>
                      </a:solidFill>
                      <a:prstDash val="dot"/>
                      <a:round/>
                      <a:headEnd type="none" w="med" len="med"/>
                      <a:tailEnd type="none" w="med" len="med"/>
                    </a:lnT>
                    <a:lnB w="6350" cap="flat" cmpd="sng" algn="ctr">
                      <a:solidFill>
                        <a:srgbClr val="00B050"/>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92985108"/>
                  </a:ext>
                </a:extLst>
              </a:tr>
              <a:tr h="1596928">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ctr" fontAlgn="ctr"/>
                      <a:r>
                        <a:rPr lang="es-CO" sz="1000" b="0" i="0" u="none" strike="noStrike">
                          <a:solidFill>
                            <a:srgbClr val="000000"/>
                          </a:solidFill>
                          <a:effectLst/>
                          <a:latin typeface="Arial Narrow" panose="020B0606020202030204" pitchFamily="34" charset="0"/>
                        </a:rPr>
                        <a:t>Nivel I, II y III</a:t>
                      </a:r>
                    </a:p>
                  </a:txBody>
                  <a:tcPr marL="6459" marR="6459" marT="64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a:solidFill>
                            <a:srgbClr val="000000"/>
                          </a:solidFill>
                          <a:effectLst/>
                          <a:latin typeface="Calibri" panose="020F0502020204030204" pitchFamily="34" charset="0"/>
                        </a:rPr>
                        <a:t>Mejoramiento continuo de calidad para entidades NO ACREDITADAS SIN AUTOEVALUACION en la vigencia anterior</a:t>
                      </a:r>
                    </a:p>
                  </a:txBody>
                  <a:tcPr marL="6459" marR="6459" marT="6459" marB="0" anchor="ctr">
                    <a:lnL w="6350" cap="flat" cmpd="sng" algn="ctr">
                      <a:solidFill>
                        <a:srgbClr val="000000"/>
                      </a:solidFill>
                      <a:prstDash val="solid"/>
                      <a:round/>
                      <a:headEnd type="none" w="med" len="med"/>
                      <a:tailEnd type="none" w="med" len="med"/>
                    </a:lnL>
                    <a:lnR w="19050" cap="flat" cmpd="sng" algn="ctr">
                      <a:solidFill>
                        <a:srgbClr val="0070C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a:solidFill>
                            <a:srgbClr val="000000"/>
                          </a:solidFill>
                          <a:effectLst/>
                          <a:latin typeface="Calibri" panose="020F0502020204030204" pitchFamily="34" charset="0"/>
                        </a:rPr>
                        <a:t>Indicador nominal</a:t>
                      </a:r>
                    </a:p>
                  </a:txBody>
                  <a:tcPr marL="6459" marR="6459" marT="6459" marB="0" anchor="ctr">
                    <a:lnL w="190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dash"/>
                      <a:round/>
                      <a:headEnd type="none" w="med" len="med"/>
                      <a:tailEnd type="none" w="med" len="med"/>
                    </a:lnT>
                    <a:lnB w="1905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a:solidFill>
                            <a:srgbClr val="000000"/>
                          </a:solidFill>
                          <a:effectLst/>
                          <a:latin typeface="Calibri" panose="020F0502020204030204" pitchFamily="34" charset="0"/>
                        </a:rPr>
                        <a:t>- Autoevaluación completa en la vigencia evaluada</a:t>
                      </a:r>
                      <a:br>
                        <a:rPr lang="es-CO" sz="1000" b="0" i="0" u="none" strike="noStrike">
                          <a:solidFill>
                            <a:srgbClr val="000000"/>
                          </a:solidFill>
                          <a:effectLst/>
                          <a:latin typeface="Calibri" panose="020F0502020204030204" pitchFamily="34" charset="0"/>
                        </a:rPr>
                      </a:br>
                      <a:r>
                        <a:rPr lang="es-CO" sz="1000" b="0" i="0" u="none" strike="noStrike">
                          <a:solidFill>
                            <a:srgbClr val="000000"/>
                          </a:solidFill>
                          <a:effectLst/>
                          <a:latin typeface="Calibri" panose="020F0502020204030204" pitchFamily="34" charset="0"/>
                        </a:rPr>
                        <a:t>- Postulación para la acreditación formalizada con contrato</a:t>
                      </a:r>
                      <a:br>
                        <a:rPr lang="es-CO" sz="1000" b="0" i="0" u="none" strike="noStrike">
                          <a:solidFill>
                            <a:srgbClr val="000000"/>
                          </a:solidFill>
                          <a:effectLst/>
                          <a:latin typeface="Calibri" panose="020F0502020204030204" pitchFamily="34" charset="0"/>
                        </a:rPr>
                      </a:br>
                      <a:r>
                        <a:rPr lang="es-CO" sz="1000" b="0" i="0" u="none" strike="noStrike">
                          <a:solidFill>
                            <a:srgbClr val="000000"/>
                          </a:solidFill>
                          <a:effectLst/>
                          <a:latin typeface="Calibri" panose="020F0502020204030204" pitchFamily="34" charset="0"/>
                        </a:rPr>
                        <a:t>- Acreditación en la vigencia evaluada </a:t>
                      </a:r>
                    </a:p>
                  </a:txBody>
                  <a:tcPr marL="6459" marR="6459" marT="6459" marB="0" anchor="ctr">
                    <a:lnL w="6350" cap="flat" cmpd="sng" algn="ctr">
                      <a:solidFill>
                        <a:srgbClr val="0070C0"/>
                      </a:solidFill>
                      <a:prstDash val="solid"/>
                      <a:round/>
                      <a:headEnd type="none" w="med" len="med"/>
                      <a:tailEnd type="none" w="med" len="med"/>
                    </a:lnL>
                    <a:lnR w="6350" cap="flat" cmpd="sng" algn="ctr">
                      <a:solidFill>
                        <a:srgbClr val="0070C0"/>
                      </a:solidFill>
                      <a:prstDash val="solid"/>
                      <a:round/>
                      <a:headEnd type="none" w="med" len="med"/>
                      <a:tailEnd type="none" w="med" len="med"/>
                    </a:lnR>
                    <a:lnT w="6350" cap="flat" cmpd="sng" algn="ctr">
                      <a:solidFill>
                        <a:srgbClr val="0070C0"/>
                      </a:solidFill>
                      <a:prstDash val="dash"/>
                      <a:round/>
                      <a:headEnd type="none" w="med" len="med"/>
                      <a:tailEnd type="none" w="med" len="med"/>
                    </a:lnT>
                    <a:lnB w="1905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a:solidFill>
                            <a:srgbClr val="000000"/>
                          </a:solidFill>
                          <a:effectLst/>
                          <a:latin typeface="Calibri" panose="020F0502020204030204" pitchFamily="34" charset="0"/>
                        </a:rPr>
                        <a:t>- Documento de Autoevaluación</a:t>
                      </a:r>
                      <a:br>
                        <a:rPr lang="es-CO" sz="1000" b="0" i="0" u="none" strike="noStrike">
                          <a:solidFill>
                            <a:srgbClr val="000000"/>
                          </a:solidFill>
                          <a:effectLst/>
                          <a:latin typeface="Calibri" panose="020F0502020204030204" pitchFamily="34" charset="0"/>
                        </a:rPr>
                      </a:br>
                      <a:r>
                        <a:rPr lang="es-CO" sz="1000" b="0" i="0" u="none" strike="noStrike">
                          <a:solidFill>
                            <a:srgbClr val="000000"/>
                          </a:solidFill>
                          <a:effectLst/>
                          <a:latin typeface="Calibri" panose="020F0502020204030204" pitchFamily="34" charset="0"/>
                        </a:rPr>
                        <a:t>- Contrato de Postulación</a:t>
                      </a:r>
                      <a:br>
                        <a:rPr lang="es-CO" sz="1000" b="0" i="0" u="none" strike="noStrike">
                          <a:solidFill>
                            <a:srgbClr val="000000"/>
                          </a:solidFill>
                          <a:effectLst/>
                          <a:latin typeface="Calibri" panose="020F0502020204030204" pitchFamily="34" charset="0"/>
                        </a:rPr>
                      </a:br>
                      <a:r>
                        <a:rPr lang="es-CO" sz="1000" b="0" i="0" u="none" strike="noStrike">
                          <a:solidFill>
                            <a:srgbClr val="000000"/>
                          </a:solidFill>
                          <a:effectLst/>
                          <a:latin typeface="Calibri" panose="020F0502020204030204" pitchFamily="34" charset="0"/>
                        </a:rPr>
                        <a:t>- Certificación de acreditación</a:t>
                      </a:r>
                    </a:p>
                  </a:txBody>
                  <a:tcPr marL="6459" marR="6459" marT="6459" marB="0" anchor="ctr">
                    <a:lnL w="6350" cap="flat" cmpd="sng" algn="ctr">
                      <a:solidFill>
                        <a:srgbClr val="0070C0"/>
                      </a:solidFill>
                      <a:prstDash val="solid"/>
                      <a:round/>
                      <a:headEnd type="none" w="med" len="med"/>
                      <a:tailEnd type="none" w="med" len="med"/>
                    </a:lnL>
                    <a:lnR w="19050" cap="flat" cmpd="sng" algn="ctr">
                      <a:solidFill>
                        <a:srgbClr val="00B050"/>
                      </a:solidFill>
                      <a:prstDash val="solid"/>
                      <a:round/>
                      <a:headEnd type="none" w="med" len="med"/>
                      <a:tailEnd type="none" w="med" len="med"/>
                    </a:lnR>
                    <a:lnT w="6350" cap="flat" cmpd="sng" algn="ctr">
                      <a:solidFill>
                        <a:srgbClr val="0070C0"/>
                      </a:solidFill>
                      <a:prstDash val="dash"/>
                      <a:round/>
                      <a:headEnd type="none" w="med" len="med"/>
                      <a:tailEnd type="none" w="med" len="med"/>
                    </a:lnT>
                    <a:lnB w="1905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 La ESE No realizó autoevaluación en la vigencia evaluada, de todos los estándares de acreditación que le aplican</a:t>
                      </a:r>
                    </a:p>
                  </a:txBody>
                  <a:tcPr marL="6459" marR="6459" marT="6459" marB="0" anchor="ctr">
                    <a:lnL w="19050" cap="flat" cmpd="sng" algn="ctr">
                      <a:solidFill>
                        <a:srgbClr val="00B050"/>
                      </a:solidFill>
                      <a:prstDash val="solid"/>
                      <a:round/>
                      <a:headEnd type="none" w="med" len="med"/>
                      <a:tailEnd type="none" w="med" len="med"/>
                    </a:lnL>
                    <a:lnR w="6350" cap="flat" cmpd="sng" algn="ctr">
                      <a:solidFill>
                        <a:srgbClr val="00B050"/>
                      </a:solidFill>
                      <a:prstDash val="solid"/>
                      <a:round/>
                      <a:headEnd type="none" w="med" len="med"/>
                      <a:tailEnd type="none" w="med" len="med"/>
                    </a:lnR>
                    <a:lnT w="6350" cap="flat" cmpd="sng" algn="ctr">
                      <a:solidFill>
                        <a:srgbClr val="00B050"/>
                      </a:solidFill>
                      <a:prstDash val="dot"/>
                      <a:round/>
                      <a:headEnd type="none" w="med" len="med"/>
                      <a:tailEnd type="none" w="med" len="med"/>
                    </a:lnT>
                    <a:lnB w="1905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a:solidFill>
                            <a:srgbClr val="000000"/>
                          </a:solidFill>
                          <a:effectLst/>
                          <a:latin typeface="Calibri" panose="020F0502020204030204" pitchFamily="34" charset="0"/>
                        </a:rPr>
                        <a:t> </a:t>
                      </a:r>
                    </a:p>
                  </a:txBody>
                  <a:tcPr marL="6459" marR="6459" marT="6459" marB="0" anchor="ctr">
                    <a:lnL w="6350" cap="flat" cmpd="sng" algn="ctr">
                      <a:solidFill>
                        <a:srgbClr val="00B050"/>
                      </a:solidFill>
                      <a:prstDash val="solid"/>
                      <a:round/>
                      <a:headEnd type="none" w="med" len="med"/>
                      <a:tailEnd type="none" w="med" len="med"/>
                    </a:lnL>
                    <a:lnR w="6350" cap="flat" cmpd="sng" algn="ctr">
                      <a:solidFill>
                        <a:srgbClr val="00B050"/>
                      </a:solidFill>
                      <a:prstDash val="solid"/>
                      <a:round/>
                      <a:headEnd type="none" w="med" len="med"/>
                      <a:tailEnd type="none" w="med" len="med"/>
                    </a:lnR>
                    <a:lnT w="6350" cap="flat" cmpd="sng" algn="ctr">
                      <a:solidFill>
                        <a:srgbClr val="00B050"/>
                      </a:solidFill>
                      <a:prstDash val="dot"/>
                      <a:round/>
                      <a:headEnd type="none" w="med" len="med"/>
                      <a:tailEnd type="none" w="med" len="med"/>
                    </a:lnT>
                    <a:lnB w="1905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a:solidFill>
                            <a:srgbClr val="000000"/>
                          </a:solidFill>
                          <a:effectLst/>
                          <a:latin typeface="Calibri" panose="020F0502020204030204" pitchFamily="34" charset="0"/>
                        </a:rPr>
                        <a:t>- La ESE en la vigencia evaluada realizó autoevaluación completa de los estándares que le aplican</a:t>
                      </a:r>
                    </a:p>
                  </a:txBody>
                  <a:tcPr marL="6459" marR="6459" marT="6459" marB="0" anchor="ctr">
                    <a:lnL w="6350" cap="flat" cmpd="sng" algn="ctr">
                      <a:solidFill>
                        <a:srgbClr val="00B050"/>
                      </a:solidFill>
                      <a:prstDash val="solid"/>
                      <a:round/>
                      <a:headEnd type="none" w="med" len="med"/>
                      <a:tailEnd type="none" w="med" len="med"/>
                    </a:lnL>
                    <a:lnR w="6350" cap="flat" cmpd="sng" algn="ctr">
                      <a:solidFill>
                        <a:srgbClr val="00B050"/>
                      </a:solidFill>
                      <a:prstDash val="solid"/>
                      <a:round/>
                      <a:headEnd type="none" w="med" len="med"/>
                      <a:tailEnd type="none" w="med" len="med"/>
                    </a:lnR>
                    <a:lnT w="6350" cap="flat" cmpd="sng" algn="ctr">
                      <a:solidFill>
                        <a:srgbClr val="00B050"/>
                      </a:solidFill>
                      <a:prstDash val="dot"/>
                      <a:round/>
                      <a:headEnd type="none" w="med" len="med"/>
                      <a:tailEnd type="none" w="med" len="med"/>
                    </a:lnT>
                    <a:lnB w="1905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Calibri" panose="020F0502020204030204"/>
                          <a:sym typeface="Arial"/>
                        </a:defRPr>
                      </a:lvl9pPr>
                    </a:lstStyle>
                    <a:p>
                      <a:pPr algn="just" fontAlgn="ctr"/>
                      <a:r>
                        <a:rPr lang="es-CO" sz="1000" b="0" i="0" u="none" strike="noStrike" dirty="0">
                          <a:solidFill>
                            <a:srgbClr val="000000"/>
                          </a:solidFill>
                          <a:effectLst/>
                          <a:latin typeface="Calibri" panose="020F0502020204030204" pitchFamily="34" charset="0"/>
                        </a:rPr>
                        <a:t>.La ESE obtuvo la acreditación en la vigencia evaluada;</a:t>
                      </a:r>
                      <a:br>
                        <a:rPr lang="es-CO" sz="1000" b="0" i="0" u="none" strike="noStrike" dirty="0">
                          <a:solidFill>
                            <a:srgbClr val="000000"/>
                          </a:solidFill>
                          <a:effectLst/>
                          <a:latin typeface="Calibri" panose="020F0502020204030204" pitchFamily="34" charset="0"/>
                        </a:rPr>
                      </a:br>
                      <a:r>
                        <a:rPr lang="es-CO" sz="1000" b="0" i="0" u="none" strike="noStrike" dirty="0">
                          <a:solidFill>
                            <a:srgbClr val="000000"/>
                          </a:solidFill>
                          <a:effectLst/>
                          <a:latin typeface="Calibri" panose="020F0502020204030204" pitchFamily="34" charset="0"/>
                        </a:rPr>
                        <a:t>- La ESE fue postulada a la evaluación externa por la entidad acreditadora y dicha postulación se formalizó con la firma del contrato entre la ESE y la entidad acreditadora en la vigencia evaluada</a:t>
                      </a:r>
                    </a:p>
                  </a:txBody>
                  <a:tcPr marL="6459" marR="6459" marT="6459" marB="0" anchor="ctr">
                    <a:lnL w="6350" cap="flat" cmpd="sng" algn="ctr">
                      <a:solidFill>
                        <a:srgbClr val="00B050"/>
                      </a:solidFill>
                      <a:prstDash val="solid"/>
                      <a:round/>
                      <a:headEnd type="none" w="med" len="med"/>
                      <a:tailEnd type="none" w="med" len="med"/>
                    </a:lnL>
                    <a:lnR w="19050" cap="flat" cmpd="sng" algn="ctr">
                      <a:solidFill>
                        <a:srgbClr val="00B050"/>
                      </a:solidFill>
                      <a:prstDash val="solid"/>
                      <a:round/>
                      <a:headEnd type="none" w="med" len="med"/>
                      <a:tailEnd type="none" w="med" len="med"/>
                    </a:lnR>
                    <a:lnT w="6350" cap="flat" cmpd="sng" algn="ctr">
                      <a:solidFill>
                        <a:srgbClr val="00B050"/>
                      </a:solidFill>
                      <a:prstDash val="dot"/>
                      <a:round/>
                      <a:headEnd type="none" w="med" len="med"/>
                      <a:tailEnd type="none" w="med" len="med"/>
                    </a:lnT>
                    <a:lnB w="1905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563646"/>
                  </a:ext>
                </a:extLst>
              </a:tr>
            </a:tbl>
          </a:graphicData>
        </a:graphic>
      </p:graphicFrame>
    </p:spTree>
    <p:extLst>
      <p:ext uri="{BB962C8B-B14F-4D97-AF65-F5344CB8AC3E}">
        <p14:creationId xmlns:p14="http://schemas.microsoft.com/office/powerpoint/2010/main" val="3285782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2" name="Título 1"/>
          <p:cNvSpPr txBox="1">
            <a:spLocks/>
          </p:cNvSpPr>
          <p:nvPr/>
        </p:nvSpPr>
        <p:spPr>
          <a:xfrm>
            <a:off x="5083629" y="154745"/>
            <a:ext cx="6544198" cy="6445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CO" sz="3200" b="1">
                <a:solidFill>
                  <a:srgbClr val="336600"/>
                </a:solidFill>
                <a:latin typeface="Arial" panose="020B0604020202020204" pitchFamily="34" charset="0"/>
                <a:cs typeface="Arial" panose="020B0604020202020204" pitchFamily="34" charset="0"/>
              </a:rPr>
              <a:t>Área de Dirección y Gerencia</a:t>
            </a:r>
            <a:endParaRPr lang="es-CO" sz="3200" b="1" dirty="0">
              <a:solidFill>
                <a:srgbClr val="336600"/>
              </a:solidFill>
              <a:latin typeface="Arial" panose="020B0604020202020204" pitchFamily="34" charset="0"/>
              <a:cs typeface="Arial" panose="020B0604020202020204" pitchFamily="34" charset="0"/>
            </a:endParaRPr>
          </a:p>
        </p:txBody>
      </p:sp>
      <p:graphicFrame>
        <p:nvGraphicFramePr>
          <p:cNvPr id="3" name="3 Marcador de contenido"/>
          <p:cNvGraphicFramePr>
            <a:graphicFrameLocks/>
          </p:cNvGraphicFramePr>
          <p:nvPr>
            <p:extLst>
              <p:ext uri="{D42A27DB-BD31-4B8C-83A1-F6EECF244321}">
                <p14:modId xmlns:p14="http://schemas.microsoft.com/office/powerpoint/2010/main" val="3057666499"/>
              </p:ext>
            </p:extLst>
          </p:nvPr>
        </p:nvGraphicFramePr>
        <p:xfrm>
          <a:off x="566058" y="1110343"/>
          <a:ext cx="11419113" cy="4861896"/>
        </p:xfrm>
        <a:graphic>
          <a:graphicData uri="http://schemas.openxmlformats.org/drawingml/2006/table">
            <a:tbl>
              <a:tblPr/>
              <a:tblGrid>
                <a:gridCol w="882915">
                  <a:extLst>
                    <a:ext uri="{9D8B030D-6E8A-4147-A177-3AD203B41FA5}">
                      <a16:colId xmlns:a16="http://schemas.microsoft.com/office/drawing/2014/main" val="20000"/>
                    </a:ext>
                  </a:extLst>
                </a:gridCol>
                <a:gridCol w="2053883">
                  <a:extLst>
                    <a:ext uri="{9D8B030D-6E8A-4147-A177-3AD203B41FA5}">
                      <a16:colId xmlns:a16="http://schemas.microsoft.com/office/drawing/2014/main" val="20001"/>
                    </a:ext>
                  </a:extLst>
                </a:gridCol>
                <a:gridCol w="8482315">
                  <a:extLst>
                    <a:ext uri="{9D8B030D-6E8A-4147-A177-3AD203B41FA5}">
                      <a16:colId xmlns:a16="http://schemas.microsoft.com/office/drawing/2014/main" val="20002"/>
                    </a:ext>
                  </a:extLst>
                </a:gridCol>
              </a:tblGrid>
              <a:tr h="350336">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effectLst/>
                        </a:rPr>
                        <a:t>Anexo</a:t>
                      </a:r>
                      <a:endParaRPr lang="es-CO" sz="1600" b="1" i="0" u="none" strike="noStrike" dirty="0">
                        <a:solidFill>
                          <a:srgbClr val="000000"/>
                        </a:solidFill>
                        <a:effectLst/>
                        <a:latin typeface="Calibri"/>
                      </a:endParaRPr>
                    </a:p>
                  </a:txBody>
                  <a:tcPr marL="4644" marR="4644" marT="4644"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effectLst/>
                        </a:rPr>
                        <a:t>Aspecto</a:t>
                      </a:r>
                      <a:endParaRPr lang="es-CO" sz="1600" b="1" i="0" u="none" strike="noStrike" dirty="0">
                        <a:solidFill>
                          <a:srgbClr val="000000"/>
                        </a:solidFill>
                        <a:effectLst/>
                        <a:latin typeface="Calibri"/>
                      </a:endParaRPr>
                    </a:p>
                  </a:txBody>
                  <a:tcPr marL="4644" marR="4644" marT="4644"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effectLst/>
                        </a:rPr>
                        <a:t>Indicador</a:t>
                      </a:r>
                      <a:endParaRPr lang="es-CO" sz="1600" b="1" i="0" u="none" strike="noStrike" dirty="0">
                        <a:solidFill>
                          <a:srgbClr val="000000"/>
                        </a:solidFill>
                        <a:effectLst/>
                        <a:latin typeface="Calibri"/>
                      </a:endParaRPr>
                    </a:p>
                  </a:txBody>
                  <a:tcPr marL="4644" marR="4644" marT="4644"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0"/>
                  </a:ext>
                </a:extLst>
              </a:tr>
              <a:tr h="302212">
                <a:tc rowSpan="7">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ctr"/>
                      <a:r>
                        <a:rPr lang="es-CO" sz="1800" b="1" u="none" strike="noStrike" dirty="0">
                          <a:solidFill>
                            <a:srgbClr val="0070C0"/>
                          </a:solidFill>
                          <a:effectLst/>
                        </a:rPr>
                        <a:t>2</a:t>
                      </a:r>
                      <a:endParaRPr lang="es-CO" sz="1800" b="1" i="0" u="none" strike="noStrike" dirty="0">
                        <a:solidFill>
                          <a:srgbClr val="0070C0"/>
                        </a:solidFill>
                        <a:effectLst/>
                        <a:latin typeface="Calibri"/>
                      </a:endParaRPr>
                    </a:p>
                  </a:txBody>
                  <a:tcPr marL="4644" marR="4644" marT="4644"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b"/>
                      <a:r>
                        <a:rPr lang="es-CO" sz="1600" b="1" u="none" strike="noStrike" dirty="0">
                          <a:solidFill>
                            <a:srgbClr val="0070C0"/>
                          </a:solidFill>
                          <a:effectLst/>
                        </a:rPr>
                        <a:t>Número</a:t>
                      </a:r>
                      <a:endParaRPr lang="es-CO" sz="1600" b="1" i="0" u="none" strike="noStrike" dirty="0">
                        <a:solidFill>
                          <a:srgbClr val="0070C0"/>
                        </a:solidFill>
                        <a:effectLst/>
                        <a:latin typeface="Calibri"/>
                      </a:endParaRPr>
                    </a:p>
                  </a:txBody>
                  <a:tcPr marL="4644" marR="4644" marT="4644"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800" b="1" u="none" strike="noStrike" dirty="0">
                          <a:solidFill>
                            <a:srgbClr val="336600"/>
                          </a:solidFill>
                          <a:effectLst/>
                        </a:rPr>
                        <a:t>1</a:t>
                      </a:r>
                      <a:endParaRPr lang="es-CO" sz="1800" b="1" i="0" u="none" strike="noStrike" dirty="0">
                        <a:solidFill>
                          <a:srgbClr val="336600"/>
                        </a:solidFill>
                        <a:effectLst/>
                        <a:latin typeface="Calibri"/>
                      </a:endParaRPr>
                    </a:p>
                  </a:txBody>
                  <a:tcPr marL="4644" marR="4644" marT="4644"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1"/>
                  </a:ext>
                </a:extLst>
              </a:tr>
              <a:tr h="269191">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b"/>
                      <a:r>
                        <a:rPr lang="es-CO" sz="1600" b="1" u="none" strike="noStrike" dirty="0">
                          <a:solidFill>
                            <a:srgbClr val="0070C0"/>
                          </a:solidFill>
                          <a:effectLst/>
                        </a:rPr>
                        <a:t>Ponderación</a:t>
                      </a:r>
                      <a:endParaRPr lang="es-CO" sz="1600" b="1" i="0" u="none" strike="noStrike" dirty="0">
                        <a:solidFill>
                          <a:srgbClr val="0070C0"/>
                        </a:solidFill>
                        <a:effectLst/>
                        <a:latin typeface="Calibri"/>
                      </a:endParaRPr>
                    </a:p>
                  </a:txBody>
                  <a:tcPr marL="4644" marR="4644" marT="4644"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effectLst/>
                        </a:rPr>
                        <a:t>0,05</a:t>
                      </a:r>
                      <a:endParaRPr lang="es-CO" sz="1600" b="1" i="0" u="none" strike="noStrike" dirty="0">
                        <a:solidFill>
                          <a:srgbClr val="000000"/>
                        </a:solidFill>
                        <a:effectLst/>
                        <a:latin typeface="Calibri"/>
                      </a:endParaRPr>
                    </a:p>
                  </a:txBody>
                  <a:tcPr marL="4644" marR="4644" marT="4644"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2"/>
                  </a:ext>
                </a:extLst>
              </a:tr>
              <a:tr h="364457">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b"/>
                      <a:r>
                        <a:rPr lang="es-CO" sz="1600" b="1" u="none" strike="noStrike" dirty="0">
                          <a:solidFill>
                            <a:srgbClr val="0070C0"/>
                          </a:solidFill>
                          <a:effectLst/>
                        </a:rPr>
                        <a:t>Tipo de ESE</a:t>
                      </a:r>
                      <a:endParaRPr lang="es-CO" sz="1600" b="1" i="0" u="none" strike="noStrike" dirty="0">
                        <a:solidFill>
                          <a:srgbClr val="0070C0"/>
                        </a:solidFill>
                        <a:effectLst/>
                        <a:latin typeface="Calibri"/>
                      </a:endParaRPr>
                    </a:p>
                  </a:txBody>
                  <a:tcPr marL="4644" marR="4644" marT="4644"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effectLst/>
                        </a:rPr>
                        <a:t>Nivel I, II y III</a:t>
                      </a:r>
                      <a:endParaRPr lang="es-CO" sz="1600" b="1" i="0" u="none" strike="noStrike" dirty="0">
                        <a:solidFill>
                          <a:srgbClr val="000000"/>
                        </a:solidFill>
                        <a:effectLst/>
                        <a:latin typeface="Calibri"/>
                      </a:endParaRPr>
                    </a:p>
                  </a:txBody>
                  <a:tcPr marL="4644" marR="4644" marT="4644"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3"/>
                  </a:ext>
                </a:extLst>
              </a:tr>
              <a:tr h="357547">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600" b="1" u="none" strike="noStrike" dirty="0">
                          <a:solidFill>
                            <a:srgbClr val="0070C0"/>
                          </a:solidFill>
                          <a:effectLst/>
                        </a:rPr>
                        <a:t>Indicador</a:t>
                      </a:r>
                      <a:endParaRPr lang="es-CO" sz="1600" b="1" i="0" u="none" strike="noStrike" dirty="0">
                        <a:solidFill>
                          <a:srgbClr val="0070C0"/>
                        </a:solidFill>
                        <a:effectLst/>
                        <a:latin typeface="Calibri"/>
                      </a:endParaRPr>
                    </a:p>
                  </a:txBody>
                  <a:tcPr marL="4644" marR="4644" marT="4644"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600" b="1" u="none" strike="noStrike" dirty="0">
                          <a:solidFill>
                            <a:srgbClr val="336600"/>
                          </a:solidFill>
                          <a:effectLst/>
                        </a:rPr>
                        <a:t>MEJORAMIENTO CONTINUO DE CALIDAD APLICABLE A </a:t>
                      </a:r>
                      <a:r>
                        <a:rPr lang="es-CO" sz="1600" b="1" u="none" strike="noStrike" dirty="0">
                          <a:solidFill>
                            <a:srgbClr val="336600"/>
                          </a:solidFill>
                          <a:effectLst>
                            <a:outerShdw blurRad="38100" dist="38100" dir="2700000" algn="tl">
                              <a:srgbClr val="000000">
                                <a:alpha val="43137"/>
                              </a:srgbClr>
                            </a:outerShdw>
                          </a:effectLst>
                        </a:rPr>
                        <a:t>ENTIDADES ACREDITADAS</a:t>
                      </a:r>
                      <a:endParaRPr lang="es-CO" sz="1600" b="1" i="0" u="none" strike="noStrike" dirty="0">
                        <a:solidFill>
                          <a:srgbClr val="336600"/>
                        </a:solidFill>
                        <a:effectLst>
                          <a:outerShdw blurRad="38100" dist="38100" dir="2700000" algn="tl">
                            <a:srgbClr val="000000">
                              <a:alpha val="43137"/>
                            </a:srgbClr>
                          </a:outerShdw>
                        </a:effectLst>
                        <a:latin typeface="Calibri"/>
                      </a:endParaRPr>
                    </a:p>
                  </a:txBody>
                  <a:tcPr marL="4644" marR="4644" marT="4644"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4"/>
                  </a:ext>
                </a:extLst>
              </a:tr>
              <a:tr h="269191">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600" b="1" u="none" strike="noStrike" dirty="0">
                          <a:solidFill>
                            <a:srgbClr val="0070C0"/>
                          </a:solidFill>
                          <a:effectLst/>
                        </a:rPr>
                        <a:t>Fórmula</a:t>
                      </a:r>
                      <a:endParaRPr lang="es-CO" sz="1600" b="1" i="0" u="none" strike="noStrike" dirty="0">
                        <a:solidFill>
                          <a:srgbClr val="0070C0"/>
                        </a:solidFill>
                        <a:effectLst/>
                        <a:latin typeface="Calibri"/>
                      </a:endParaRPr>
                    </a:p>
                  </a:txBody>
                  <a:tcPr marL="4644" marR="4644" marT="4644"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600" b="1" u="none" strike="noStrike" dirty="0">
                          <a:effectLst/>
                        </a:rPr>
                        <a:t>Indicador nominal</a:t>
                      </a:r>
                      <a:endParaRPr lang="es-CO" sz="1600" b="1" i="0" u="none" strike="noStrike" dirty="0">
                        <a:solidFill>
                          <a:srgbClr val="000000"/>
                        </a:solidFill>
                        <a:effectLst/>
                        <a:latin typeface="Calibri"/>
                      </a:endParaRPr>
                    </a:p>
                  </a:txBody>
                  <a:tcPr marL="4644" marR="4644" marT="4644"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5"/>
                  </a:ext>
                </a:extLst>
              </a:tr>
              <a:tr h="285071">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b"/>
                      <a:r>
                        <a:rPr lang="es-CO" sz="1600" b="1" u="none" strike="noStrike" dirty="0">
                          <a:solidFill>
                            <a:srgbClr val="0070C0"/>
                          </a:solidFill>
                          <a:effectLst/>
                        </a:rPr>
                        <a:t>Estándar para cada año</a:t>
                      </a:r>
                      <a:endParaRPr lang="es-CO" sz="1600" b="1" i="0" u="none" strike="noStrike" dirty="0">
                        <a:solidFill>
                          <a:srgbClr val="0070C0"/>
                        </a:solidFill>
                        <a:effectLst/>
                        <a:latin typeface="Calibri"/>
                      </a:endParaRPr>
                    </a:p>
                  </a:txBody>
                  <a:tcPr marL="4644" marR="4644" marT="4644"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b"/>
                      <a:r>
                        <a:rPr lang="es-CO" sz="1600" b="1" u="none" strike="noStrike" dirty="0">
                          <a:solidFill>
                            <a:srgbClr val="336600"/>
                          </a:solidFill>
                          <a:effectLst/>
                        </a:rPr>
                        <a:t>Mantener</a:t>
                      </a:r>
                      <a:r>
                        <a:rPr lang="es-CO" sz="1600" u="none" strike="noStrike" dirty="0">
                          <a:effectLst/>
                        </a:rPr>
                        <a:t> la acreditación - Autoevaluación </a:t>
                      </a:r>
                      <a:r>
                        <a:rPr lang="es-CO" sz="1600" b="1" u="none" strike="noStrike" dirty="0">
                          <a:solidFill>
                            <a:srgbClr val="336600"/>
                          </a:solidFill>
                          <a:effectLst/>
                        </a:rPr>
                        <a:t>en la vigencia evaluada </a:t>
                      </a:r>
                      <a:r>
                        <a:rPr lang="es-CO" sz="1800" b="1" u="none" strike="noStrike" dirty="0">
                          <a:solidFill>
                            <a:srgbClr val="336600"/>
                          </a:solidFill>
                          <a:effectLst/>
                        </a:rPr>
                        <a:t>&gt; o igual a 3,5</a:t>
                      </a:r>
                      <a:endParaRPr lang="es-CO" sz="1800" b="1" i="0" u="none" strike="noStrike" dirty="0">
                        <a:solidFill>
                          <a:srgbClr val="336600"/>
                        </a:solidFill>
                        <a:effectLst/>
                        <a:latin typeface="Calibri"/>
                      </a:endParaRPr>
                    </a:p>
                  </a:txBody>
                  <a:tcPr marL="4644" marR="4644" marT="4644"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6"/>
                  </a:ext>
                </a:extLst>
              </a:tr>
              <a:tr h="419540">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600" b="1" u="none" strike="noStrike" dirty="0">
                          <a:solidFill>
                            <a:srgbClr val="0070C0"/>
                          </a:solidFill>
                          <a:effectLst/>
                        </a:rPr>
                        <a:t>Fuente de Información</a:t>
                      </a:r>
                      <a:endParaRPr lang="es-CO" sz="1600" b="1" i="0" u="none" strike="noStrike" dirty="0">
                        <a:solidFill>
                          <a:srgbClr val="0070C0"/>
                        </a:solidFill>
                        <a:effectLst/>
                        <a:latin typeface="Calibri"/>
                      </a:endParaRPr>
                    </a:p>
                  </a:txBody>
                  <a:tcPr marL="4644" marR="4644" marT="4644"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600" b="1" i="1" u="none" strike="noStrike" dirty="0">
                          <a:solidFill>
                            <a:srgbClr val="336600"/>
                          </a:solidFill>
                          <a:effectLst/>
                        </a:rPr>
                        <a:t>Certificación de acreditación - Documento de autoevaluación</a:t>
                      </a:r>
                      <a:endParaRPr lang="es-CO" sz="1600" b="1" i="1" u="none" strike="noStrike" dirty="0">
                        <a:solidFill>
                          <a:srgbClr val="336600"/>
                        </a:solidFill>
                        <a:effectLst/>
                        <a:latin typeface="Calibri"/>
                      </a:endParaRPr>
                    </a:p>
                  </a:txBody>
                  <a:tcPr marL="4644" marR="4644" marT="4644"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7"/>
                  </a:ext>
                </a:extLst>
              </a:tr>
              <a:tr h="669941">
                <a:tc rowSpan="4">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ctr"/>
                      <a:r>
                        <a:rPr lang="es-CO" sz="1800" b="1" u="none" strike="noStrike" dirty="0">
                          <a:solidFill>
                            <a:srgbClr val="006600"/>
                          </a:solidFill>
                          <a:effectLst/>
                        </a:rPr>
                        <a:t>3</a:t>
                      </a:r>
                      <a:endParaRPr lang="es-CO" sz="1800" b="1" i="0" u="none" strike="noStrike" dirty="0">
                        <a:solidFill>
                          <a:srgbClr val="006600"/>
                        </a:solidFill>
                        <a:effectLst/>
                        <a:latin typeface="Calibri"/>
                      </a:endParaRPr>
                    </a:p>
                  </a:txBody>
                  <a:tcPr marL="4644" marR="4644" marT="4644"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rowSpan="4">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600" b="1" u="none" strike="noStrike" dirty="0">
                          <a:solidFill>
                            <a:srgbClr val="006600"/>
                          </a:solidFill>
                          <a:effectLst/>
                        </a:rPr>
                        <a:t>Calificación</a:t>
                      </a:r>
                      <a:endParaRPr lang="es-CO" sz="1600" b="1" i="0" u="none" strike="noStrike" dirty="0">
                        <a:solidFill>
                          <a:srgbClr val="006600"/>
                        </a:solidFill>
                        <a:effectLst/>
                        <a:latin typeface="Calibri"/>
                      </a:endParaRPr>
                    </a:p>
                  </a:txBody>
                  <a:tcPr marL="4644" marR="4644" marT="4644"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800" b="1" u="none" strike="noStrike" dirty="0">
                          <a:effectLst/>
                        </a:rPr>
                        <a:t>0: </a:t>
                      </a:r>
                      <a:r>
                        <a:rPr lang="es-CO" sz="1600" u="none" strike="noStrike" dirty="0">
                          <a:effectLst/>
                        </a:rPr>
                        <a:t>Si </a:t>
                      </a:r>
                      <a:r>
                        <a:rPr lang="es-CO" sz="1600" b="1" i="1" u="none" strike="noStrike" dirty="0">
                          <a:solidFill>
                            <a:srgbClr val="C00000"/>
                          </a:solidFill>
                          <a:effectLst/>
                        </a:rPr>
                        <a:t>perdió la acreditación </a:t>
                      </a:r>
                      <a:r>
                        <a:rPr lang="es-CO" sz="1600" u="none" strike="noStrike" dirty="0">
                          <a:effectLst/>
                        </a:rPr>
                        <a:t>en la vigencia evaluada - </a:t>
                      </a:r>
                      <a:r>
                        <a:rPr lang="es-CO" sz="1600" b="1" i="1" u="none" strike="noStrike" dirty="0">
                          <a:solidFill>
                            <a:srgbClr val="C00000"/>
                          </a:solidFill>
                          <a:effectLst/>
                        </a:rPr>
                        <a:t>No tuvo seguimiento </a:t>
                      </a:r>
                      <a:r>
                        <a:rPr lang="es-CO" sz="1600" u="none" strike="noStrike" dirty="0">
                          <a:effectLst/>
                        </a:rPr>
                        <a:t>por la entidad acreditadora </a:t>
                      </a:r>
                      <a:r>
                        <a:rPr lang="es-CO" sz="1600" b="1" u="none" strike="noStrike" dirty="0">
                          <a:solidFill>
                            <a:srgbClr val="C00000"/>
                          </a:solidFill>
                          <a:effectLst/>
                        </a:rPr>
                        <a:t>y no realizó autoevaluación </a:t>
                      </a:r>
                      <a:r>
                        <a:rPr lang="es-CO" sz="1600" u="none" strike="noStrike" dirty="0">
                          <a:effectLst/>
                        </a:rPr>
                        <a:t>en la vigencia evaluada</a:t>
                      </a:r>
                      <a:endParaRPr lang="es-CO" sz="1600" b="0" i="0" u="none" strike="noStrike" dirty="0">
                        <a:solidFill>
                          <a:srgbClr val="000000"/>
                        </a:solidFill>
                        <a:effectLst/>
                        <a:latin typeface="Calibri"/>
                      </a:endParaRPr>
                    </a:p>
                  </a:txBody>
                  <a:tcPr marL="4644" marR="4644" marT="4644"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8"/>
                  </a:ext>
                </a:extLst>
              </a:tr>
              <a:tr h="409639">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800" b="1" i="0" u="none" strike="noStrike" dirty="0">
                          <a:effectLst/>
                        </a:rPr>
                        <a:t>1: </a:t>
                      </a:r>
                      <a:r>
                        <a:rPr lang="es-CO" sz="1600" b="1" i="1" u="none" strike="noStrike" dirty="0">
                          <a:effectLst/>
                        </a:rPr>
                        <a:t>Si no tuvo seguimiento por la entidad acreditadora</a:t>
                      </a:r>
                      <a:r>
                        <a:rPr lang="es-CO" sz="1600" u="none" strike="noStrike" dirty="0">
                          <a:effectLst/>
                        </a:rPr>
                        <a:t>, </a:t>
                      </a:r>
                      <a:r>
                        <a:rPr lang="es-CO" sz="1600" b="1" u="none" strike="noStrike" dirty="0">
                          <a:solidFill>
                            <a:srgbClr val="C00000"/>
                          </a:solidFill>
                          <a:effectLst/>
                        </a:rPr>
                        <a:t>pero </a:t>
                      </a:r>
                      <a:r>
                        <a:rPr lang="es-CO" sz="1600" b="1" i="1" u="none" strike="noStrike" dirty="0">
                          <a:effectLst/>
                        </a:rPr>
                        <a:t>se autoevaluó y obtuvo </a:t>
                      </a:r>
                      <a:r>
                        <a:rPr lang="es-CO" sz="1800" b="1" i="1" u="none" strike="noStrike" dirty="0">
                          <a:solidFill>
                            <a:srgbClr val="336600"/>
                          </a:solidFill>
                          <a:effectLst/>
                        </a:rPr>
                        <a:t>menos de 2,9</a:t>
                      </a:r>
                      <a:endParaRPr lang="es-CO" sz="1800" b="1" i="1" u="none" strike="noStrike" dirty="0">
                        <a:solidFill>
                          <a:srgbClr val="336600"/>
                        </a:solidFill>
                        <a:effectLst/>
                        <a:latin typeface="Calibri"/>
                      </a:endParaRPr>
                    </a:p>
                  </a:txBody>
                  <a:tcPr marL="4644" marR="4644" marT="4644"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9"/>
                  </a:ext>
                </a:extLst>
              </a:tr>
              <a:tr h="454513">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800" b="1" i="0" u="none" strike="noStrike" dirty="0">
                          <a:effectLst/>
                        </a:rPr>
                        <a:t>3:</a:t>
                      </a:r>
                      <a:r>
                        <a:rPr lang="es-CO" sz="1600" u="none" strike="noStrike" dirty="0">
                          <a:effectLst/>
                        </a:rPr>
                        <a:t> </a:t>
                      </a:r>
                      <a:r>
                        <a:rPr lang="es-CO" sz="1600" b="1" i="1" u="none" strike="noStrike" dirty="0">
                          <a:effectLst/>
                        </a:rPr>
                        <a:t>Tuvo seguimiento por la entidad acreditadora</a:t>
                      </a:r>
                      <a:r>
                        <a:rPr lang="es-CO" sz="1600" u="none" strike="noStrike" dirty="0">
                          <a:effectLst/>
                        </a:rPr>
                        <a:t>, </a:t>
                      </a:r>
                      <a:r>
                        <a:rPr lang="es-CO" sz="1600" b="1" u="none" strike="noStrike" dirty="0">
                          <a:effectLst/>
                        </a:rPr>
                        <a:t>se autoevaluó y obtuvo </a:t>
                      </a:r>
                      <a:r>
                        <a:rPr lang="es-CO" sz="1800" b="1" u="none" strike="noStrike" dirty="0">
                          <a:solidFill>
                            <a:srgbClr val="336600"/>
                          </a:solidFill>
                          <a:effectLst/>
                        </a:rPr>
                        <a:t>entre 3,0 y 3,49</a:t>
                      </a:r>
                      <a:endParaRPr lang="es-CO" sz="1800" b="1" i="0" u="none" strike="noStrike" dirty="0">
                        <a:solidFill>
                          <a:srgbClr val="336600"/>
                        </a:solidFill>
                        <a:effectLst/>
                        <a:latin typeface="Calibri"/>
                      </a:endParaRPr>
                    </a:p>
                  </a:txBody>
                  <a:tcPr marL="4644" marR="4644" marT="4644"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10"/>
                  </a:ext>
                </a:extLst>
              </a:tr>
              <a:tr h="710258">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800" b="1" u="none" strike="noStrike" dirty="0">
                          <a:effectLst/>
                        </a:rPr>
                        <a:t>5:</a:t>
                      </a:r>
                      <a:r>
                        <a:rPr lang="es-CO" sz="1600" u="none" strike="noStrike" dirty="0">
                          <a:effectLst/>
                        </a:rPr>
                        <a:t> </a:t>
                      </a:r>
                      <a:r>
                        <a:rPr lang="es-CO" sz="1600" b="1" u="none" strike="noStrike" dirty="0">
                          <a:effectLst>
                            <a:outerShdw blurRad="38100" dist="38100" dir="2700000" algn="tl">
                              <a:srgbClr val="000000">
                                <a:alpha val="43137"/>
                              </a:srgbClr>
                            </a:outerShdw>
                          </a:effectLst>
                        </a:rPr>
                        <a:t>Si </a:t>
                      </a:r>
                      <a:r>
                        <a:rPr lang="es-CO" sz="1600" u="none" strike="noStrike" dirty="0">
                          <a:effectLst/>
                        </a:rPr>
                        <a:t> </a:t>
                      </a:r>
                      <a:r>
                        <a:rPr lang="es-CO" sz="1600" b="1" u="none" strike="noStrike" dirty="0">
                          <a:effectLst/>
                        </a:rPr>
                        <a:t>tuvo seguimiento por la entidad acreditadora </a:t>
                      </a:r>
                      <a:r>
                        <a:rPr lang="es-CO" sz="1600" u="none" strike="noStrike" dirty="0">
                          <a:effectLst/>
                        </a:rPr>
                        <a:t>y </a:t>
                      </a:r>
                      <a:r>
                        <a:rPr lang="es-CO" sz="1600" b="1" u="none" strike="noStrike" dirty="0">
                          <a:solidFill>
                            <a:srgbClr val="336600"/>
                          </a:solidFill>
                          <a:effectLst/>
                        </a:rPr>
                        <a:t>mantuvo la acreditación</a:t>
                      </a:r>
                      <a:r>
                        <a:rPr lang="es-CO" sz="1600" u="none" strike="noStrike" dirty="0">
                          <a:effectLst/>
                        </a:rPr>
                        <a:t> - </a:t>
                      </a:r>
                      <a:r>
                        <a:rPr lang="es-CO" sz="1600" b="1" u="none" strike="noStrike" dirty="0">
                          <a:effectLst/>
                        </a:rPr>
                        <a:t>No tuvo seguimiento por la entidad acreditadora</a:t>
                      </a:r>
                      <a:r>
                        <a:rPr lang="es-CO" sz="1600" u="none" strike="noStrike" dirty="0">
                          <a:effectLst/>
                        </a:rPr>
                        <a:t> </a:t>
                      </a:r>
                      <a:r>
                        <a:rPr lang="es-CO" sz="1600" b="1" u="none" strike="noStrike" dirty="0">
                          <a:solidFill>
                            <a:srgbClr val="C00000"/>
                          </a:solidFill>
                          <a:effectLst/>
                        </a:rPr>
                        <a:t>PERO</a:t>
                      </a:r>
                      <a:r>
                        <a:rPr lang="es-CO" sz="1600" u="none" strike="noStrike" dirty="0">
                          <a:effectLst/>
                        </a:rPr>
                        <a:t> </a:t>
                      </a:r>
                      <a:r>
                        <a:rPr lang="es-CO" sz="1600" b="1" u="none" strike="noStrike" dirty="0">
                          <a:solidFill>
                            <a:srgbClr val="336600"/>
                          </a:solidFill>
                          <a:effectLst/>
                        </a:rPr>
                        <a:t>se autoevaluó y </a:t>
                      </a:r>
                      <a:r>
                        <a:rPr lang="es-CO" sz="1800" b="1" u="none" strike="noStrike" dirty="0">
                          <a:solidFill>
                            <a:srgbClr val="336600"/>
                          </a:solidFill>
                          <a:effectLst/>
                        </a:rPr>
                        <a:t>obtuvo 3,5 o más</a:t>
                      </a:r>
                      <a:endParaRPr lang="es-CO" sz="1800" b="1" i="0" u="none" strike="noStrike" dirty="0">
                        <a:solidFill>
                          <a:srgbClr val="336600"/>
                        </a:solidFill>
                        <a:effectLst/>
                        <a:latin typeface="Calibri"/>
                      </a:endParaRPr>
                    </a:p>
                  </a:txBody>
                  <a:tcPr marL="4644" marR="4644" marT="4644"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600117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2" name="Título 1"/>
          <p:cNvSpPr txBox="1">
            <a:spLocks/>
          </p:cNvSpPr>
          <p:nvPr/>
        </p:nvSpPr>
        <p:spPr>
          <a:xfrm>
            <a:off x="5083629" y="154745"/>
            <a:ext cx="6544198" cy="6445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CO" sz="3200" b="1">
                <a:solidFill>
                  <a:srgbClr val="336600"/>
                </a:solidFill>
                <a:latin typeface="Arial" panose="020B0604020202020204" pitchFamily="34" charset="0"/>
                <a:cs typeface="Arial" panose="020B0604020202020204" pitchFamily="34" charset="0"/>
              </a:rPr>
              <a:t>Área de Dirección y Gerencia</a:t>
            </a:r>
            <a:endParaRPr lang="es-CO" sz="3200" b="1" dirty="0">
              <a:solidFill>
                <a:srgbClr val="336600"/>
              </a:solidFill>
              <a:latin typeface="Arial" panose="020B0604020202020204" pitchFamily="34" charset="0"/>
              <a:cs typeface="Arial" panose="020B0604020202020204" pitchFamily="34" charset="0"/>
            </a:endParaRPr>
          </a:p>
        </p:txBody>
      </p:sp>
      <p:graphicFrame>
        <p:nvGraphicFramePr>
          <p:cNvPr id="3" name="4 Marcador de contenido"/>
          <p:cNvGraphicFramePr>
            <a:graphicFrameLocks/>
          </p:cNvGraphicFramePr>
          <p:nvPr>
            <p:extLst>
              <p:ext uri="{D42A27DB-BD31-4B8C-83A1-F6EECF244321}">
                <p14:modId xmlns:p14="http://schemas.microsoft.com/office/powerpoint/2010/main" val="3988384375"/>
              </p:ext>
            </p:extLst>
          </p:nvPr>
        </p:nvGraphicFramePr>
        <p:xfrm>
          <a:off x="351692" y="952979"/>
          <a:ext cx="11549576" cy="5366656"/>
        </p:xfrm>
        <a:graphic>
          <a:graphicData uri="http://schemas.openxmlformats.org/drawingml/2006/table">
            <a:tbl>
              <a:tblPr/>
              <a:tblGrid>
                <a:gridCol w="651561">
                  <a:extLst>
                    <a:ext uri="{9D8B030D-6E8A-4147-A177-3AD203B41FA5}">
                      <a16:colId xmlns:a16="http://schemas.microsoft.com/office/drawing/2014/main" val="20000"/>
                    </a:ext>
                  </a:extLst>
                </a:gridCol>
                <a:gridCol w="2229804">
                  <a:extLst>
                    <a:ext uri="{9D8B030D-6E8A-4147-A177-3AD203B41FA5}">
                      <a16:colId xmlns:a16="http://schemas.microsoft.com/office/drawing/2014/main" val="20001"/>
                    </a:ext>
                  </a:extLst>
                </a:gridCol>
                <a:gridCol w="8668211">
                  <a:extLst>
                    <a:ext uri="{9D8B030D-6E8A-4147-A177-3AD203B41FA5}">
                      <a16:colId xmlns:a16="http://schemas.microsoft.com/office/drawing/2014/main" val="20002"/>
                    </a:ext>
                  </a:extLst>
                </a:gridCol>
              </a:tblGrid>
              <a:tr h="365760">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effectLst/>
                        </a:rPr>
                        <a:t>Anexo</a:t>
                      </a:r>
                      <a:endParaRPr lang="es-CO" sz="1600" b="1" i="0" u="none" strike="noStrike" dirty="0">
                        <a:solidFill>
                          <a:srgbClr val="000000"/>
                        </a:solidFill>
                        <a:effectLst/>
                        <a:latin typeface="Calibri"/>
                      </a:endParaRPr>
                    </a:p>
                  </a:txBody>
                  <a:tcPr marL="3643" marR="3643" marT="364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effectLst/>
                        </a:rPr>
                        <a:t>Aspecto</a:t>
                      </a:r>
                      <a:endParaRPr lang="es-CO" sz="1600" b="1" i="0" u="none" strike="noStrike" dirty="0">
                        <a:solidFill>
                          <a:srgbClr val="000000"/>
                        </a:solidFill>
                        <a:effectLst/>
                        <a:latin typeface="Calibri"/>
                      </a:endParaRPr>
                    </a:p>
                  </a:txBody>
                  <a:tcPr marL="3643" marR="3643" marT="364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effectLst/>
                        </a:rPr>
                        <a:t>Indicador</a:t>
                      </a:r>
                      <a:endParaRPr lang="es-CO" sz="1600" b="1" i="0" u="none" strike="noStrike" dirty="0">
                        <a:solidFill>
                          <a:srgbClr val="000000"/>
                        </a:solidFill>
                        <a:effectLst/>
                        <a:latin typeface="Calibri"/>
                      </a:endParaRPr>
                    </a:p>
                  </a:txBody>
                  <a:tcPr marL="3643" marR="3643" marT="364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0"/>
                  </a:ext>
                </a:extLst>
              </a:tr>
              <a:tr h="256254">
                <a:tc rowSpan="7">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ctr"/>
                      <a:r>
                        <a:rPr lang="es-CO" sz="1800" b="1" u="none" strike="noStrike" dirty="0">
                          <a:solidFill>
                            <a:srgbClr val="0070C0"/>
                          </a:solidFill>
                          <a:effectLst/>
                        </a:rPr>
                        <a:t>2</a:t>
                      </a:r>
                      <a:endParaRPr lang="es-CO" sz="1800" b="1" i="0" u="none" strike="noStrike" dirty="0">
                        <a:solidFill>
                          <a:srgbClr val="0070C0"/>
                        </a:solidFill>
                        <a:effectLst/>
                        <a:latin typeface="Calibri"/>
                      </a:endParaRPr>
                    </a:p>
                  </a:txBody>
                  <a:tcPr marL="3643" marR="3643" marT="3643"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b"/>
                      <a:r>
                        <a:rPr lang="es-CO" sz="1600" b="1" u="none" strike="noStrike" dirty="0">
                          <a:solidFill>
                            <a:srgbClr val="0070C0"/>
                          </a:solidFill>
                          <a:effectLst/>
                        </a:rPr>
                        <a:t>Número</a:t>
                      </a:r>
                      <a:endParaRPr lang="es-CO" sz="1600" b="1" i="0" u="none" strike="noStrike" dirty="0">
                        <a:solidFill>
                          <a:srgbClr val="0070C0"/>
                        </a:solidFill>
                        <a:effectLst/>
                        <a:latin typeface="Calibri"/>
                      </a:endParaRPr>
                    </a:p>
                  </a:txBody>
                  <a:tcPr marL="3643" marR="3643" marT="3643"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800" b="1" u="none" strike="noStrike" dirty="0">
                          <a:solidFill>
                            <a:srgbClr val="336600"/>
                          </a:solidFill>
                          <a:effectLst/>
                        </a:rPr>
                        <a:t>1</a:t>
                      </a:r>
                      <a:endParaRPr lang="es-CO" sz="1800" b="1" i="0" u="none" strike="noStrike" dirty="0">
                        <a:solidFill>
                          <a:srgbClr val="336600"/>
                        </a:solidFill>
                        <a:effectLst/>
                        <a:latin typeface="Calibri"/>
                      </a:endParaRPr>
                    </a:p>
                  </a:txBody>
                  <a:tcPr marL="3643" marR="3643" marT="3643"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1"/>
                  </a:ext>
                </a:extLst>
              </a:tr>
              <a:tr h="256254">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b"/>
                      <a:r>
                        <a:rPr lang="es-CO" sz="1600" b="1" u="none" strike="noStrike" dirty="0">
                          <a:solidFill>
                            <a:srgbClr val="0070C0"/>
                          </a:solidFill>
                          <a:effectLst/>
                        </a:rPr>
                        <a:t>Ponderación</a:t>
                      </a:r>
                      <a:endParaRPr lang="es-CO" sz="1600" b="1" i="0" u="none" strike="noStrike" dirty="0">
                        <a:solidFill>
                          <a:srgbClr val="0070C0"/>
                        </a:solidFill>
                        <a:effectLst/>
                        <a:latin typeface="Calibri"/>
                      </a:endParaRPr>
                    </a:p>
                  </a:txBody>
                  <a:tcPr marL="3643" marR="3643" marT="364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800" b="1" u="none" strike="noStrike" dirty="0">
                          <a:effectLst/>
                        </a:rPr>
                        <a:t>0,05</a:t>
                      </a:r>
                      <a:endParaRPr lang="es-CO" sz="1800" b="1" i="0" u="none" strike="noStrike" dirty="0">
                        <a:solidFill>
                          <a:srgbClr val="000000"/>
                        </a:solidFill>
                        <a:effectLst/>
                        <a:latin typeface="Calibri"/>
                      </a:endParaRPr>
                    </a:p>
                  </a:txBody>
                  <a:tcPr marL="3643" marR="3643" marT="364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2"/>
                  </a:ext>
                </a:extLst>
              </a:tr>
              <a:tr h="266994">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b"/>
                      <a:r>
                        <a:rPr lang="es-CO" sz="1600" b="1" u="none" strike="noStrike" dirty="0">
                          <a:solidFill>
                            <a:srgbClr val="0070C0"/>
                          </a:solidFill>
                          <a:effectLst/>
                        </a:rPr>
                        <a:t>Tipo de ESE</a:t>
                      </a:r>
                      <a:endParaRPr lang="es-CO" sz="1600" b="1" i="0" u="none" strike="noStrike" dirty="0">
                        <a:solidFill>
                          <a:srgbClr val="0070C0"/>
                        </a:solidFill>
                        <a:effectLst/>
                        <a:latin typeface="Calibri"/>
                      </a:endParaRPr>
                    </a:p>
                  </a:txBody>
                  <a:tcPr marL="3643" marR="3643" marT="364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b"/>
                      <a:r>
                        <a:rPr lang="es-CO" sz="1600" b="1" u="none" strike="noStrike" dirty="0">
                          <a:effectLst/>
                        </a:rPr>
                        <a:t>Nivel I, II y III</a:t>
                      </a:r>
                      <a:endParaRPr lang="es-CO" sz="1600" b="1" i="0" u="none" strike="noStrike" dirty="0">
                        <a:solidFill>
                          <a:srgbClr val="000000"/>
                        </a:solidFill>
                        <a:effectLst/>
                        <a:latin typeface="Calibri"/>
                      </a:endParaRPr>
                    </a:p>
                  </a:txBody>
                  <a:tcPr marL="3643" marR="3643" marT="364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3"/>
                  </a:ext>
                </a:extLst>
              </a:tr>
              <a:tr h="452951">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600" b="1" u="none" strike="noStrike" dirty="0">
                          <a:solidFill>
                            <a:srgbClr val="0070C0"/>
                          </a:solidFill>
                          <a:effectLst/>
                        </a:rPr>
                        <a:t>Indicador</a:t>
                      </a:r>
                      <a:endParaRPr lang="es-CO" sz="1600" b="1" i="0" u="none" strike="noStrike" dirty="0">
                        <a:solidFill>
                          <a:srgbClr val="0070C0"/>
                        </a:solidFill>
                        <a:effectLst/>
                        <a:latin typeface="Calibri"/>
                      </a:endParaRPr>
                    </a:p>
                  </a:txBody>
                  <a:tcPr marL="3643" marR="3643" marT="364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600" b="1" u="none" strike="noStrike" dirty="0">
                          <a:solidFill>
                            <a:srgbClr val="336600"/>
                          </a:solidFill>
                          <a:effectLst/>
                        </a:rPr>
                        <a:t>MEJORAMIENTO CONTINUO DE CALIDAD APLICABLE A </a:t>
                      </a:r>
                      <a:r>
                        <a:rPr lang="es-CO" sz="1600" b="1" u="none" strike="noStrike" dirty="0">
                          <a:solidFill>
                            <a:srgbClr val="336600"/>
                          </a:solidFill>
                          <a:effectLst>
                            <a:outerShdw blurRad="38100" dist="38100" dir="2700000" algn="tl">
                              <a:srgbClr val="000000">
                                <a:alpha val="43137"/>
                              </a:srgbClr>
                            </a:outerShdw>
                          </a:effectLst>
                        </a:rPr>
                        <a:t>ENTIDADES NO ACREDITADAS CON AUTOEVALUACIÓN EN LA VIGENCIA ANTERIOR</a:t>
                      </a:r>
                      <a:endParaRPr lang="es-CO" sz="1600" b="1" i="0" u="none" strike="noStrike" dirty="0">
                        <a:solidFill>
                          <a:srgbClr val="336600"/>
                        </a:solidFill>
                        <a:effectLst>
                          <a:outerShdw blurRad="38100" dist="38100" dir="2700000" algn="tl">
                            <a:srgbClr val="000000">
                              <a:alpha val="43137"/>
                            </a:srgbClr>
                          </a:outerShdw>
                        </a:effectLst>
                        <a:latin typeface="Calibri"/>
                      </a:endParaRPr>
                    </a:p>
                  </a:txBody>
                  <a:tcPr marL="3643" marR="3643" marT="364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4"/>
                  </a:ext>
                </a:extLst>
              </a:tr>
              <a:tr h="605263">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600" b="1" u="none" strike="noStrike" dirty="0">
                          <a:solidFill>
                            <a:srgbClr val="0070C0"/>
                          </a:solidFill>
                          <a:effectLst/>
                        </a:rPr>
                        <a:t>Fórmula</a:t>
                      </a:r>
                      <a:endParaRPr lang="es-CO" sz="1600" b="1" i="0" u="none" strike="noStrike" dirty="0">
                        <a:solidFill>
                          <a:srgbClr val="0070C0"/>
                        </a:solidFill>
                        <a:effectLst/>
                        <a:latin typeface="Calibri"/>
                      </a:endParaRPr>
                    </a:p>
                  </a:txBody>
                  <a:tcPr marL="3643" marR="3643" marT="364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600" b="1" i="1" u="none" strike="noStrike" dirty="0">
                          <a:solidFill>
                            <a:srgbClr val="336600"/>
                          </a:solidFill>
                          <a:effectLst>
                            <a:outerShdw blurRad="38100" dist="38100" dir="2700000" algn="tl">
                              <a:srgbClr val="000000">
                                <a:alpha val="43137"/>
                              </a:srgbClr>
                            </a:outerShdw>
                          </a:effectLst>
                        </a:rPr>
                        <a:t>Promedio</a:t>
                      </a:r>
                      <a:r>
                        <a:rPr lang="es-CO" sz="1600" u="none" strike="noStrike" dirty="0">
                          <a:effectLst/>
                        </a:rPr>
                        <a:t> de la calificación de </a:t>
                      </a:r>
                      <a:r>
                        <a:rPr lang="es-CO" sz="1600" b="1" u="none" strike="noStrike" dirty="0">
                          <a:solidFill>
                            <a:srgbClr val="336600"/>
                          </a:solidFill>
                          <a:effectLst/>
                        </a:rPr>
                        <a:t>autoevaluación en la vigencia evaluada</a:t>
                      </a:r>
                      <a:r>
                        <a:rPr lang="es-CO" sz="1600" u="none" strike="noStrike" dirty="0">
                          <a:effectLst/>
                        </a:rPr>
                        <a:t>/</a:t>
                      </a:r>
                      <a:r>
                        <a:rPr lang="es-CO" sz="1600" b="1" i="1" u="none" strike="noStrike" dirty="0">
                          <a:solidFill>
                            <a:srgbClr val="336600"/>
                          </a:solidFill>
                          <a:effectLst>
                            <a:outerShdw blurRad="38100" dist="38100" dir="2700000" algn="tl">
                              <a:srgbClr val="000000">
                                <a:alpha val="43137"/>
                              </a:srgbClr>
                            </a:outerShdw>
                          </a:effectLst>
                        </a:rPr>
                        <a:t>Promedio </a:t>
                      </a:r>
                      <a:r>
                        <a:rPr lang="es-CO" sz="1600" u="none" strike="noStrike" dirty="0">
                          <a:effectLst/>
                        </a:rPr>
                        <a:t>de la calificación de </a:t>
                      </a:r>
                      <a:r>
                        <a:rPr lang="es-CO" sz="1600" b="1" u="none" strike="noStrike" dirty="0">
                          <a:solidFill>
                            <a:srgbClr val="336600"/>
                          </a:solidFill>
                          <a:effectLst/>
                        </a:rPr>
                        <a:t>autoevaluación de la vigencia anterior</a:t>
                      </a:r>
                      <a:endParaRPr lang="es-CO" sz="1600" b="1" i="0" u="none" strike="noStrike" dirty="0">
                        <a:solidFill>
                          <a:srgbClr val="336600"/>
                        </a:solidFill>
                        <a:effectLst/>
                        <a:latin typeface="Calibri"/>
                      </a:endParaRPr>
                    </a:p>
                  </a:txBody>
                  <a:tcPr marL="3643" marR="3643" marT="364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5"/>
                  </a:ext>
                </a:extLst>
              </a:tr>
              <a:tr h="481050">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b"/>
                      <a:r>
                        <a:rPr lang="es-CO" sz="1600" b="1" u="none" strike="noStrike" dirty="0">
                          <a:solidFill>
                            <a:srgbClr val="0070C0"/>
                          </a:solidFill>
                          <a:effectLst/>
                        </a:rPr>
                        <a:t>Estándar para cada año</a:t>
                      </a:r>
                      <a:endParaRPr lang="es-CO" sz="1600" b="1" i="0" u="none" strike="noStrike" dirty="0">
                        <a:solidFill>
                          <a:srgbClr val="0070C0"/>
                        </a:solidFill>
                        <a:effectLst/>
                        <a:latin typeface="Calibri"/>
                      </a:endParaRPr>
                    </a:p>
                  </a:txBody>
                  <a:tcPr marL="3643" marR="3643" marT="364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b"/>
                      <a:r>
                        <a:rPr lang="es-CO" sz="1800" b="1" u="none" strike="noStrike" dirty="0">
                          <a:solidFill>
                            <a:srgbClr val="336600"/>
                          </a:solidFill>
                          <a:effectLst/>
                        </a:rPr>
                        <a:t>&gt; o igual a 1,20 </a:t>
                      </a:r>
                      <a:r>
                        <a:rPr lang="es-CO" sz="1600" u="none" strike="noStrike" dirty="0">
                          <a:effectLst/>
                        </a:rPr>
                        <a:t>- </a:t>
                      </a:r>
                      <a:r>
                        <a:rPr lang="es-CO" sz="1600" b="1" u="none" strike="noStrike" dirty="0">
                          <a:solidFill>
                            <a:srgbClr val="336600"/>
                          </a:solidFill>
                          <a:effectLst/>
                        </a:rPr>
                        <a:t>Acreditación en la vigencia evaluada </a:t>
                      </a:r>
                      <a:r>
                        <a:rPr lang="es-CO" sz="1600" u="none" strike="noStrike" dirty="0">
                          <a:effectLst/>
                        </a:rPr>
                        <a:t>- </a:t>
                      </a:r>
                      <a:r>
                        <a:rPr lang="es-CO" sz="1600" b="1" u="none" strike="noStrike" dirty="0">
                          <a:solidFill>
                            <a:srgbClr val="336600"/>
                          </a:solidFill>
                          <a:effectLst/>
                        </a:rPr>
                        <a:t>Postulación para la acreditación formalizada con contrato</a:t>
                      </a:r>
                      <a:endParaRPr lang="es-CO" sz="1600" b="1" i="0" u="none" strike="noStrike" dirty="0">
                        <a:solidFill>
                          <a:srgbClr val="336600"/>
                        </a:solidFill>
                        <a:effectLst/>
                        <a:latin typeface="Calibri"/>
                      </a:endParaRPr>
                    </a:p>
                  </a:txBody>
                  <a:tcPr marL="3643" marR="3643" marT="3643"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6"/>
                  </a:ext>
                </a:extLst>
              </a:tr>
              <a:tr h="516738">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600" b="1" u="none" strike="noStrike" dirty="0">
                          <a:solidFill>
                            <a:srgbClr val="0070C0"/>
                          </a:solidFill>
                          <a:effectLst/>
                        </a:rPr>
                        <a:t>Fuente de Información</a:t>
                      </a:r>
                      <a:endParaRPr lang="es-CO" sz="1600" b="1" i="0" u="none" strike="noStrike" dirty="0">
                        <a:solidFill>
                          <a:srgbClr val="0070C0"/>
                        </a:solidFill>
                        <a:effectLst/>
                        <a:latin typeface="Calibri"/>
                      </a:endParaRPr>
                    </a:p>
                  </a:txBody>
                  <a:tcPr marL="3643" marR="3643" marT="364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600" u="none" strike="noStrike" dirty="0">
                          <a:effectLst/>
                        </a:rPr>
                        <a:t>Documento de autoevaluación </a:t>
                      </a:r>
                      <a:r>
                        <a:rPr lang="es-CO" sz="1600" b="1" u="none" strike="noStrike" dirty="0">
                          <a:solidFill>
                            <a:srgbClr val="C00000"/>
                          </a:solidFill>
                          <a:effectLst/>
                        </a:rPr>
                        <a:t>vigencia evaluada y vigencia</a:t>
                      </a:r>
                      <a:r>
                        <a:rPr lang="es-CO" sz="1600" b="1" u="none" strike="noStrike" baseline="0" dirty="0">
                          <a:solidFill>
                            <a:srgbClr val="C00000"/>
                          </a:solidFill>
                          <a:effectLst/>
                        </a:rPr>
                        <a:t> anterior</a:t>
                      </a:r>
                      <a:r>
                        <a:rPr lang="es-CO" sz="1600" u="none" strike="noStrike" baseline="0" dirty="0">
                          <a:effectLst/>
                        </a:rPr>
                        <a:t> </a:t>
                      </a:r>
                      <a:r>
                        <a:rPr lang="es-CO" sz="1600" u="none" strike="noStrike" dirty="0">
                          <a:effectLst/>
                        </a:rPr>
                        <a:t>- </a:t>
                      </a:r>
                      <a:r>
                        <a:rPr lang="es-CO" sz="1600" b="1" u="none" strike="noStrike" dirty="0">
                          <a:solidFill>
                            <a:srgbClr val="336600"/>
                          </a:solidFill>
                          <a:effectLst/>
                        </a:rPr>
                        <a:t>Certificación de acreditación</a:t>
                      </a:r>
                      <a:r>
                        <a:rPr lang="es-CO" sz="1600" u="none" strike="noStrike" dirty="0">
                          <a:effectLst/>
                        </a:rPr>
                        <a:t> - </a:t>
                      </a:r>
                      <a:r>
                        <a:rPr lang="es-CO" sz="1600" b="1" u="none" strike="noStrike" dirty="0">
                          <a:solidFill>
                            <a:srgbClr val="336600"/>
                          </a:solidFill>
                          <a:effectLst/>
                        </a:rPr>
                        <a:t>Contrato de postulación</a:t>
                      </a:r>
                      <a:endParaRPr lang="es-CO" sz="1600" b="1" i="0" u="none" strike="noStrike" dirty="0">
                        <a:solidFill>
                          <a:srgbClr val="336600"/>
                        </a:solidFill>
                        <a:effectLst/>
                        <a:latin typeface="Calibri"/>
                      </a:endParaRPr>
                    </a:p>
                  </a:txBody>
                  <a:tcPr marL="3643" marR="3643" marT="3643"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7"/>
                  </a:ext>
                </a:extLst>
              </a:tr>
              <a:tr h="566855">
                <a:tc rowSpan="4">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ctr" rtl="0" fontAlgn="ctr"/>
                      <a:r>
                        <a:rPr lang="es-CO" sz="1800" b="1" u="none" strike="noStrike" dirty="0">
                          <a:solidFill>
                            <a:srgbClr val="006600"/>
                          </a:solidFill>
                          <a:effectLst/>
                        </a:rPr>
                        <a:t>3</a:t>
                      </a:r>
                      <a:endParaRPr lang="es-CO" sz="1800" b="1" i="0" u="none" strike="noStrike" dirty="0">
                        <a:solidFill>
                          <a:srgbClr val="006600"/>
                        </a:solidFill>
                        <a:effectLst/>
                        <a:latin typeface="Calibri"/>
                      </a:endParaRPr>
                    </a:p>
                  </a:txBody>
                  <a:tcPr marL="3643" marR="3643" marT="3643"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rowSpan="4">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600" b="1" u="none" strike="noStrike" dirty="0">
                          <a:solidFill>
                            <a:srgbClr val="006600"/>
                          </a:solidFill>
                          <a:effectLst/>
                        </a:rPr>
                        <a:t>Calificación</a:t>
                      </a:r>
                      <a:endParaRPr lang="es-CO" sz="1600" b="1" i="0" u="none" strike="noStrike" dirty="0">
                        <a:solidFill>
                          <a:srgbClr val="006600"/>
                        </a:solidFill>
                        <a:effectLst/>
                        <a:latin typeface="Calibri"/>
                      </a:endParaRPr>
                    </a:p>
                  </a:txBody>
                  <a:tcPr marL="3643" marR="3643" marT="3643"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800" b="1" u="none" strike="noStrike" dirty="0">
                          <a:effectLst/>
                        </a:rPr>
                        <a:t>0:</a:t>
                      </a:r>
                      <a:r>
                        <a:rPr lang="es-CO" sz="1600" u="none" strike="noStrike" dirty="0">
                          <a:effectLst/>
                        </a:rPr>
                        <a:t> Obtuvo una </a:t>
                      </a:r>
                      <a:r>
                        <a:rPr lang="es-CO" sz="1600" b="1" u="none" strike="noStrike" dirty="0">
                          <a:solidFill>
                            <a:srgbClr val="336600"/>
                          </a:solidFill>
                          <a:effectLst/>
                        </a:rPr>
                        <a:t>calificación inferior a la vigencia anterior (indicador menor de 1,0)</a:t>
                      </a:r>
                      <a:r>
                        <a:rPr lang="es-CO" sz="1600" u="none" strike="noStrike" dirty="0">
                          <a:effectLst/>
                        </a:rPr>
                        <a:t> - La </a:t>
                      </a:r>
                      <a:r>
                        <a:rPr lang="es-CO" sz="1600" b="1" u="none" strike="noStrike" dirty="0">
                          <a:solidFill>
                            <a:srgbClr val="336600"/>
                          </a:solidFill>
                          <a:effectLst/>
                        </a:rPr>
                        <a:t>ESE no realizó autoevaluación en la vigencia evaluada de </a:t>
                      </a:r>
                      <a:r>
                        <a:rPr lang="es-CO" sz="1600" b="1" u="none" strike="noStrike" dirty="0">
                          <a:solidFill>
                            <a:srgbClr val="C00000"/>
                          </a:solidFill>
                          <a:effectLst/>
                        </a:rPr>
                        <a:t>todos</a:t>
                      </a:r>
                      <a:r>
                        <a:rPr lang="es-CO" sz="1600" u="none" strike="noStrike" dirty="0">
                          <a:effectLst/>
                        </a:rPr>
                        <a:t> los </a:t>
                      </a:r>
                      <a:r>
                        <a:rPr lang="es-CO" sz="1600" b="1" u="none" strike="noStrike" dirty="0">
                          <a:effectLst/>
                        </a:rPr>
                        <a:t>estándares de acreditación que le aplican</a:t>
                      </a:r>
                      <a:endParaRPr lang="es-CO" sz="1600" b="1" i="0" u="none" strike="noStrike" dirty="0">
                        <a:solidFill>
                          <a:srgbClr val="000000"/>
                        </a:solidFill>
                        <a:effectLst/>
                        <a:latin typeface="Calibri"/>
                      </a:endParaRPr>
                    </a:p>
                  </a:txBody>
                  <a:tcPr marL="3643" marR="3643" marT="3643" marB="0" anchor="ctr">
                    <a:lnL w="12700" cmpd="sng">
                      <a:solidFill>
                        <a:sysClr val="window" lastClr="FFFFFF"/>
                      </a:solidFill>
                    </a:lnL>
                    <a:lnR w="12700" cmpd="sng">
                      <a:solidFill>
                        <a:sysClr val="window" lastClr="FFFFFF"/>
                      </a:solidFill>
                    </a:lnR>
                    <a:lnT w="12700" cap="flat" cmpd="sng" algn="ctr">
                      <a:solidFill>
                        <a:srgbClr val="4472C4"/>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8"/>
                  </a:ext>
                </a:extLst>
              </a:tr>
              <a:tr h="311175">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800" b="1" u="none" strike="noStrike" dirty="0">
                          <a:effectLst/>
                        </a:rPr>
                        <a:t>1:</a:t>
                      </a:r>
                      <a:r>
                        <a:rPr lang="es-CO" sz="1600" b="1" u="none" strike="noStrike" dirty="0">
                          <a:effectLst/>
                        </a:rPr>
                        <a:t> </a:t>
                      </a:r>
                      <a:r>
                        <a:rPr lang="es-CO" sz="1600" u="none" strike="noStrike" dirty="0">
                          <a:effectLst/>
                        </a:rPr>
                        <a:t>El resultado de la comparación está </a:t>
                      </a:r>
                      <a:r>
                        <a:rPr lang="es-CO" sz="1600" b="1" u="none" strike="noStrike" dirty="0">
                          <a:solidFill>
                            <a:srgbClr val="336600"/>
                          </a:solidFill>
                          <a:effectLst/>
                        </a:rPr>
                        <a:t>entre 1,00 y 1,10</a:t>
                      </a:r>
                      <a:endParaRPr lang="es-CO" sz="1600" b="1" i="0" u="none" strike="noStrike" dirty="0">
                        <a:solidFill>
                          <a:srgbClr val="336600"/>
                        </a:solidFill>
                        <a:effectLst/>
                        <a:latin typeface="Calibri"/>
                      </a:endParaRPr>
                    </a:p>
                  </a:txBody>
                  <a:tcPr marL="3643" marR="3643" marT="364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09"/>
                  </a:ext>
                </a:extLst>
              </a:tr>
              <a:tr h="399176">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l" rtl="0" fontAlgn="ctr"/>
                      <a:r>
                        <a:rPr lang="es-CO" sz="1800" b="1" u="none" strike="noStrike" dirty="0">
                          <a:effectLst/>
                        </a:rPr>
                        <a:t>3:</a:t>
                      </a:r>
                      <a:r>
                        <a:rPr lang="es-CO" sz="1600" b="1" u="none" strike="noStrike" dirty="0">
                          <a:effectLst/>
                        </a:rPr>
                        <a:t> </a:t>
                      </a:r>
                      <a:r>
                        <a:rPr lang="es-CO" sz="1600" u="none" strike="noStrike" dirty="0">
                          <a:effectLst/>
                        </a:rPr>
                        <a:t>El resultado de la comparación está </a:t>
                      </a:r>
                      <a:r>
                        <a:rPr lang="es-CO" sz="1600" b="1" u="none" strike="noStrike" dirty="0">
                          <a:solidFill>
                            <a:srgbClr val="336600"/>
                          </a:solidFill>
                          <a:effectLst/>
                        </a:rPr>
                        <a:t>entre 1,11 y 1,19</a:t>
                      </a:r>
                      <a:endParaRPr lang="es-CO" sz="1600" b="1" i="0" u="none" strike="noStrike" dirty="0">
                        <a:solidFill>
                          <a:srgbClr val="336600"/>
                        </a:solidFill>
                        <a:effectLst/>
                        <a:latin typeface="Calibri"/>
                      </a:endParaRPr>
                    </a:p>
                  </a:txBody>
                  <a:tcPr marL="3643" marR="3643" marT="364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10"/>
                  </a:ext>
                </a:extLst>
              </a:tr>
              <a:tr h="677747">
                <a:tc vMerge="1">
                  <a:txBody>
                    <a:bodyPr/>
                    <a:lstStyle/>
                    <a:p>
                      <a:endParaRPr lang="es-CO"/>
                    </a:p>
                  </a:txBody>
                  <a:tcPr/>
                </a:tc>
                <a:tc vMerge="1">
                  <a:txBody>
                    <a:bodyPr/>
                    <a:lstStyle/>
                    <a:p>
                      <a:endParaRPr lang="es-CO"/>
                    </a:p>
                  </a:txBody>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dk1"/>
                          </a:solidFill>
                          <a:latin typeface="Calibri" panose="020F0502020204030204"/>
                          <a:sym typeface="Arial"/>
                        </a:defRPr>
                      </a:lvl9pPr>
                    </a:lstStyle>
                    <a:p>
                      <a:pPr algn="just" rtl="0" fontAlgn="ctr"/>
                      <a:r>
                        <a:rPr lang="es-CO" sz="1800" b="1" u="none" strike="noStrike" dirty="0">
                          <a:effectLst/>
                        </a:rPr>
                        <a:t>5:</a:t>
                      </a:r>
                      <a:r>
                        <a:rPr lang="es-CO" sz="1600" b="1" u="none" strike="noStrike" dirty="0">
                          <a:effectLst/>
                        </a:rPr>
                        <a:t> </a:t>
                      </a:r>
                      <a:r>
                        <a:rPr lang="es-CO" sz="1600" u="none" strike="noStrike" dirty="0">
                          <a:effectLst/>
                        </a:rPr>
                        <a:t>El resultado de </a:t>
                      </a:r>
                      <a:r>
                        <a:rPr lang="es-CO" sz="1600" b="1" u="none" strike="noStrike" dirty="0">
                          <a:solidFill>
                            <a:srgbClr val="336600"/>
                          </a:solidFill>
                          <a:effectLst/>
                        </a:rPr>
                        <a:t>la comparación es mayor o igual a 1,19</a:t>
                      </a:r>
                      <a:r>
                        <a:rPr lang="es-CO" sz="1600" u="none" strike="noStrike" dirty="0">
                          <a:effectLst/>
                        </a:rPr>
                        <a:t> - La </a:t>
                      </a:r>
                      <a:r>
                        <a:rPr lang="es-CO" sz="1600" b="1" u="none" strike="noStrike" dirty="0">
                          <a:solidFill>
                            <a:srgbClr val="336600"/>
                          </a:solidFill>
                          <a:effectLst/>
                        </a:rPr>
                        <a:t>ESE</a:t>
                      </a:r>
                      <a:r>
                        <a:rPr lang="es-CO" sz="1600" u="none" strike="noStrike" dirty="0">
                          <a:effectLst/>
                        </a:rPr>
                        <a:t> </a:t>
                      </a:r>
                      <a:r>
                        <a:rPr lang="es-CO" sz="1600" b="1" u="none" strike="noStrike" dirty="0">
                          <a:solidFill>
                            <a:srgbClr val="336600"/>
                          </a:solidFill>
                          <a:effectLst/>
                        </a:rPr>
                        <a:t>obtuvo acreditación en la vigencia evaluada </a:t>
                      </a:r>
                      <a:r>
                        <a:rPr lang="es-CO" sz="1600" u="none" strike="noStrike" dirty="0">
                          <a:effectLst/>
                        </a:rPr>
                        <a:t>- La </a:t>
                      </a:r>
                      <a:r>
                        <a:rPr lang="es-CO" sz="1600" b="1" u="none" strike="noStrike" dirty="0">
                          <a:solidFill>
                            <a:srgbClr val="336600"/>
                          </a:solidFill>
                          <a:effectLst/>
                        </a:rPr>
                        <a:t>ESE fue postulada a evaluación externa por entidad acreditadora y se formalizó con firma de contrato</a:t>
                      </a:r>
                      <a:endParaRPr lang="es-CO" sz="1600" b="1" i="0" u="none" strike="noStrike" dirty="0">
                        <a:solidFill>
                          <a:srgbClr val="336600"/>
                        </a:solidFill>
                        <a:effectLst/>
                        <a:latin typeface="Calibri"/>
                      </a:endParaRPr>
                    </a:p>
                  </a:txBody>
                  <a:tcPr marL="3643" marR="3643" marT="3643"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922962480"/>
      </p:ext>
    </p:extLst>
  </p:cSld>
  <p:clrMapOvr>
    <a:masterClrMapping/>
  </p:clrMapOvr>
</p:sld>
</file>

<file path=ppt/theme/theme1.xml><?xml version="1.0" encoding="utf-8"?>
<a:theme xmlns:a="http://schemas.openxmlformats.org/drawingml/2006/main" name="Presidencia de Colomba">
  <a:themeElements>
    <a:clrScheme name="Presidencia">
      <a:dk1>
        <a:srgbClr val="073763"/>
      </a:dk1>
      <a:lt1>
        <a:srgbClr val="FFFFFF"/>
      </a:lt1>
      <a:dk2>
        <a:srgbClr val="3C78D8"/>
      </a:dk2>
      <a:lt2>
        <a:srgbClr val="A4C2F4"/>
      </a:lt2>
      <a:accent1>
        <a:srgbClr val="E4EDFE"/>
      </a:accent1>
      <a:accent2>
        <a:srgbClr val="B7CFFF"/>
      </a:accent2>
      <a:accent3>
        <a:srgbClr val="88ACF8"/>
      </a:accent3>
      <a:accent4>
        <a:srgbClr val="5B8BFF"/>
      </a:accent4>
      <a:accent5>
        <a:srgbClr val="6D98FF"/>
      </a:accent5>
      <a:accent6>
        <a:srgbClr val="2A54A7"/>
      </a:accent6>
      <a:hlink>
        <a:srgbClr val="F45721"/>
      </a:hlink>
      <a:folHlink>
        <a:srgbClr val="FFA06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idencia de Colomba">
  <a:themeElements>
    <a:clrScheme name="Presidencia">
      <a:dk1>
        <a:srgbClr val="073763"/>
      </a:dk1>
      <a:lt1>
        <a:srgbClr val="FFFFFF"/>
      </a:lt1>
      <a:dk2>
        <a:srgbClr val="3C78D8"/>
      </a:dk2>
      <a:lt2>
        <a:srgbClr val="A4C2F4"/>
      </a:lt2>
      <a:accent1>
        <a:srgbClr val="E4EDFE"/>
      </a:accent1>
      <a:accent2>
        <a:srgbClr val="B7CFFF"/>
      </a:accent2>
      <a:accent3>
        <a:srgbClr val="88ACF8"/>
      </a:accent3>
      <a:accent4>
        <a:srgbClr val="5B8BFF"/>
      </a:accent4>
      <a:accent5>
        <a:srgbClr val="6D98FF"/>
      </a:accent5>
      <a:accent6>
        <a:srgbClr val="2A54A7"/>
      </a:accent6>
      <a:hlink>
        <a:srgbClr val="F45721"/>
      </a:hlink>
      <a:folHlink>
        <a:srgbClr val="FFA06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7EBA341737EA7547BFF91A63EFF47A0F" ma:contentTypeVersion="1" ma:contentTypeDescription="Crear nuevo documento." ma:contentTypeScope="" ma:versionID="196344ad4a77b46441b67afb44855e02">
  <xsd:schema xmlns:xsd="http://www.w3.org/2001/XMLSchema" xmlns:xs="http://www.w3.org/2001/XMLSchema" xmlns:p="http://schemas.microsoft.com/office/2006/metadata/properties" xmlns:ns1="http://schemas.microsoft.com/sharepoint/v3" xmlns:ns2="bc7fa6d9-f289-453f-8d65-26d024cbc172" targetNamespace="http://schemas.microsoft.com/office/2006/metadata/properties" ma:root="true" ma:fieldsID="58ffeb137715f47373e5fbc08030e88c" ns1:_="" ns2:_="">
    <xsd:import namespace="http://schemas.microsoft.com/sharepoint/v3"/>
    <xsd:import namespace="bc7fa6d9-f289-453f-8d65-26d024cbc172"/>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12"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c7fa6d9-f289-453f-8d65-26d024cbc172" elementFormDefault="qualified">
    <xsd:import namespace="http://schemas.microsoft.com/office/2006/documentManagement/types"/>
    <xsd:import namespace="http://schemas.microsoft.com/office/infopath/2007/PartnerControls"/>
    <xsd:element name="_dlc_DocId" ma:index="8" nillable="true" ma:displayName="Valor de Id. de documento" ma:description="El valor del identificador de documento asignado a este elemento." ma:internalName="_dlc_DocId" ma:readOnly="true">
      <xsd:simpleType>
        <xsd:restriction base="dms:Text"/>
      </xsd:simpleType>
    </xsd:element>
    <xsd:element name="_dlc_DocIdUrl" ma:index="9"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entificador persistente" ma:description="Mantener el identificador al agregar."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_dlc_DocId xmlns="bc7fa6d9-f289-453f-8d65-26d024cbc172">SK56FQYSNTNA-274-2</_dlc_DocId>
    <_dlc_DocIdUrl xmlns="bc7fa6d9-f289-453f-8d65-26d024cbc172">
      <Url>http://intranet.minsalud.gov.co/comunicaciones/_layouts/15/DocIdRedir.aspx?ID=SK56FQYSNTNA-274-2</Url>
      <Description>SK56FQYSNTNA-274-2</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B9D717D-57F5-4E08-A9A4-D6EFDF945D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c7fa6d9-f289-453f-8d65-26d024cbc1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22B63BF-6031-413C-9186-7699EC3968A4}">
  <ds:schemaRefs>
    <ds:schemaRef ds:uri="http://schemas.microsoft.com/sharepoint/v3/contenttype/forms"/>
  </ds:schemaRefs>
</ds:datastoreItem>
</file>

<file path=customXml/itemProps3.xml><?xml version="1.0" encoding="utf-8"?>
<ds:datastoreItem xmlns:ds="http://schemas.openxmlformats.org/officeDocument/2006/customXml" ds:itemID="{374A796D-8286-4505-8488-FAFE9D8FCF75}">
  <ds:schemaRefs>
    <ds:schemaRef ds:uri="http://purl.org/dc/term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schemas.microsoft.com/sharepoint/v3"/>
    <ds:schemaRef ds:uri="http://schemas.microsoft.com/office/infopath/2007/PartnerControls"/>
    <ds:schemaRef ds:uri="bc7fa6d9-f289-453f-8d65-26d024cbc172"/>
    <ds:schemaRef ds:uri="http://www.w3.org/XML/1998/namespace"/>
    <ds:schemaRef ds:uri="http://purl.org/dc/dcmitype/"/>
  </ds:schemaRefs>
</ds:datastoreItem>
</file>

<file path=customXml/itemProps4.xml><?xml version="1.0" encoding="utf-8"?>
<ds:datastoreItem xmlns:ds="http://schemas.openxmlformats.org/officeDocument/2006/customXml" ds:itemID="{4F761890-9208-4B2E-8353-8E4457719AA1}">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04-Plantilla-presentaciones</Template>
  <TotalTime>1175</TotalTime>
  <Words>4290</Words>
  <Application>Microsoft Office PowerPoint</Application>
  <PresentationFormat>Panorámica</PresentationFormat>
  <Paragraphs>1200</Paragraphs>
  <Slides>26</Slides>
  <Notes>26</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26</vt:i4>
      </vt:variant>
    </vt:vector>
  </HeadingPairs>
  <TitlesOfParts>
    <vt:vector size="35" baseType="lpstr">
      <vt:lpstr>Arial</vt:lpstr>
      <vt:lpstr>Arial Narrow</vt:lpstr>
      <vt:lpstr>Calibri</vt:lpstr>
      <vt:lpstr>Times New Roman</vt:lpstr>
      <vt:lpstr>Work Sans</vt:lpstr>
      <vt:lpstr>Work Sans Light</vt:lpstr>
      <vt:lpstr>Work Sans SemiBold</vt:lpstr>
      <vt:lpstr>Presidencia de Colomba</vt:lpstr>
      <vt:lpstr>1_Presidencia de Colomba</vt:lpstr>
      <vt:lpstr>Presentación de PowerPoint</vt:lpstr>
      <vt:lpstr>Evaluación de la Gestión de los Gerentes de las Empresas Sociales del Estado Resolución 743 de 2013 modificada por la Resolución 408 de 2018  Indicadores de Dirección y Gerencia  Medellín, Febrero 21 de 2019</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capítulo</dc:title>
  <dc:creator>Administracion Recursos Intranet</dc:creator>
  <cp:lastModifiedBy>Ana Rocio Rangel Sánchez</cp:lastModifiedBy>
  <cp:revision>131</cp:revision>
  <cp:lastPrinted>2018-11-22T17:36:56Z</cp:lastPrinted>
  <dcterms:created xsi:type="dcterms:W3CDTF">2018-08-27T15:33:39Z</dcterms:created>
  <dcterms:modified xsi:type="dcterms:W3CDTF">2019-02-24T04:21:51Z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4eb91d03-973a-4a2d-822c-9cc7094d8d80</vt:lpwstr>
  </property>
  <property fmtid="{D5CDD505-2E9C-101B-9397-08002B2CF9AE}" pid="3" name="ContentTypeId">
    <vt:lpwstr>0x0101007EBA341737EA7547BFF91A63EFF47A0F</vt:lpwstr>
  </property>
</Properties>
</file>