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2" r:id="rId3"/>
    <p:sldId id="259" r:id="rId4"/>
    <p:sldId id="286" r:id="rId5"/>
    <p:sldId id="260" r:id="rId6"/>
    <p:sldId id="261" r:id="rId7"/>
    <p:sldId id="262" r:id="rId8"/>
    <p:sldId id="263" r:id="rId9"/>
    <p:sldId id="270" r:id="rId10"/>
    <p:sldId id="264" r:id="rId11"/>
    <p:sldId id="288" r:id="rId12"/>
    <p:sldId id="265" r:id="rId13"/>
    <p:sldId id="266" r:id="rId14"/>
    <p:sldId id="267" r:id="rId15"/>
    <p:sldId id="271" r:id="rId16"/>
    <p:sldId id="272" r:id="rId17"/>
    <p:sldId id="273" r:id="rId18"/>
    <p:sldId id="274" r:id="rId19"/>
    <p:sldId id="289" r:id="rId20"/>
    <p:sldId id="290" r:id="rId21"/>
    <p:sldId id="275" r:id="rId22"/>
    <p:sldId id="276" r:id="rId23"/>
    <p:sldId id="277" r:id="rId24"/>
    <p:sldId id="278" r:id="rId25"/>
    <p:sldId id="279" r:id="rId26"/>
    <p:sldId id="291" r:id="rId27"/>
    <p:sldId id="280" r:id="rId28"/>
    <p:sldId id="281" r:id="rId29"/>
    <p:sldId id="282" r:id="rId30"/>
    <p:sldId id="283" r:id="rId31"/>
    <p:sldId id="284" r:id="rId32"/>
    <p:sldId id="287" r:id="rId33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>
        <p:scale>
          <a:sx n="72" d="100"/>
          <a:sy n="72" d="100"/>
        </p:scale>
        <p:origin x="-1938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841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71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346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934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07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011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586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653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7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099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630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A13E3-DC72-4836-B627-80E9135ACC7D}" type="datetimeFigureOut">
              <a:rPr lang="es-CO" smtClean="0"/>
              <a:t>06/08/2015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B200D-65E9-4974-ACF8-FE43219D8E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81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2" y="0"/>
            <a:ext cx="8691013" cy="6858000"/>
          </a:xfrm>
        </p:spPr>
      </p:pic>
    </p:spTree>
    <p:extLst>
      <p:ext uri="{BB962C8B-B14F-4D97-AF65-F5344CB8AC3E}">
        <p14:creationId xmlns:p14="http://schemas.microsoft.com/office/powerpoint/2010/main" val="41497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467544" y="5487035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/>
              <a:t>Fuente: informes de contratos APS 2013 y la herramienta informática @</a:t>
            </a:r>
            <a:r>
              <a:rPr lang="es-CO" sz="1000" dirty="0" err="1" smtClean="0"/>
              <a:t>Stat</a:t>
            </a:r>
            <a:endParaRPr lang="es-CO" sz="1000" dirty="0"/>
          </a:p>
        </p:txBody>
      </p:sp>
      <p:graphicFrame>
        <p:nvGraphicFramePr>
          <p:cNvPr id="13" name="1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852080"/>
              </p:ext>
            </p:extLst>
          </p:nvPr>
        </p:nvGraphicFramePr>
        <p:xfrm>
          <a:off x="467543" y="1700807"/>
          <a:ext cx="8136905" cy="3777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2877"/>
                <a:gridCol w="4367263"/>
                <a:gridCol w="1976765"/>
              </a:tblGrid>
              <a:tr h="444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1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Todos los niños y niñas de 0 - 5 años con esquema de vacunación adecuado.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97,0%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  <a:tr h="3202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2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 dirty="0">
                          <a:effectLst/>
                        </a:rPr>
                        <a:t>Todos los Menores de 0 a 5 años en crecimiento y desarrollo.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90,1%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  <a:tr h="3354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3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 dirty="0">
                          <a:effectLst/>
                        </a:rPr>
                        <a:t>Todos los  niños menores de 5 años sin percepción de desnutrición.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97,4%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  <a:tr h="36664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4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Toda la familia con afiliación al SGSSS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95,3%</a:t>
                      </a:r>
                      <a:endParaRPr lang="es-CO" dirty="0"/>
                    </a:p>
                  </a:txBody>
                  <a:tcPr marL="8768" marR="8768" marT="8768" marB="0" anchor="ctr"/>
                </a:tc>
              </a:tr>
              <a:tr h="343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5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 dirty="0">
                          <a:effectLst/>
                        </a:rPr>
                        <a:t>Todas las maternas en el programa de control prenatal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90,2%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  <a:tr h="4574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6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>
                          <a:effectLst/>
                        </a:rPr>
                        <a:t>Todas las maternas con ingreso al programa de control prenatal en el primer trimestre.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66,8%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  <a:tr h="327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7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Mujeres con toma de citología Cérvico uterina.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85,0%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  <a:tr h="327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 dirty="0">
                          <a:effectLst/>
                        </a:rPr>
                        <a:t>Todos los niños en edad escolar con atención preventiva odontológica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68,5%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  <a:tr h="426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9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Sin maternas entre 10 y 14 años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smtClean="0">
                          <a:effectLst/>
                        </a:rPr>
                        <a:t>2,4</a:t>
                      </a:r>
                      <a:r>
                        <a:rPr lang="es-CO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es-CO" sz="900" u="none" strike="noStrike" dirty="0" smtClean="0">
                          <a:effectLst/>
                        </a:rPr>
                        <a:t> </a:t>
                      </a:r>
                      <a:r>
                        <a:rPr lang="es-CO" sz="900" u="none" strike="noStrike" dirty="0">
                          <a:effectLst/>
                        </a:rPr>
                        <a:t>por mil mujeres de 10 a 14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  <a:tr h="426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>
                          <a:effectLst/>
                        </a:rPr>
                        <a:t>10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Sin maternas entre 15 y 19 años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 smtClean="0">
                          <a:effectLst/>
                        </a:rPr>
                        <a:t>26,4</a:t>
                      </a:r>
                      <a:r>
                        <a:rPr lang="es-CO" sz="900" u="none" strike="noStrike" baseline="0" dirty="0" smtClean="0">
                          <a:effectLst/>
                        </a:rPr>
                        <a:t> </a:t>
                      </a:r>
                      <a:r>
                        <a:rPr lang="es-CO" sz="900" u="none" strike="noStrike" dirty="0" smtClean="0">
                          <a:effectLst/>
                        </a:rPr>
                        <a:t> </a:t>
                      </a:r>
                      <a:r>
                        <a:rPr lang="es-CO" sz="900" u="none" strike="noStrike" dirty="0">
                          <a:effectLst/>
                        </a:rPr>
                        <a:t>por mil mujeres de 15 a 19 años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768" marR="8768" marT="8768" marB="0" anchor="ctr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5496" y="325105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s-CO" sz="2000" b="1" dirty="0">
                <a:solidFill>
                  <a:schemeClr val="bg1"/>
                </a:solidFill>
                <a:latin typeface="Helvetica" panose="020B0604020202030204" pitchFamily="34" charset="0"/>
              </a:rPr>
              <a:t>Indicadores prioritarios para determinar el nivel de salud de las familias intervenidas con </a:t>
            </a:r>
            <a:r>
              <a:rPr lang="es-CO" sz="20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APS     </a:t>
            </a:r>
          </a:p>
          <a:p>
            <a:pPr fontAlgn="ctr"/>
            <a:r>
              <a:rPr lang="es-CO" sz="20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 2013 – 2015</a:t>
            </a:r>
            <a:endParaRPr lang="es-CO" sz="20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467544" y="5703059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/>
              <a:t>Fuente: informes de contratos APS 2013 y la herramienta informática @</a:t>
            </a:r>
            <a:r>
              <a:rPr lang="es-CO" sz="1100" dirty="0" err="1" smtClean="0"/>
              <a:t>Stat</a:t>
            </a:r>
            <a:r>
              <a:rPr lang="es-CO" sz="1100" dirty="0" smtClean="0"/>
              <a:t>; RIPS; bases de aseguramiento.</a:t>
            </a:r>
            <a:endParaRPr lang="es-CO" sz="1100" dirty="0"/>
          </a:p>
        </p:txBody>
      </p:sp>
      <p:graphicFrame>
        <p:nvGraphicFramePr>
          <p:cNvPr id="13" name="1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514385"/>
              </p:ext>
            </p:extLst>
          </p:nvPr>
        </p:nvGraphicFramePr>
        <p:xfrm>
          <a:off x="467543" y="1719271"/>
          <a:ext cx="8136904" cy="38699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12302"/>
                <a:gridCol w="2544283"/>
                <a:gridCol w="2880319"/>
              </a:tblGrid>
              <a:tr h="597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30204" pitchFamily="34" charset="0"/>
                        </a:rPr>
                        <a:t>INDICADOR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30204" pitchFamily="34" charset="0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30204" pitchFamily="34" charset="0"/>
                        </a:rPr>
                        <a:t>FAMILIAS INTERVENIDAS</a:t>
                      </a:r>
                    </a:p>
                    <a:p>
                      <a:pPr algn="ctr" fontAlgn="ctr"/>
                      <a:r>
                        <a:rPr lang="es-CO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30204" pitchFamily="34" charset="0"/>
                        </a:rPr>
                        <a:t>2013 - 2015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30204" pitchFamily="34" charset="0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30204" pitchFamily="34" charset="0"/>
                        </a:rPr>
                        <a:t>ANTIOQUIA</a:t>
                      </a:r>
                      <a:r>
                        <a:rPr lang="es-CO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30204" pitchFamily="34" charset="0"/>
                        </a:rPr>
                        <a:t> 2014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30204" pitchFamily="34" charset="0"/>
                      </a:endParaRPr>
                    </a:p>
                  </a:txBody>
                  <a:tcPr marL="8768" marR="8768" marT="8768" marB="0" anchor="ctr"/>
                </a:tc>
              </a:tr>
              <a:tr h="4014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u="none" strike="noStrike" dirty="0" smtClean="0">
                          <a:effectLst/>
                          <a:latin typeface="+mj-lt"/>
                        </a:rPr>
                        <a:t>Todos los Menores de 0 a 5 años en crecimiento y desarrollo.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90,1%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  <a:tr h="274085">
                <a:tc>
                  <a:txBody>
                    <a:bodyPr/>
                    <a:lstStyle/>
                    <a:p>
                      <a:pPr algn="ctr" rtl="0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  <a:tr h="29953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Toda la familia con afiliación al SGSSS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95,3%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92%</a:t>
                      </a:r>
                      <a:endParaRPr lang="es-CO" sz="1200" dirty="0"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  <a:tr h="280316">
                <a:tc>
                  <a:txBody>
                    <a:bodyPr/>
                    <a:lstStyle/>
                    <a:p>
                      <a:pPr algn="ctr" rtl="0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  <a:tr h="5974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u="none" strike="noStrike" dirty="0" smtClean="0">
                          <a:effectLst/>
                          <a:latin typeface="+mj-lt"/>
                        </a:rPr>
                        <a:t>Todas las maternas con ingreso al programa de control prenatal en el primer trimestre.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66,8%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 smtClean="0">
                          <a:effectLst/>
                          <a:latin typeface="+mj-lt"/>
                        </a:rPr>
                        <a:t>59%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  <a:tr h="267857">
                <a:tc>
                  <a:txBody>
                    <a:bodyPr/>
                    <a:lstStyle/>
                    <a:p>
                      <a:pPr algn="ctr" rtl="0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  <a:tr h="4014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u="none" strike="noStrike" dirty="0" smtClean="0">
                          <a:effectLst/>
                          <a:latin typeface="+mj-lt"/>
                        </a:rPr>
                        <a:t>Sin maternas entre 10 y 14 años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2,4</a:t>
                      </a:r>
                      <a:r>
                        <a:rPr lang="es-CO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por mil mujeres de 10 a 14 años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4,1 por mil mujeres de 10 a14 años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  <a:tr h="348837">
                <a:tc>
                  <a:txBody>
                    <a:bodyPr/>
                    <a:lstStyle/>
                    <a:p>
                      <a:pPr algn="ctr" rtl="0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  <a:tr h="40145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u="none" strike="noStrike" dirty="0" smtClean="0">
                          <a:effectLst/>
                          <a:latin typeface="+mj-lt"/>
                        </a:rPr>
                        <a:t>Sin maternas entre 15 y 19 años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26,4 por mil mujeres de 15 a 19 años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 smtClean="0">
                          <a:effectLst/>
                          <a:latin typeface="+mj-lt"/>
                        </a:rPr>
                        <a:t>67,9 por mil mujeres de 15 a 19 años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768" marR="8768" marT="8768" marB="0" anchor="ctr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5496" y="325105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s-CO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Comparativo indicadores </a:t>
            </a:r>
            <a:r>
              <a:rPr lang="es-CO" b="1" dirty="0">
                <a:solidFill>
                  <a:schemeClr val="bg1"/>
                </a:solidFill>
                <a:latin typeface="Helvetica" panose="020B0604020202030204" pitchFamily="34" charset="0"/>
              </a:rPr>
              <a:t>prioritarios para determinar el nivel de salud de las familias intervenidas con </a:t>
            </a:r>
            <a:r>
              <a:rPr lang="es-CO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APS      </a:t>
            </a:r>
          </a:p>
          <a:p>
            <a:pPr fontAlgn="ctr"/>
            <a:r>
              <a:rPr lang="es-CO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 2013 – 2015 y Antioquia 2014</a:t>
            </a:r>
            <a:endParaRPr lang="es-CO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800165"/>
              </p:ext>
            </p:extLst>
          </p:nvPr>
        </p:nvGraphicFramePr>
        <p:xfrm>
          <a:off x="467545" y="1700807"/>
          <a:ext cx="8136902" cy="3928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205"/>
                <a:gridCol w="5751948"/>
                <a:gridCol w="841749"/>
              </a:tblGrid>
              <a:tr h="640339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CO" sz="1800" u="none" strike="noStrike" dirty="0">
                          <a:effectLst/>
                        </a:rPr>
                        <a:t>FAMILIAS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u="none" strike="noStrike" dirty="0" smtClean="0">
                          <a:effectLst/>
                        </a:rPr>
                        <a:t>Con riesgo bajo</a:t>
                      </a:r>
                    </a:p>
                    <a:p>
                      <a:pPr algn="l" rtl="0" fontAlgn="ctr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-Cumpliendo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indicadores del 1 al 8</a:t>
                      </a:r>
                    </a:p>
                    <a:p>
                      <a:pPr algn="l" rtl="0" fontAlgn="ctr"/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-Sin casos de embarazo adolescente (indicadores 9 y 10)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 smtClean="0">
                          <a:effectLst/>
                        </a:rPr>
                        <a:t>48,1%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84123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u="none" strike="noStrike" dirty="0" smtClean="0">
                          <a:effectLst/>
                        </a:rPr>
                        <a:t>Con riesgo medio</a:t>
                      </a:r>
                    </a:p>
                    <a:p>
                      <a:pPr algn="l" rtl="0" fontAlgn="ctr"/>
                      <a:r>
                        <a:rPr lang="es-CO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-Cumpliendo indicadores del 1 al 7 excepto atención preventiva odontológica</a:t>
                      </a:r>
                      <a:r>
                        <a:rPr lang="es-CO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(8)</a:t>
                      </a:r>
                    </a:p>
                    <a:p>
                      <a:pPr algn="l" rtl="0" fontAlgn="ctr"/>
                      <a:r>
                        <a:rPr lang="es-CO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-Sin casos </a:t>
                      </a:r>
                      <a:r>
                        <a:rPr lang="es-C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 embarazo adolescente (indicadores </a:t>
                      </a:r>
                      <a:r>
                        <a:rPr lang="es-CO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 y 10)</a:t>
                      </a:r>
                      <a:endParaRPr lang="es-CO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 smtClean="0">
                          <a:effectLst/>
                        </a:rPr>
                        <a:t>26,2%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80273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1" u="none" strike="noStrike" dirty="0" smtClean="0">
                          <a:effectLst/>
                        </a:rPr>
                        <a:t>Con</a:t>
                      </a:r>
                      <a:r>
                        <a:rPr lang="es-CO" sz="1600" b="1" u="none" strike="noStrike" baseline="0" dirty="0" smtClean="0">
                          <a:effectLst/>
                        </a:rPr>
                        <a:t> riesgo alto </a:t>
                      </a:r>
                      <a:endParaRPr lang="es-CO" sz="1600" b="1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s-CO" sz="1600" b="0" u="none" strike="noStrike" dirty="0" smtClean="0">
                          <a:effectLst/>
                        </a:rPr>
                        <a:t>-Incumple</a:t>
                      </a:r>
                      <a:r>
                        <a:rPr lang="es-CO" sz="1600" b="0" u="none" strike="noStrike" baseline="0" dirty="0" smtClean="0">
                          <a:effectLst/>
                        </a:rPr>
                        <a:t> cualquier indicador del 1 al 7</a:t>
                      </a:r>
                    </a:p>
                    <a:p>
                      <a:pPr algn="l" fontAlgn="ctr"/>
                      <a:r>
                        <a:rPr lang="es-CO" sz="1600" b="0" u="none" strike="noStrike" baseline="0" dirty="0" smtClean="0">
                          <a:effectLst/>
                        </a:rPr>
                        <a:t>-Con casos de embarazo adolescente (indicadores 9 y 10)</a:t>
                      </a:r>
                      <a:endParaRPr lang="es-CO" sz="1600" b="0" u="none" strike="noStrike" dirty="0" smtClean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 smtClean="0">
                          <a:effectLst/>
                        </a:rPr>
                        <a:t>25,7%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68147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O" sz="1600" b="1" u="none" strike="noStrike" dirty="0" smtClean="0">
                          <a:effectLst/>
                        </a:rPr>
                        <a:t>Algunas</a:t>
                      </a:r>
                      <a:r>
                        <a:rPr lang="es-CO" sz="1600" b="1" u="none" strike="noStrike" baseline="0" dirty="0" smtClean="0">
                          <a:effectLst/>
                        </a:rPr>
                        <a:t> a</a:t>
                      </a:r>
                      <a:r>
                        <a:rPr lang="es-CO" sz="1600" b="1" u="none" strike="noStrike" dirty="0" smtClean="0">
                          <a:effectLst/>
                        </a:rPr>
                        <a:t>ctividades </a:t>
                      </a:r>
                      <a:r>
                        <a:rPr lang="es-CO" sz="1600" b="1" u="none" strike="noStrike" dirty="0">
                          <a:effectLst/>
                        </a:rPr>
                        <a:t>o servicios </a:t>
                      </a:r>
                      <a:endParaRPr lang="es-CO" sz="1600" b="1" u="none" strike="noStrike" dirty="0" smtClean="0">
                        <a:effectLst/>
                      </a:endParaRPr>
                    </a:p>
                    <a:p>
                      <a:pPr algn="ctr" rtl="0" fontAlgn="ctr"/>
                      <a:r>
                        <a:rPr lang="es-CO" sz="1600" b="1" u="none" strike="noStrike" dirty="0" smtClean="0">
                          <a:effectLst/>
                        </a:rPr>
                        <a:t>      brindados </a:t>
                      </a:r>
                      <a:r>
                        <a:rPr lang="es-CO" sz="1600" b="1" u="none" strike="noStrike" dirty="0">
                          <a:effectLst/>
                        </a:rPr>
                        <a:t>a través de la </a:t>
                      </a:r>
                      <a:r>
                        <a:rPr lang="es-CO" sz="1600" b="1" u="none" strike="noStrike" dirty="0" smtClean="0">
                          <a:effectLst/>
                        </a:rPr>
                        <a:t>estrategia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468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CO" sz="1800" u="none" strike="noStrike" dirty="0">
                          <a:effectLst/>
                        </a:rPr>
                        <a:t>ACTIVIDADES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 smtClean="0">
                          <a:effectLst/>
                        </a:rPr>
                        <a:t>Remisiones hacia servicios de salud y desarrollo social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98.223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385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Efectividad </a:t>
                      </a:r>
                      <a:r>
                        <a:rPr lang="es-CO" sz="1600" u="none" strike="noStrike" dirty="0" smtClean="0">
                          <a:effectLst/>
                        </a:rPr>
                        <a:t>en</a:t>
                      </a:r>
                      <a:r>
                        <a:rPr lang="es-CO" sz="1600" u="none" strike="noStrike" baseline="0" dirty="0" smtClean="0">
                          <a:effectLst/>
                        </a:rPr>
                        <a:t> las remisiones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60%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4681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u="none" strike="noStrike" dirty="0">
                          <a:effectLst/>
                        </a:rPr>
                        <a:t>Actividades educativas colectivas durante la visita y </a:t>
                      </a:r>
                      <a:r>
                        <a:rPr lang="es-CO" sz="1600" u="none" strike="noStrike" dirty="0" smtClean="0">
                          <a:effectLst/>
                        </a:rPr>
                        <a:t>eventos comunitarios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136.031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95536" y="5661248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 smtClean="0"/>
              <a:t>Fuente: informes de contratos APS 2013 y la herramienta informática @</a:t>
            </a:r>
            <a:r>
              <a:rPr lang="es-CO" sz="1000" dirty="0" err="1" smtClean="0"/>
              <a:t>Stat</a:t>
            </a:r>
            <a:endParaRPr lang="es-CO" sz="1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332656"/>
            <a:ext cx="630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s-CO" sz="2000" b="1" dirty="0">
                <a:solidFill>
                  <a:schemeClr val="bg1"/>
                </a:solidFill>
                <a:latin typeface="Helvetica" panose="020B0604020202030204" pitchFamily="34" charset="0"/>
              </a:rPr>
              <a:t>Clasificación de las familias, según indicadores </a:t>
            </a:r>
            <a:r>
              <a:rPr lang="es-CO" sz="20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prioritarios</a:t>
            </a:r>
          </a:p>
          <a:p>
            <a:pPr fontAlgn="ctr"/>
            <a:r>
              <a:rPr lang="es-CO" sz="20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2013-2015</a:t>
            </a:r>
            <a:endParaRPr lang="es-CO" sz="20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41784"/>
            <a:ext cx="6300192" cy="1143000"/>
          </a:xfrm>
        </p:spPr>
        <p:txBody>
          <a:bodyPr>
            <a:normAutofit/>
          </a:bodyPr>
          <a:lstStyle/>
          <a:p>
            <a:pPr algn="l"/>
            <a:r>
              <a:rPr lang="es-CO" sz="24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¿Quiénes son los protagonistas? </a:t>
            </a:r>
            <a:br>
              <a:rPr lang="es-CO" sz="24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</a:br>
            <a:endParaRPr lang="es-CO" sz="24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816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000" dirty="0" smtClean="0"/>
              <a:t>Estudio exploratorio de aproximación al ejercicio del promotor de salud en   tres sub regiones de Antioquia:</a:t>
            </a:r>
          </a:p>
          <a:p>
            <a:r>
              <a:rPr lang="es-CO" sz="2000" dirty="0" smtClean="0"/>
              <a:t>Oriente</a:t>
            </a:r>
            <a:r>
              <a:rPr lang="es-CO" sz="2000" dirty="0"/>
              <a:t>, Bajo Cauca y </a:t>
            </a:r>
            <a:r>
              <a:rPr lang="es-CO" sz="2000" dirty="0" smtClean="0"/>
              <a:t>Urabá, con participación de trece municipios</a:t>
            </a:r>
            <a:endParaRPr lang="es-CO" sz="2000" dirty="0"/>
          </a:p>
          <a:p>
            <a:r>
              <a:rPr lang="es-CO" sz="2000" dirty="0" smtClean="0"/>
              <a:t>63 promotores participantes</a:t>
            </a:r>
          </a:p>
          <a:p>
            <a:r>
              <a:rPr lang="es-CO" sz="2000" dirty="0" smtClean="0"/>
              <a:t>8 entrevistas grupales</a:t>
            </a:r>
          </a:p>
          <a:p>
            <a:r>
              <a:rPr lang="es-CO" sz="2000" dirty="0" smtClean="0"/>
              <a:t>La mayoría  mujeres cabeza de familia</a:t>
            </a:r>
          </a:p>
          <a:p>
            <a:r>
              <a:rPr lang="es-CO" sz="2000" dirty="0" smtClean="0"/>
              <a:t>La mayoría trabajan en la misma región de procedencia</a:t>
            </a:r>
          </a:p>
          <a:p>
            <a:r>
              <a:rPr lang="es-CO" sz="2000" dirty="0" smtClean="0"/>
              <a:t>La mayoría reside en área rural</a:t>
            </a:r>
          </a:p>
          <a:p>
            <a:r>
              <a:rPr lang="es-CO" sz="2000" dirty="0" smtClean="0"/>
              <a:t>Todos tienen formación como auxiliares de enfermería o técnicos en salud pública</a:t>
            </a:r>
            <a:endParaRPr lang="es-CO" sz="2800" dirty="0" smtClean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4" name="3 Rectángulo"/>
          <p:cNvSpPr/>
          <p:nvPr/>
        </p:nvSpPr>
        <p:spPr>
          <a:xfrm>
            <a:off x="467544" y="1584988"/>
            <a:ext cx="3847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s-CO" sz="2400" b="1" dirty="0">
                <a:latin typeface="Helvetica" panose="020B0604020202030204" pitchFamily="34" charset="0"/>
                <a:ea typeface="+mj-ea"/>
                <a:cs typeface="+mj-cs"/>
              </a:rPr>
              <a:t>Ser promotor hoy</a:t>
            </a:r>
          </a:p>
        </p:txBody>
      </p:sp>
    </p:spTree>
    <p:extLst>
      <p:ext uri="{BB962C8B-B14F-4D97-AF65-F5344CB8AC3E}">
        <p14:creationId xmlns:p14="http://schemas.microsoft.com/office/powerpoint/2010/main" val="36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¿Qué es ser promotor?</a:t>
            </a:r>
            <a:endParaRPr lang="es-CO" sz="28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800" dirty="0" smtClean="0"/>
              <a:t>“</a:t>
            </a:r>
            <a:r>
              <a:rPr lang="es-CO" sz="2800" i="1" dirty="0" smtClean="0"/>
              <a:t>Es ser líder, ser puente, ser consejero, ser educador</a:t>
            </a:r>
            <a:r>
              <a:rPr lang="es-CO" sz="2800" dirty="0" smtClean="0"/>
              <a:t>”</a:t>
            </a:r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04864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6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¿Qué es ser promotor?</a:t>
            </a:r>
            <a:endParaRPr lang="es-CO" sz="28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104257"/>
            <a:ext cx="8229600" cy="3701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i="1" dirty="0"/>
              <a:t>“Un promotor es una persona que ha recibido capacitación en diferentes temas de salud, para educar y orientar a la comunidad en promoción de la salud y prevención de la enfermedad, siempre está en busca de los factores de riesgo que hay en la comunidad e induce los factores protectores que hay en la misma comunidad, a su vez es </a:t>
            </a:r>
            <a:r>
              <a:rPr lang="es-CO" sz="2400" i="1" dirty="0" smtClean="0"/>
              <a:t>un </a:t>
            </a:r>
            <a:r>
              <a:rPr lang="es-CO" sz="2400" i="1" dirty="0"/>
              <a:t>puente entre la comunidad de la vereda con el Hospital y los </a:t>
            </a:r>
            <a:r>
              <a:rPr lang="es-CO" sz="2400" i="1" dirty="0" smtClean="0"/>
              <a:t>Centros </a:t>
            </a:r>
            <a:r>
              <a:rPr lang="es-CO" sz="2400" i="1" dirty="0"/>
              <a:t>de </a:t>
            </a:r>
            <a:r>
              <a:rPr lang="es-CO" sz="2400" i="1" dirty="0" smtClean="0"/>
              <a:t>Salud </a:t>
            </a:r>
            <a:r>
              <a:rPr lang="es-CO" sz="2400" i="1" dirty="0"/>
              <a:t>mas cercanos.” </a:t>
            </a:r>
            <a:r>
              <a:rPr lang="es-CO" sz="2400" dirty="0"/>
              <a:t>(Promotor de </a:t>
            </a:r>
            <a:r>
              <a:rPr lang="es-CO" sz="2400" dirty="0" smtClean="0"/>
              <a:t>Urabá)</a:t>
            </a:r>
            <a:endParaRPr lang="es-CO" sz="2400" dirty="0"/>
          </a:p>
          <a:p>
            <a:pPr marL="0" indent="0">
              <a:buNone/>
            </a:pPr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30036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Para ser promotor se requiere</a:t>
            </a:r>
            <a:endParaRPr lang="es-CO" sz="28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9361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CO" sz="2000" i="1" dirty="0" smtClean="0"/>
              <a:t>“Capacidad </a:t>
            </a:r>
            <a:r>
              <a:rPr lang="es-CO" sz="2000" i="1" dirty="0"/>
              <a:t>de servicio, amor y pasión por lo que se hace: </a:t>
            </a:r>
            <a:r>
              <a:rPr lang="es-CO" sz="2000" i="1" dirty="0" smtClean="0"/>
              <a:t>las ganas, </a:t>
            </a:r>
            <a:r>
              <a:rPr lang="es-CO" sz="2000" i="1" dirty="0"/>
              <a:t>discreción, responsabilidad, capacidad de generar confianza y sensibilidad </a:t>
            </a:r>
            <a:r>
              <a:rPr lang="es-CO" sz="2000" i="1" dirty="0" smtClean="0"/>
              <a:t>social”</a:t>
            </a:r>
            <a:endParaRPr lang="es-CO" sz="2000" i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64904"/>
            <a:ext cx="4536504" cy="30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¿Qué motiva a un promotor?</a:t>
            </a:r>
            <a:endParaRPr lang="es-CO" sz="28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93610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CO" sz="2000" i="1" dirty="0"/>
              <a:t>“La interacción con las familias, la confianza que la comunidad genera hacia uno, no hay mayor satisfacción que ver como con esos pocos o muchos conocimientos, educamos y mejoramos la calidad de vida de las personas, porque ellos nos enseñan y nosotros a ellos</a:t>
            </a:r>
            <a:r>
              <a:rPr lang="es-CO" sz="2000" i="1" dirty="0" smtClean="0"/>
              <a:t>”</a:t>
            </a:r>
          </a:p>
          <a:p>
            <a:pPr marL="0" indent="0" algn="just">
              <a:buNone/>
            </a:pPr>
            <a:r>
              <a:rPr lang="es-CO" sz="2000" dirty="0" smtClean="0"/>
              <a:t>(Promotor de Bajo Cauca)</a:t>
            </a:r>
            <a:endParaRPr lang="es-CO" sz="20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32" y="2564904"/>
            <a:ext cx="4932549" cy="32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>
                <a:solidFill>
                  <a:schemeClr val="bg1"/>
                </a:solidFill>
                <a:latin typeface="Helvetica" panose="020B0604020202030204" pitchFamily="34" charset="0"/>
              </a:rPr>
              <a:t>Lo difícil de ser promotor es: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1128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000" i="1" dirty="0" smtClean="0"/>
              <a:t>“</a:t>
            </a:r>
            <a:r>
              <a:rPr lang="es-CO" sz="2000" i="1" dirty="0"/>
              <a:t>Los grupos al margen de la ley… a mi al principio me dijeron, usted es ciega, sorda y muda</a:t>
            </a:r>
            <a:r>
              <a:rPr lang="es-CO" sz="2000" dirty="0" smtClean="0"/>
              <a:t>”</a:t>
            </a:r>
          </a:p>
          <a:p>
            <a:pPr marL="0" indent="0">
              <a:buNone/>
            </a:pPr>
            <a:r>
              <a:rPr lang="es-CO" sz="2000" dirty="0" smtClean="0"/>
              <a:t> (Promotora </a:t>
            </a:r>
            <a:r>
              <a:rPr lang="es-CO" sz="2000" dirty="0"/>
              <a:t>de Bajo Cauca</a:t>
            </a:r>
            <a:r>
              <a:rPr lang="es-CO" sz="2000" dirty="0" smtClean="0"/>
              <a:t>)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12910"/>
            <a:ext cx="4680520" cy="312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>
                <a:solidFill>
                  <a:schemeClr val="bg1"/>
                </a:solidFill>
                <a:latin typeface="Helvetica" panose="020B0604020202030204" pitchFamily="34" charset="0"/>
              </a:rPr>
              <a:t>Lo difícil de ser promotor es: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136904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800" i="1" dirty="0" smtClean="0"/>
              <a:t>“</a:t>
            </a:r>
            <a:r>
              <a:rPr lang="es-CO" sz="1800" i="1" dirty="0"/>
              <a:t>Tengo veredas dispersas y toca caminar tres horas para llegar a una comunidad</a:t>
            </a:r>
            <a:r>
              <a:rPr lang="es-CO" sz="1800" dirty="0" smtClean="0"/>
              <a:t>…”</a:t>
            </a:r>
          </a:p>
          <a:p>
            <a:pPr marL="0" indent="0">
              <a:buNone/>
            </a:pPr>
            <a:r>
              <a:rPr lang="es-CO" sz="1800" dirty="0" smtClean="0"/>
              <a:t>(</a:t>
            </a:r>
            <a:r>
              <a:rPr lang="es-CO" sz="1800" dirty="0"/>
              <a:t>Promotor de </a:t>
            </a:r>
            <a:r>
              <a:rPr lang="es-CO" sz="1800" dirty="0" smtClean="0"/>
              <a:t>Urabá)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48880"/>
            <a:ext cx="5099780" cy="33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08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4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¿Cómo </a:t>
            </a:r>
            <a:r>
              <a:rPr lang="es-CO" sz="2400" b="1" dirty="0">
                <a:solidFill>
                  <a:schemeClr val="bg1"/>
                </a:solidFill>
                <a:latin typeface="Helvetica" panose="020B0604020202030204" pitchFamily="34" charset="0"/>
              </a:rPr>
              <a:t>se entiende hoy la salud?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772816"/>
            <a:ext cx="7931224" cy="4493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000" dirty="0"/>
              <a:t>C</a:t>
            </a:r>
            <a:r>
              <a:rPr lang="es-CO" sz="2000" dirty="0" smtClean="0"/>
              <a:t>omo el </a:t>
            </a:r>
            <a:r>
              <a:rPr lang="es-CO" sz="2000" dirty="0"/>
              <a:t>conjunto de posibilidades para desarrollar la vida en todas sus potencialidades, desde aquello </a:t>
            </a:r>
            <a:r>
              <a:rPr lang="es-CO" sz="2000" dirty="0" smtClean="0"/>
              <a:t>que se </a:t>
            </a:r>
            <a:r>
              <a:rPr lang="es-CO" sz="2000" dirty="0"/>
              <a:t>entiende como constitutivo de lo humano: </a:t>
            </a:r>
          </a:p>
          <a:p>
            <a:pPr marL="0" indent="0">
              <a:buNone/>
            </a:pPr>
            <a:endParaRPr lang="es-CO" sz="2000" dirty="0"/>
          </a:p>
          <a:p>
            <a:pPr lvl="2"/>
            <a:r>
              <a:rPr lang="es-CO" sz="2000" dirty="0"/>
              <a:t>La corporeidad</a:t>
            </a:r>
          </a:p>
          <a:p>
            <a:pPr lvl="2"/>
            <a:r>
              <a:rPr lang="es-CO" sz="2000" dirty="0"/>
              <a:t>El lenguaje </a:t>
            </a:r>
          </a:p>
          <a:p>
            <a:pPr lvl="2"/>
            <a:r>
              <a:rPr lang="es-CO" sz="2000" dirty="0"/>
              <a:t>Las ideas</a:t>
            </a:r>
          </a:p>
          <a:p>
            <a:pPr lvl="2"/>
            <a:r>
              <a:rPr lang="es-CO" sz="2000" dirty="0"/>
              <a:t>La capacidad de razonar </a:t>
            </a:r>
          </a:p>
          <a:p>
            <a:pPr lvl="2"/>
            <a:r>
              <a:rPr lang="es-CO" sz="2000" dirty="0"/>
              <a:t>De amar  </a:t>
            </a:r>
          </a:p>
          <a:p>
            <a:pPr lvl="2"/>
            <a:r>
              <a:rPr lang="es-CO" sz="2000" dirty="0"/>
              <a:t>De construir un mundo simbólico </a:t>
            </a:r>
            <a:r>
              <a:rPr lang="es-CO" sz="2000" dirty="0" smtClean="0"/>
              <a:t> </a:t>
            </a:r>
            <a:endParaRPr lang="es-CO" sz="2000" dirty="0"/>
          </a:p>
          <a:p>
            <a:pPr lvl="2"/>
            <a:r>
              <a:rPr lang="es-CO" sz="2000" dirty="0"/>
              <a:t>De relacionarnos y construir junto con otros y con </a:t>
            </a:r>
            <a:r>
              <a:rPr lang="es-CO" sz="2000" dirty="0" smtClean="0"/>
              <a:t>otras </a:t>
            </a:r>
            <a:endParaRPr lang="es-CO" sz="2000" dirty="0"/>
          </a:p>
          <a:p>
            <a:pPr marL="0" indent="0">
              <a:buNone/>
            </a:pP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2582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>
                <a:solidFill>
                  <a:schemeClr val="bg1"/>
                </a:solidFill>
                <a:latin typeface="Helvetica" panose="020B0604020202030204" pitchFamily="34" charset="0"/>
              </a:rPr>
              <a:t>Lo difícil de ser promotor es: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136904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800" i="1" dirty="0" smtClean="0"/>
              <a:t>“Lograr </a:t>
            </a:r>
            <a:r>
              <a:rPr lang="es-CO" sz="1800" i="1" dirty="0"/>
              <a:t>la respuesta efectiva en el </a:t>
            </a:r>
            <a:r>
              <a:rPr lang="es-CO" sz="1800" i="1" dirty="0" smtClean="0"/>
              <a:t>trabajo interinstitucional </a:t>
            </a:r>
            <a:r>
              <a:rPr lang="es-CO" sz="1800" i="1" dirty="0"/>
              <a:t>y la continuidad en el </a:t>
            </a:r>
            <a:r>
              <a:rPr lang="es-CO" sz="1800" i="1" dirty="0" smtClean="0"/>
              <a:t>proceso…”</a:t>
            </a:r>
            <a:r>
              <a:rPr lang="es-CO" sz="1800" dirty="0" smtClean="0"/>
              <a:t> </a:t>
            </a:r>
          </a:p>
          <a:p>
            <a:pPr marL="0" indent="0">
              <a:buNone/>
            </a:pPr>
            <a:r>
              <a:rPr lang="es-CO" sz="1800" dirty="0" smtClean="0"/>
              <a:t>(Promotor de Oriente)</a:t>
            </a:r>
            <a:endParaRPr lang="es-CO" sz="1800" i="1" dirty="0"/>
          </a:p>
        </p:txBody>
      </p:sp>
      <p:pic>
        <p:nvPicPr>
          <p:cNvPr id="4" name="Picture 2" descr="Z:\2014\FOTOS APS Y CAMPAÑAS\FOTOS APS Y CAMPAÑAS\SONS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67578"/>
            <a:ext cx="4032449" cy="3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8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188640"/>
            <a:ext cx="6210029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>
                <a:solidFill>
                  <a:schemeClr val="bg1"/>
                </a:solidFill>
                <a:latin typeface="Helvetica" panose="020B0604020202030204" pitchFamily="34" charset="0"/>
              </a:rPr>
              <a:t>Las familias vistas a través de los ojos del promotor: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5013176"/>
            <a:ext cx="8136904" cy="10081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1800" i="1" dirty="0"/>
              <a:t>“Son procesos de los que la comunidad se ha empoderado… como las promotoras son de las comunidades…. ya la comunidad se manifiesta y exige tener su </a:t>
            </a:r>
            <a:r>
              <a:rPr lang="es-CO" sz="1800" i="1" dirty="0" smtClean="0"/>
              <a:t>promotor” </a:t>
            </a:r>
            <a:r>
              <a:rPr lang="es-CO" sz="1800" dirty="0"/>
              <a:t>(Promotor de Oriente</a:t>
            </a:r>
            <a:r>
              <a:rPr lang="es-CO" sz="1800" dirty="0" smtClean="0"/>
              <a:t>)</a:t>
            </a:r>
            <a:endParaRPr lang="es-CO" sz="18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0" y="1556792"/>
            <a:ext cx="5076566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188640"/>
            <a:ext cx="6210029" cy="1143000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>
                <a:solidFill>
                  <a:schemeClr val="bg1"/>
                </a:solidFill>
                <a:latin typeface="Helvetica" panose="020B0604020202030204" pitchFamily="34" charset="0"/>
              </a:rPr>
              <a:t>Las familias vistas a través de los ojos del promotor: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348880"/>
            <a:ext cx="8064896" cy="29523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400" i="1" dirty="0"/>
              <a:t>“Los jóvenes ya nos tienen confianza y se nos acercan para pedirles la cita de planificación familiar, pues en medio de la visita muchas veces las mamás no las dejan ni contestar; ya uno capta más o menos y en ese momento le pide agua a la mamá para poder quedarse solo con el/la joven</a:t>
            </a:r>
            <a:r>
              <a:rPr lang="es-CO" sz="2400" i="1" dirty="0" smtClean="0"/>
              <a:t>” </a:t>
            </a:r>
          </a:p>
          <a:p>
            <a:pPr marL="0" indent="0" algn="just">
              <a:buNone/>
            </a:pPr>
            <a:r>
              <a:rPr lang="es-CO" sz="2400" dirty="0" smtClean="0"/>
              <a:t>(</a:t>
            </a:r>
            <a:r>
              <a:rPr lang="es-CO" sz="2400" dirty="0"/>
              <a:t>Promotor Bajo Cauca)</a:t>
            </a:r>
          </a:p>
        </p:txBody>
      </p:sp>
    </p:spTree>
    <p:extLst>
      <p:ext uri="{BB962C8B-B14F-4D97-AF65-F5344CB8AC3E}">
        <p14:creationId xmlns:p14="http://schemas.microsoft.com/office/powerpoint/2010/main" val="184164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4 Rectángulo"/>
          <p:cNvSpPr/>
          <p:nvPr/>
        </p:nvSpPr>
        <p:spPr>
          <a:xfrm>
            <a:off x="0" y="188640"/>
            <a:ext cx="882047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56997"/>
            <a:ext cx="8136904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6600" b="1" dirty="0">
                <a:solidFill>
                  <a:srgbClr val="008000"/>
                </a:solidFill>
                <a:latin typeface="Helvetica" panose="020B0604020202030204" pitchFamily="34" charset="0"/>
              </a:rPr>
              <a:t>Trasformaciones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17026"/>
            <a:ext cx="6131199" cy="407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188640"/>
            <a:ext cx="6210029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>
                <a:solidFill>
                  <a:schemeClr val="bg1"/>
                </a:solidFill>
                <a:latin typeface="Helvetica" panose="020B0604020202030204" pitchFamily="34" charset="0"/>
              </a:rPr>
              <a:t>Acceso a servicios 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132856"/>
            <a:ext cx="8064896" cy="29523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O" sz="2800" i="1" dirty="0" smtClean="0"/>
              <a:t>“No </a:t>
            </a:r>
            <a:r>
              <a:rPr lang="es-CO" sz="2800" i="1" dirty="0"/>
              <a:t>vamos hacer milagros de un día para otro, pero la gente nos está copiando… la gente se ha acoplado a la estrategia …. La gente cuando asiste a una cita al hospital, lo buscan a uno para decirle que ya asistió, eso es importante, la motivación” </a:t>
            </a:r>
            <a:r>
              <a:rPr lang="es-CO" sz="2800" dirty="0"/>
              <a:t>(Promotor de Bajo Cauca)</a:t>
            </a:r>
          </a:p>
          <a:p>
            <a:pPr marL="0" indent="0">
              <a:buNone/>
            </a:pPr>
            <a:endParaRPr lang="es-CO" sz="2800" dirty="0"/>
          </a:p>
          <a:p>
            <a:pPr marL="0" indent="0">
              <a:buNone/>
            </a:pPr>
            <a:r>
              <a:rPr lang="es-CO" sz="2800" i="1" dirty="0"/>
              <a:t>“A pesar de que es lejano, llegamos hasta allá, y ellos dicen: las niñas de APS vienen a visitarnos” </a:t>
            </a:r>
            <a:endParaRPr lang="es-CO" sz="2800" i="1" dirty="0" smtClean="0"/>
          </a:p>
          <a:p>
            <a:pPr marL="0" indent="0">
              <a:buNone/>
            </a:pPr>
            <a:r>
              <a:rPr lang="es-CO" sz="2800" dirty="0" smtClean="0"/>
              <a:t>(Promotora </a:t>
            </a:r>
            <a:r>
              <a:rPr lang="es-CO" sz="2800" dirty="0"/>
              <a:t>de Bajo Cauca)</a:t>
            </a:r>
          </a:p>
        </p:txBody>
      </p:sp>
    </p:spTree>
    <p:extLst>
      <p:ext uri="{BB962C8B-B14F-4D97-AF65-F5344CB8AC3E}">
        <p14:creationId xmlns:p14="http://schemas.microsoft.com/office/powerpoint/2010/main" val="29866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188640"/>
            <a:ext cx="6210029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 err="1" smtClean="0">
                <a:solidFill>
                  <a:schemeClr val="bg1"/>
                </a:solidFill>
                <a:latin typeface="Helvetica" panose="020B0604020202030204" pitchFamily="34" charset="0"/>
              </a:rPr>
              <a:t>Intersectorialidad</a:t>
            </a:r>
            <a:r>
              <a:rPr lang="es-CO" sz="32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:</a:t>
            </a:r>
            <a:endParaRPr lang="es-CO" sz="32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00808"/>
            <a:ext cx="8064896" cy="936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1800" i="1" dirty="0" smtClean="0"/>
              <a:t>“Uno </a:t>
            </a:r>
            <a:r>
              <a:rPr lang="es-CO" sz="1800" i="1" dirty="0"/>
              <a:t>identifica </a:t>
            </a:r>
            <a:r>
              <a:rPr lang="es-CO" sz="1800" i="1" dirty="0" smtClean="0"/>
              <a:t>qué </a:t>
            </a:r>
            <a:r>
              <a:rPr lang="es-CO" sz="1800" i="1" dirty="0"/>
              <a:t>necesidades tiene la comunidad para poder desplegar la gestión y articular con quienes vamos a hacer la intervención de una forma más articulada</a:t>
            </a:r>
            <a:r>
              <a:rPr lang="es-CO" sz="1800" i="1" dirty="0" smtClean="0"/>
              <a:t>…”</a:t>
            </a:r>
          </a:p>
          <a:p>
            <a:pPr marL="0" indent="0">
              <a:buNone/>
            </a:pPr>
            <a:r>
              <a:rPr lang="es-CO" sz="1800" i="1" dirty="0" smtClean="0"/>
              <a:t>(</a:t>
            </a:r>
            <a:r>
              <a:rPr lang="es-CO" sz="1800" dirty="0"/>
              <a:t>Promotor de Bajo Cauca</a:t>
            </a:r>
            <a:r>
              <a:rPr lang="es-CO" sz="1800" dirty="0" smtClean="0"/>
              <a:t>)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4" y="2636912"/>
            <a:ext cx="4500498" cy="30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188640"/>
            <a:ext cx="6210029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 err="1" smtClean="0">
                <a:solidFill>
                  <a:schemeClr val="bg1"/>
                </a:solidFill>
                <a:latin typeface="Helvetica" panose="020B0604020202030204" pitchFamily="34" charset="0"/>
              </a:rPr>
              <a:t>Intersectorialidad</a:t>
            </a:r>
            <a:r>
              <a:rPr lang="es-CO" sz="32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:</a:t>
            </a:r>
            <a:endParaRPr lang="es-CO" sz="32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797152"/>
            <a:ext cx="8064896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800" i="1" dirty="0" smtClean="0"/>
              <a:t>“Le </a:t>
            </a:r>
            <a:r>
              <a:rPr lang="es-CO" sz="1800" i="1" dirty="0"/>
              <a:t>damos conocimientos de esas necesidades detectadas en las veredas a las diferentes dependencias del </a:t>
            </a:r>
            <a:r>
              <a:rPr lang="es-CO" sz="1800" i="1" dirty="0" smtClean="0"/>
              <a:t>municipio, </a:t>
            </a:r>
            <a:r>
              <a:rPr lang="es-CO" sz="1800" i="1" dirty="0"/>
              <a:t>no solo del sector salud…  por ejemplo planeación, secretaria de educación, comisaria de familia…” </a:t>
            </a:r>
            <a:endParaRPr lang="es-CO" sz="1800" i="1" dirty="0" smtClean="0"/>
          </a:p>
          <a:p>
            <a:pPr marL="0" indent="0">
              <a:buNone/>
            </a:pPr>
            <a:r>
              <a:rPr lang="es-CO" sz="1800" dirty="0" smtClean="0"/>
              <a:t>(</a:t>
            </a:r>
            <a:r>
              <a:rPr lang="es-CO" sz="1800" dirty="0"/>
              <a:t>Promotores de </a:t>
            </a:r>
            <a:r>
              <a:rPr lang="es-CO" sz="1800" dirty="0" smtClean="0"/>
              <a:t>Urabá)</a:t>
            </a:r>
            <a:endParaRPr lang="es-CO" sz="18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06297"/>
            <a:ext cx="5400600" cy="303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188640"/>
            <a:ext cx="6210029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>
                <a:solidFill>
                  <a:schemeClr val="bg1"/>
                </a:solidFill>
                <a:latin typeface="Helvetica" panose="020B0604020202030204" pitchFamily="34" charset="0"/>
              </a:rPr>
              <a:t>Participación: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064896" cy="1152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O" sz="1800" i="1" dirty="0"/>
              <a:t>“Nosotros evaluamos de la mano con los líderes de la junta de acción comunal, ellos dicen: desde que ella llegó, la gente está mejor, ya todos tienen </a:t>
            </a:r>
            <a:r>
              <a:rPr lang="es-CO" sz="1800" i="1" dirty="0" err="1" smtClean="0"/>
              <a:t>sisbén</a:t>
            </a:r>
            <a:r>
              <a:rPr lang="es-CO" sz="1800" i="1" dirty="0"/>
              <a:t>, están asegurados, acceden a las </a:t>
            </a:r>
            <a:r>
              <a:rPr lang="es-CO" sz="1800" i="1" dirty="0" smtClean="0"/>
              <a:t>citas” </a:t>
            </a:r>
          </a:p>
          <a:p>
            <a:pPr marL="0" indent="0">
              <a:buNone/>
            </a:pPr>
            <a:r>
              <a:rPr lang="es-CO" sz="1800" dirty="0" smtClean="0"/>
              <a:t>(Promotora </a:t>
            </a:r>
            <a:r>
              <a:rPr lang="es-CO" sz="1800" dirty="0"/>
              <a:t>de Bajo Cauca)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36912"/>
            <a:ext cx="4248473" cy="31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55" y="188640"/>
            <a:ext cx="6210029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>
                <a:solidFill>
                  <a:schemeClr val="bg1"/>
                </a:solidFill>
                <a:latin typeface="Helvetica" panose="020B0604020202030204" pitchFamily="34" charset="0"/>
              </a:rPr>
              <a:t>Educación para la salud: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76872"/>
            <a:ext cx="8064896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i="1" dirty="0"/>
              <a:t>“En la salud nunca se debe cesar de educar” </a:t>
            </a:r>
            <a:endParaRPr lang="es-CO" sz="2400" i="1" dirty="0" smtClean="0"/>
          </a:p>
          <a:p>
            <a:pPr marL="0" indent="0">
              <a:buNone/>
            </a:pPr>
            <a:r>
              <a:rPr lang="es-CO" sz="2400" dirty="0" smtClean="0"/>
              <a:t>(</a:t>
            </a:r>
            <a:r>
              <a:rPr lang="es-CO" sz="2400" dirty="0"/>
              <a:t>Promotor de oriente</a:t>
            </a:r>
            <a:r>
              <a:rPr lang="es-CO" sz="2400" dirty="0" smtClean="0"/>
              <a:t>)</a:t>
            </a:r>
          </a:p>
          <a:p>
            <a:pPr marL="0" indent="0">
              <a:buNone/>
            </a:pPr>
            <a:endParaRPr lang="es-CO" sz="2400" dirty="0"/>
          </a:p>
          <a:p>
            <a:pPr marL="0" indent="0">
              <a:buNone/>
            </a:pPr>
            <a:r>
              <a:rPr lang="es-CO" sz="2400" i="1" dirty="0"/>
              <a:t>“Cuando llegamos al corregimiento habían muchas mujeres sin realizarse la citología, nosotras las hemos educado y ahora ya casi todas van” </a:t>
            </a:r>
            <a:endParaRPr lang="es-CO" sz="2400" i="1" dirty="0" smtClean="0"/>
          </a:p>
          <a:p>
            <a:pPr marL="0" indent="0">
              <a:buNone/>
            </a:pPr>
            <a:r>
              <a:rPr lang="es-CO" sz="2400" dirty="0" smtClean="0"/>
              <a:t>(Promotora </a:t>
            </a:r>
            <a:r>
              <a:rPr lang="es-CO" sz="2400" dirty="0"/>
              <a:t>de Bajo Cauca)</a:t>
            </a:r>
          </a:p>
        </p:txBody>
      </p:sp>
    </p:spTree>
    <p:extLst>
      <p:ext uri="{BB962C8B-B14F-4D97-AF65-F5344CB8AC3E}">
        <p14:creationId xmlns:p14="http://schemas.microsoft.com/office/powerpoint/2010/main" val="15370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08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>
                <a:solidFill>
                  <a:schemeClr val="bg1"/>
                </a:solidFill>
                <a:latin typeface="Helvetica" panose="020B0604020202030204" pitchFamily="34" charset="0"/>
              </a:rPr>
              <a:t>Impacto Salud Contigo: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000" i="1" dirty="0"/>
              <a:t>“Antes hacíamos visita también, pero la gente ahora se enamora más de uno y lo llama, la historia nos ha ayudado mucho para ver todo lo de la familia, ahora hacemos más educación</a:t>
            </a:r>
            <a:r>
              <a:rPr lang="es-CO" sz="2000" dirty="0"/>
              <a:t>” (Promotor Bajo Cauca</a:t>
            </a:r>
            <a:r>
              <a:rPr lang="es-CO" sz="2000" dirty="0" smtClean="0"/>
              <a:t>)</a:t>
            </a:r>
          </a:p>
          <a:p>
            <a:pPr marL="0" indent="0">
              <a:buNone/>
            </a:pPr>
            <a:endParaRPr lang="es-CO" sz="2000" dirty="0"/>
          </a:p>
          <a:p>
            <a:pPr marL="0" indent="0">
              <a:buNone/>
            </a:pPr>
            <a:r>
              <a:rPr lang="es-CO" sz="2000" i="1" dirty="0" smtClean="0"/>
              <a:t>“Se </a:t>
            </a:r>
            <a:r>
              <a:rPr lang="es-CO" sz="2000" i="1" dirty="0"/>
              <a:t>ha visto menos niñas embarazadas, las mujeres asisten a la citología… funciona cuando uno está con ellos para hablar y se abren con confianza” </a:t>
            </a:r>
            <a:endParaRPr lang="es-CO" sz="2000" i="1" dirty="0" smtClean="0"/>
          </a:p>
          <a:p>
            <a:pPr marL="0" indent="0">
              <a:buNone/>
            </a:pPr>
            <a:r>
              <a:rPr lang="es-CO" sz="2000" dirty="0" smtClean="0"/>
              <a:t>(</a:t>
            </a:r>
            <a:r>
              <a:rPr lang="es-CO" sz="2000" dirty="0"/>
              <a:t>Promotores de Bajo Cauca)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00808"/>
            <a:ext cx="27400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9776"/>
            <a:ext cx="6084168" cy="998984"/>
          </a:xfrm>
        </p:spPr>
        <p:txBody>
          <a:bodyPr>
            <a:normAutofit/>
          </a:bodyPr>
          <a:lstStyle/>
          <a:p>
            <a:pPr algn="l"/>
            <a:r>
              <a:rPr lang="es-CO" sz="28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¿Qué es Atención Primaria en Salud?</a:t>
            </a:r>
            <a:endParaRPr lang="es-CO" sz="28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28803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altLang="es-CO" sz="2800" dirty="0" smtClean="0"/>
          </a:p>
          <a:p>
            <a:pPr marL="0" indent="0">
              <a:buNone/>
            </a:pPr>
            <a:r>
              <a:rPr lang="es-ES" altLang="es-CO" sz="2400" dirty="0" smtClean="0"/>
              <a:t>“Es la asistencia sanitaria esencial basada en métodos y tecnologías prácticos, científicamente fundados y socialmente aceptables, puesta al alcance de todos los individuos y familias de la comunidad mediante su plena participación y a un costo que la comunidad y el país puedan soportar, en todas y cada etapa de su desarrollo con un espíritu de autorresponsabilidad y autodeterminación… </a:t>
            </a:r>
          </a:p>
          <a:p>
            <a:pPr marL="0" indent="0">
              <a:buNone/>
            </a:pPr>
            <a:endParaRPr lang="es-ES" altLang="es-CO" sz="2200" dirty="0" smtClean="0"/>
          </a:p>
          <a:p>
            <a:pPr marL="0" indent="0">
              <a:buNone/>
            </a:pPr>
            <a:endParaRPr lang="es-ES" altLang="es-CO" sz="2400" dirty="0" smtClean="0"/>
          </a:p>
          <a:p>
            <a:endParaRPr lang="es-ES" altLang="es-CO" b="1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480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08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>
                <a:solidFill>
                  <a:schemeClr val="bg1"/>
                </a:solidFill>
                <a:latin typeface="Helvetica" panose="020B0604020202030204" pitchFamily="34" charset="0"/>
              </a:rPr>
              <a:t>Lo que se necesita…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392288"/>
            <a:ext cx="7931224" cy="24048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O" sz="2400" i="1" dirty="0" smtClean="0"/>
              <a:t>“La </a:t>
            </a:r>
            <a:r>
              <a:rPr lang="es-CO" sz="2400" i="1" dirty="0"/>
              <a:t>gobernación ha brindado el apoyo eso es importante, muestran el camino a seguir, no nos han dejado solos</a:t>
            </a:r>
            <a:r>
              <a:rPr lang="es-CO" sz="2400" i="1" dirty="0" smtClean="0"/>
              <a:t>”</a:t>
            </a:r>
          </a:p>
          <a:p>
            <a:pPr marL="0" indent="0">
              <a:buNone/>
            </a:pPr>
            <a:r>
              <a:rPr lang="es-CO" sz="2400" dirty="0" smtClean="0"/>
              <a:t>(</a:t>
            </a:r>
            <a:r>
              <a:rPr lang="es-CO" sz="2400" dirty="0"/>
              <a:t>Promotores de Oriente</a:t>
            </a:r>
            <a:r>
              <a:rPr lang="es-CO" sz="2400" dirty="0" smtClean="0"/>
              <a:t>)</a:t>
            </a:r>
          </a:p>
          <a:p>
            <a:pPr marL="0" indent="0">
              <a:buNone/>
            </a:pPr>
            <a:endParaRPr lang="es-CO" sz="2400" dirty="0"/>
          </a:p>
          <a:p>
            <a:pPr marL="0" indent="0">
              <a:buNone/>
            </a:pPr>
            <a:r>
              <a:rPr lang="es-CO" sz="2400" i="1" dirty="0" smtClean="0"/>
              <a:t>“Hace </a:t>
            </a:r>
            <a:r>
              <a:rPr lang="es-CO" sz="2400" i="1" dirty="0"/>
              <a:t>falta para la estrategia más tiempo, más continuidad para el proceso” </a:t>
            </a:r>
            <a:endParaRPr lang="es-CO" sz="2400" i="1" dirty="0" smtClean="0"/>
          </a:p>
          <a:p>
            <a:pPr marL="0" indent="0">
              <a:buNone/>
            </a:pPr>
            <a:r>
              <a:rPr lang="es-CO" sz="2400" dirty="0" smtClean="0"/>
              <a:t>(</a:t>
            </a:r>
            <a:r>
              <a:rPr lang="es-CO" sz="2400" dirty="0"/>
              <a:t>Promotores de Bajo Cauca)</a:t>
            </a:r>
          </a:p>
        </p:txBody>
      </p:sp>
    </p:spTree>
    <p:extLst>
      <p:ext uri="{BB962C8B-B14F-4D97-AF65-F5344CB8AC3E}">
        <p14:creationId xmlns:p14="http://schemas.microsoft.com/office/powerpoint/2010/main" val="8011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08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40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CONCLUSION:</a:t>
            </a:r>
            <a:endParaRPr lang="es-CO" sz="40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04864"/>
            <a:ext cx="7931224" cy="28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SV" altLang="es-CO" sz="2400" dirty="0"/>
              <a:t>“La salud es, por sobre todo, una realidad compleja, un proceso social aun más </a:t>
            </a:r>
            <a:r>
              <a:rPr lang="es-SV" altLang="es-CO" sz="2400" dirty="0" smtClean="0"/>
              <a:t>complejo y </a:t>
            </a:r>
            <a:r>
              <a:rPr lang="es-SV" altLang="es-CO" sz="2400" dirty="0"/>
              <a:t>un proceso político dentro del cual hay que tomar decisiones políticas no sólo sectoriales sino de Estado, capaces de comprometer obligatoriamente y sin excepciones a todos los sectores</a:t>
            </a:r>
            <a:r>
              <a:rPr lang="es-SV" altLang="es-CO" sz="2400" dirty="0" smtClean="0"/>
              <a:t>”</a:t>
            </a:r>
            <a:r>
              <a:rPr lang="es-SV" altLang="es-CO" sz="1200" dirty="0"/>
              <a:t/>
            </a:r>
            <a:br>
              <a:rPr lang="es-SV" altLang="es-CO" sz="1200" dirty="0"/>
            </a:br>
            <a:r>
              <a:rPr lang="es-SV" altLang="es-CO" sz="1600" dirty="0"/>
              <a:t/>
            </a:r>
            <a:br>
              <a:rPr lang="es-SV" altLang="es-CO" sz="1600" dirty="0"/>
            </a:br>
            <a:r>
              <a:rPr lang="es-SV" altLang="es-CO" sz="1400" dirty="0"/>
              <a:t>Alma-Ata: 25 años después. David A. Tejada de Rivero, Subdirector General de la OMS de 1974 a 1985. Revista Perspectivas de Salud. OPS 2003. 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34295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Rectángulo"/>
          <p:cNvSpPr/>
          <p:nvPr/>
        </p:nvSpPr>
        <p:spPr>
          <a:xfrm>
            <a:off x="0" y="188640"/>
            <a:ext cx="8820472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35696" y="2132856"/>
            <a:ext cx="5338936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11600" i="1" dirty="0" smtClean="0">
                <a:solidFill>
                  <a:srgbClr val="00B050"/>
                </a:solidFill>
                <a:latin typeface="FlashDLig" panose="020D0B08060102060804" pitchFamily="34" charset="0"/>
              </a:rPr>
              <a:t>¡GRACIAS!</a:t>
            </a:r>
            <a:endParaRPr lang="es-CO" sz="11600" dirty="0">
              <a:solidFill>
                <a:srgbClr val="00B050"/>
              </a:solidFill>
              <a:latin typeface="FlashDLig" panose="020D0B0806010206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es-CO" sz="2200" dirty="0" smtClean="0"/>
          </a:p>
          <a:p>
            <a:pPr marL="0" indent="0">
              <a:buNone/>
            </a:pPr>
            <a:r>
              <a:rPr lang="es-ES" altLang="es-CO" sz="2400" b="1" dirty="0" smtClean="0"/>
              <a:t>…forma parte integral del sistema de salud, así como del desarrollo del mismo…. del desarrollo social y económico de la comunidad. Representa el primer nivel de contacto entre el individuo, familia y comunidad…llevando lo más cerca posible, atención de salud al lugar donde residen y trabajan las personas. Constituye el primer elemento de un proceso permanente de asistencia a la salud…”</a:t>
            </a:r>
          </a:p>
          <a:p>
            <a:pPr marL="0" indent="0">
              <a:buNone/>
            </a:pPr>
            <a:endParaRPr lang="es-ES" altLang="es-CO" sz="2400" dirty="0" smtClean="0"/>
          </a:p>
          <a:p>
            <a:pPr marL="0" indent="0">
              <a:buNone/>
            </a:pPr>
            <a:r>
              <a:rPr lang="es-ES" altLang="es-CO" sz="2400" dirty="0" smtClean="0"/>
              <a:t>Declaración de Alma Ata, 1978</a:t>
            </a:r>
          </a:p>
          <a:p>
            <a:endParaRPr lang="es-ES" altLang="es-CO" b="1" dirty="0" smtClean="0"/>
          </a:p>
          <a:p>
            <a:endParaRPr lang="es-CO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269776"/>
            <a:ext cx="5868144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9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¿Qué es Atención Primaria en Salud?</a:t>
            </a:r>
            <a:endParaRPr lang="es-CO" sz="29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808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¿Por qué debe ser Renovada?</a:t>
            </a:r>
            <a:endParaRPr lang="es-CO" sz="32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708070"/>
            <a:ext cx="3960440" cy="4601250"/>
          </a:xfrm>
        </p:spPr>
        <p:txBody>
          <a:bodyPr>
            <a:noAutofit/>
          </a:bodyPr>
          <a:lstStyle/>
          <a:p>
            <a:r>
              <a:rPr lang="es-CO" sz="1600" dirty="0" smtClean="0"/>
              <a:t>Por los nuevos desafíos epidemiológicos</a:t>
            </a:r>
          </a:p>
          <a:p>
            <a:endParaRPr lang="es-CO" sz="1600" dirty="0" smtClean="0"/>
          </a:p>
          <a:p>
            <a:r>
              <a:rPr lang="es-CO" sz="1600" dirty="0" smtClean="0"/>
              <a:t>Por la necesidad de  abordar los determinantes </a:t>
            </a:r>
          </a:p>
          <a:p>
            <a:endParaRPr lang="es-CO" sz="1600" dirty="0"/>
          </a:p>
          <a:p>
            <a:r>
              <a:rPr lang="es-CO" sz="1600" dirty="0"/>
              <a:t>Porque es la herramienta mas costo eficiente para alcanzar la </a:t>
            </a:r>
            <a:r>
              <a:rPr lang="es-CO" sz="1600" dirty="0" smtClean="0"/>
              <a:t>equidad</a:t>
            </a:r>
          </a:p>
          <a:p>
            <a:pPr marL="0" indent="0">
              <a:buNone/>
            </a:pPr>
            <a:endParaRPr lang="es-CO" sz="1600" dirty="0"/>
          </a:p>
          <a:p>
            <a:r>
              <a:rPr lang="es-CO" sz="1600" dirty="0"/>
              <a:t>Para corregir debilidades e incoherencias de los enfoques, con nuevos conocimientos y </a:t>
            </a:r>
            <a:r>
              <a:rPr lang="es-CO" sz="1600" dirty="0" smtClean="0"/>
              <a:t>prácticas</a:t>
            </a:r>
          </a:p>
          <a:p>
            <a:pPr marL="0" indent="0">
              <a:buNone/>
            </a:pPr>
            <a:endParaRPr lang="es-CO" sz="1600" dirty="0"/>
          </a:p>
          <a:p>
            <a:r>
              <a:rPr lang="es-CO" sz="1600" dirty="0" smtClean="0"/>
              <a:t>Para </a:t>
            </a:r>
            <a:r>
              <a:rPr lang="es-CO" sz="1600" dirty="0"/>
              <a:t>obtener resultados sostenibles de SALUD PARA TODOS </a:t>
            </a:r>
            <a:endParaRPr lang="es-CO" sz="1600" dirty="0" smtClean="0"/>
          </a:p>
          <a:p>
            <a:pPr marL="0" indent="0">
              <a:buNone/>
            </a:pPr>
            <a:endParaRPr lang="es-CO" sz="1600" dirty="0" smtClean="0"/>
          </a:p>
          <a:p>
            <a:r>
              <a:rPr lang="es-CO" sz="1600" dirty="0" smtClean="0"/>
              <a:t>Para  alcanzar los objetivos de desarrollo del milenio (ODM)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34" b="3014"/>
          <a:stretch/>
        </p:blipFill>
        <p:spPr>
          <a:xfrm>
            <a:off x="4572000" y="1708070"/>
            <a:ext cx="4190338" cy="38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32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¿Qué encontramos en 2012?</a:t>
            </a:r>
            <a:endParaRPr lang="es-CO" sz="32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67333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s-CO" sz="1800" dirty="0"/>
              <a:t>Persistencia de inequidades en </a:t>
            </a:r>
            <a:r>
              <a:rPr lang="es-CO" sz="1800" dirty="0" smtClean="0"/>
              <a:t>salud, violencia, falta de oportunidades</a:t>
            </a:r>
          </a:p>
          <a:p>
            <a:pPr marL="0" indent="0">
              <a:buNone/>
            </a:pPr>
            <a:endParaRPr lang="es-CO" sz="1800" dirty="0" smtClean="0"/>
          </a:p>
          <a:p>
            <a:r>
              <a:rPr lang="es-CO" sz="1800" dirty="0"/>
              <a:t>Estrategia APS discontinua en el tiempo y con menor </a:t>
            </a:r>
            <a:r>
              <a:rPr lang="es-CO" sz="1800" dirty="0" smtClean="0"/>
              <a:t>cobertura:</a:t>
            </a:r>
          </a:p>
          <a:p>
            <a:endParaRPr lang="es-CO" sz="1800" dirty="0" smtClean="0"/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-Entre </a:t>
            </a:r>
            <a:r>
              <a:rPr lang="es-CO" sz="1800" dirty="0"/>
              <a:t>2005 y 2007 la estrategia estuvo en 97 </a:t>
            </a:r>
            <a:r>
              <a:rPr lang="es-CO" sz="1800" dirty="0" smtClean="0"/>
              <a:t>municipios</a:t>
            </a:r>
            <a:endParaRPr lang="es-CO" sz="1800" dirty="0"/>
          </a:p>
          <a:p>
            <a:pPr marL="0" indent="0">
              <a:buNone/>
            </a:pPr>
            <a:r>
              <a:rPr lang="es-CO" sz="1800" dirty="0" smtClean="0"/>
              <a:t>	-Entre 2008 y 2011 en 34 municipios</a:t>
            </a:r>
          </a:p>
          <a:p>
            <a:endParaRPr lang="es-CO" sz="1800" dirty="0" smtClean="0"/>
          </a:p>
          <a:p>
            <a:r>
              <a:rPr lang="es-CO" sz="1800" dirty="0"/>
              <a:t>M</a:t>
            </a:r>
            <a:r>
              <a:rPr lang="es-CO" sz="1800" dirty="0" smtClean="0"/>
              <a:t>odelo sanitario con:</a:t>
            </a:r>
          </a:p>
          <a:p>
            <a:endParaRPr lang="es-CO" sz="1800" dirty="0" smtClean="0"/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-Énfasis curativo </a:t>
            </a:r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-Insuficiente participación comunitaria</a:t>
            </a:r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</a:t>
            </a:r>
            <a:r>
              <a:rPr lang="es-CO" sz="1800" dirty="0"/>
              <a:t>I</a:t>
            </a:r>
            <a:r>
              <a:rPr lang="es-CO" sz="1800" dirty="0" smtClean="0"/>
              <a:t>ncipiente coordinación inter e </a:t>
            </a:r>
            <a:r>
              <a:rPr lang="es-CO" sz="1800" dirty="0" err="1" smtClean="0"/>
              <a:t>intra</a:t>
            </a:r>
            <a:r>
              <a:rPr lang="es-CO" sz="1800" dirty="0" smtClean="0"/>
              <a:t> sectorial</a:t>
            </a:r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</a:t>
            </a:r>
            <a:r>
              <a:rPr lang="es-CO" sz="1800" dirty="0"/>
              <a:t>Baja </a:t>
            </a:r>
            <a:r>
              <a:rPr lang="es-CO" sz="1800" dirty="0" smtClean="0"/>
              <a:t>accesibilidad y </a:t>
            </a:r>
            <a:r>
              <a:rPr lang="es-CO" sz="1800" dirty="0" err="1" smtClean="0"/>
              <a:t>resolutividad</a:t>
            </a:r>
            <a:r>
              <a:rPr lang="es-CO" sz="1800" dirty="0" smtClean="0"/>
              <a:t>  en el primer nivel </a:t>
            </a:r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</a:t>
            </a:r>
            <a:r>
              <a:rPr lang="es-CO" sz="1800" dirty="0"/>
              <a:t>B</a:t>
            </a:r>
            <a:r>
              <a:rPr lang="es-CO" sz="1800" dirty="0" smtClean="0"/>
              <a:t>ajo costo eficiencia</a:t>
            </a:r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-Menor empoderamiento de los equipos de salud en el nivel municipal</a:t>
            </a:r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</a:t>
            </a:r>
            <a:r>
              <a:rPr lang="es-CO" sz="1800" dirty="0"/>
              <a:t>P</a:t>
            </a:r>
            <a:r>
              <a:rPr lang="es-CO" sz="1800" dirty="0" smtClean="0"/>
              <a:t>recaria articulación con los programas de salud pública </a:t>
            </a:r>
          </a:p>
          <a:p>
            <a:pPr marL="0" indent="0">
              <a:buNone/>
            </a:pPr>
            <a:r>
              <a:rPr lang="es-CO" sz="1800" dirty="0"/>
              <a:t>	</a:t>
            </a:r>
            <a:r>
              <a:rPr lang="es-CO" sz="1800" dirty="0" smtClean="0"/>
              <a:t>-</a:t>
            </a:r>
            <a:r>
              <a:rPr lang="es-CO" sz="1800" dirty="0"/>
              <a:t>I</a:t>
            </a:r>
            <a:r>
              <a:rPr lang="es-CO" sz="1800" dirty="0" smtClean="0"/>
              <a:t>nversión centralizada de recursos departamentales</a:t>
            </a:r>
          </a:p>
          <a:p>
            <a:endParaRPr lang="es-CO" sz="1800" dirty="0" smtClean="0"/>
          </a:p>
          <a:p>
            <a:endParaRPr lang="es-CO" sz="1800" dirty="0" smtClean="0"/>
          </a:p>
        </p:txBody>
      </p:sp>
    </p:spTree>
    <p:extLst>
      <p:ext uri="{BB962C8B-B14F-4D97-AF65-F5344CB8AC3E}">
        <p14:creationId xmlns:p14="http://schemas.microsoft.com/office/powerpoint/2010/main" val="4520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976" y="23488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CO" sz="32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/>
            </a:r>
            <a:br>
              <a:rPr lang="es-CO" sz="32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</a:br>
            <a:r>
              <a:rPr lang="es-CO" sz="32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¿Cómo lo hicimos?</a:t>
            </a:r>
            <a:br>
              <a:rPr lang="es-CO" sz="32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</a:br>
            <a:endParaRPr lang="es-CO" sz="32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824536"/>
          </a:xfrm>
        </p:spPr>
        <p:txBody>
          <a:bodyPr>
            <a:normAutofit fontScale="92500" lnSpcReduction="20000"/>
          </a:bodyPr>
          <a:lstStyle/>
          <a:p>
            <a:r>
              <a:rPr lang="es-CO" sz="1900" dirty="0" smtClean="0"/>
              <a:t>Optimizando recursos </a:t>
            </a:r>
          </a:p>
          <a:p>
            <a:endParaRPr lang="es-CO" sz="1900" dirty="0" smtClean="0"/>
          </a:p>
          <a:p>
            <a:r>
              <a:rPr lang="es-CO" sz="1900" dirty="0" smtClean="0"/>
              <a:t>Fortaleciendo la capacidad local y trabajando en equipo: </a:t>
            </a:r>
          </a:p>
          <a:p>
            <a:pPr marL="457200" lvl="1" indent="0">
              <a:buNone/>
            </a:pPr>
            <a:r>
              <a:rPr lang="es-CO" sz="1500" dirty="0" smtClean="0"/>
              <a:t>-SSSA </a:t>
            </a:r>
          </a:p>
          <a:p>
            <a:pPr marL="457200" lvl="1" indent="0">
              <a:buNone/>
            </a:pPr>
            <a:r>
              <a:rPr lang="es-CO" sz="1500" dirty="0" smtClean="0"/>
              <a:t>-ESE</a:t>
            </a:r>
          </a:p>
          <a:p>
            <a:pPr marL="457200" lvl="1" indent="0">
              <a:buNone/>
            </a:pPr>
            <a:r>
              <a:rPr lang="es-CO" sz="1500" dirty="0" smtClean="0"/>
              <a:t>-Alcaldías </a:t>
            </a:r>
          </a:p>
          <a:p>
            <a:pPr marL="457200" lvl="1" indent="0">
              <a:buNone/>
            </a:pPr>
            <a:r>
              <a:rPr lang="es-CO" sz="1500" dirty="0" smtClean="0"/>
              <a:t>-Universidades </a:t>
            </a:r>
          </a:p>
          <a:p>
            <a:pPr marL="457200" lvl="1" indent="0">
              <a:buNone/>
            </a:pPr>
            <a:r>
              <a:rPr lang="es-CO" sz="1500" dirty="0" smtClean="0"/>
              <a:t>-Comunidad </a:t>
            </a:r>
          </a:p>
          <a:p>
            <a:pPr marL="457200" lvl="1" indent="0">
              <a:buNone/>
            </a:pPr>
            <a:r>
              <a:rPr lang="es-CO" sz="1500" dirty="0" smtClean="0"/>
              <a:t>-Otros sectores </a:t>
            </a:r>
          </a:p>
          <a:p>
            <a:pPr marL="457200" lvl="1" indent="0">
              <a:buNone/>
            </a:pPr>
            <a:r>
              <a:rPr lang="es-CO" sz="1500" dirty="0" smtClean="0"/>
              <a:t>-Entornos Protectores </a:t>
            </a:r>
          </a:p>
          <a:p>
            <a:pPr marL="457200" lvl="1" indent="0">
              <a:buNone/>
            </a:pPr>
            <a:r>
              <a:rPr lang="es-CO" sz="1500" dirty="0" smtClean="0"/>
              <a:t>-Prevenir es Mejor </a:t>
            </a:r>
          </a:p>
          <a:p>
            <a:pPr marL="457200" lvl="1" indent="0">
              <a:buNone/>
            </a:pPr>
            <a:endParaRPr lang="es-CO" sz="1500" dirty="0" smtClean="0"/>
          </a:p>
          <a:p>
            <a:r>
              <a:rPr lang="es-CO" sz="1900" dirty="0" smtClean="0"/>
              <a:t>Conformando y poniendo en marcha los Equipos Técnicos Regionales –ETR y los Equipos Básicos de Atención -EBA</a:t>
            </a:r>
          </a:p>
          <a:p>
            <a:r>
              <a:rPr lang="es-CO" sz="1900" dirty="0" smtClean="0"/>
              <a:t>Cualificando el talento humano</a:t>
            </a:r>
          </a:p>
          <a:p>
            <a:r>
              <a:rPr lang="es-CO" sz="1900" dirty="0"/>
              <a:t>Desarrollando  herramientas e instrumentos de trabajo</a:t>
            </a:r>
          </a:p>
          <a:p>
            <a:r>
              <a:rPr lang="es-CO" sz="1900" dirty="0" smtClean="0"/>
              <a:t>Fortaleciendo la Red Pública de Servicios de Salud</a:t>
            </a:r>
          </a:p>
          <a:p>
            <a:r>
              <a:rPr lang="es-CO" sz="1900" dirty="0" smtClean="0"/>
              <a:t>Con el Programa Aéreo de Salud PAS</a:t>
            </a:r>
          </a:p>
          <a:p>
            <a:r>
              <a:rPr lang="es-CO" sz="1900" dirty="0" smtClean="0"/>
              <a:t>Creando y poniendo en marcha a Savia Salud EPS</a:t>
            </a:r>
          </a:p>
          <a:p>
            <a:endParaRPr lang="es-CO" sz="2000" dirty="0" smtClean="0"/>
          </a:p>
          <a:p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32251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4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¿Qué resultados tenemos hoy?</a:t>
            </a:r>
            <a:endParaRPr lang="es-CO" sz="24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400" dirty="0" smtClean="0"/>
              <a:t>Logros APS 2012 - 2015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17" y="2058792"/>
            <a:ext cx="6212343" cy="349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CO" sz="24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¿Qué resultados tenemos hoy?</a:t>
            </a:r>
            <a:endParaRPr lang="es-CO" sz="2400" b="1" dirty="0">
              <a:solidFill>
                <a:schemeClr val="bg1"/>
              </a:solidFill>
              <a:latin typeface="Helvetica" panose="020B0604020202030204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7399"/>
            <a:ext cx="51845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1840</Words>
  <Application>Microsoft Office PowerPoint</Application>
  <PresentationFormat>Presentación en pantalla (4:3)</PresentationFormat>
  <Paragraphs>220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Presentación de PowerPoint</vt:lpstr>
      <vt:lpstr>¿Cómo se entiende hoy la salud?</vt:lpstr>
      <vt:lpstr>¿Qué es Atención Primaria en Salud?</vt:lpstr>
      <vt:lpstr>Presentación de PowerPoint</vt:lpstr>
      <vt:lpstr>¿Por qué debe ser Renovada?</vt:lpstr>
      <vt:lpstr>¿Qué encontramos en 2012?</vt:lpstr>
      <vt:lpstr> ¿Cómo lo hicimos? </vt:lpstr>
      <vt:lpstr>¿Qué resultados tenemos hoy?</vt:lpstr>
      <vt:lpstr>¿Qué resultados tenemos hoy?</vt:lpstr>
      <vt:lpstr>Presentación de PowerPoint</vt:lpstr>
      <vt:lpstr>Presentación de PowerPoint</vt:lpstr>
      <vt:lpstr>Presentación de PowerPoint</vt:lpstr>
      <vt:lpstr>¿Quiénes son los protagonistas?  </vt:lpstr>
      <vt:lpstr>¿Qué es ser promotor?</vt:lpstr>
      <vt:lpstr>¿Qué es ser promotor?</vt:lpstr>
      <vt:lpstr>Para ser promotor se requiere</vt:lpstr>
      <vt:lpstr>¿Qué motiva a un promotor?</vt:lpstr>
      <vt:lpstr>Lo difícil de ser promotor es:</vt:lpstr>
      <vt:lpstr>Lo difícil de ser promotor es:</vt:lpstr>
      <vt:lpstr>Lo difícil de ser promotor es:</vt:lpstr>
      <vt:lpstr>Las familias vistas a través de los ojos del promotor:</vt:lpstr>
      <vt:lpstr>Las familias vistas a través de los ojos del promotor:</vt:lpstr>
      <vt:lpstr>Presentación de PowerPoint</vt:lpstr>
      <vt:lpstr>Acceso a servicios :</vt:lpstr>
      <vt:lpstr>Intersectorialidad:</vt:lpstr>
      <vt:lpstr>Intersectorialidad:</vt:lpstr>
      <vt:lpstr>Participación:</vt:lpstr>
      <vt:lpstr>Educación para la salud:</vt:lpstr>
      <vt:lpstr>Impacto Salud Contigo:</vt:lpstr>
      <vt:lpstr>Lo que se necesita…</vt:lpstr>
      <vt:lpstr>CONCLUSION: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es y como se entiende hoy la salud?</dc:title>
  <dc:creator>LUZ MARIA AGUDELO SUAREZ</dc:creator>
  <cp:lastModifiedBy>ISABEL CRISTINA VALLEJO ZAPATA</cp:lastModifiedBy>
  <cp:revision>112</cp:revision>
  <dcterms:created xsi:type="dcterms:W3CDTF">2015-07-15T18:26:45Z</dcterms:created>
  <dcterms:modified xsi:type="dcterms:W3CDTF">2015-08-06T20:17:48Z</dcterms:modified>
</cp:coreProperties>
</file>