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7"/>
  </p:notesMasterIdLst>
  <p:sldIdLst>
    <p:sldId id="256" r:id="rId2"/>
    <p:sldId id="387" r:id="rId3"/>
    <p:sldId id="343" r:id="rId4"/>
    <p:sldId id="342" r:id="rId5"/>
    <p:sldId id="371" r:id="rId6"/>
    <p:sldId id="344" r:id="rId7"/>
    <p:sldId id="326" r:id="rId8"/>
    <p:sldId id="515" r:id="rId9"/>
    <p:sldId id="504" r:id="rId10"/>
    <p:sldId id="505" r:id="rId11"/>
    <p:sldId id="506" r:id="rId12"/>
    <p:sldId id="518" r:id="rId13"/>
    <p:sldId id="507" r:id="rId14"/>
    <p:sldId id="508" r:id="rId15"/>
    <p:sldId id="509" r:id="rId16"/>
    <p:sldId id="510" r:id="rId17"/>
    <p:sldId id="511" r:id="rId18"/>
    <p:sldId id="512" r:id="rId19"/>
    <p:sldId id="356" r:id="rId20"/>
    <p:sldId id="374" r:id="rId21"/>
    <p:sldId id="349" r:id="rId22"/>
    <p:sldId id="368" r:id="rId23"/>
    <p:sldId id="365" r:id="rId24"/>
    <p:sldId id="367" r:id="rId25"/>
    <p:sldId id="369" r:id="rId26"/>
    <p:sldId id="370" r:id="rId27"/>
    <p:sldId id="328" r:id="rId28"/>
    <p:sldId id="376" r:id="rId29"/>
    <p:sldId id="386" r:id="rId30"/>
    <p:sldId id="377" r:id="rId31"/>
    <p:sldId id="366" r:id="rId32"/>
    <p:sldId id="339" r:id="rId33"/>
    <p:sldId id="520" r:id="rId34"/>
    <p:sldId id="521" r:id="rId35"/>
    <p:sldId id="522" r:id="rId36"/>
    <p:sldId id="523" r:id="rId37"/>
    <p:sldId id="524" r:id="rId38"/>
    <p:sldId id="525" r:id="rId39"/>
    <p:sldId id="526" r:id="rId40"/>
    <p:sldId id="527" r:id="rId41"/>
    <p:sldId id="528" r:id="rId42"/>
    <p:sldId id="529" r:id="rId43"/>
    <p:sldId id="530" r:id="rId44"/>
    <p:sldId id="531" r:id="rId45"/>
    <p:sldId id="532" r:id="rId46"/>
    <p:sldId id="533" r:id="rId47"/>
    <p:sldId id="534" r:id="rId48"/>
    <p:sldId id="535" r:id="rId49"/>
    <p:sldId id="536" r:id="rId50"/>
    <p:sldId id="537" r:id="rId51"/>
    <p:sldId id="538" r:id="rId52"/>
    <p:sldId id="539" r:id="rId53"/>
    <p:sldId id="540" r:id="rId54"/>
    <p:sldId id="541" r:id="rId55"/>
    <p:sldId id="542" r:id="rId56"/>
    <p:sldId id="500" r:id="rId57"/>
    <p:sldId id="379" r:id="rId58"/>
    <p:sldId id="380" r:id="rId59"/>
    <p:sldId id="382" r:id="rId60"/>
    <p:sldId id="381" r:id="rId61"/>
    <p:sldId id="383" r:id="rId62"/>
    <p:sldId id="501" r:id="rId63"/>
    <p:sldId id="502" r:id="rId64"/>
    <p:sldId id="503" r:id="rId65"/>
    <p:sldId id="516" r:id="rId66"/>
    <p:sldId id="517" r:id="rId67"/>
    <p:sldId id="519" r:id="rId68"/>
    <p:sldId id="378" r:id="rId69"/>
    <p:sldId id="384" r:id="rId70"/>
    <p:sldId id="282" r:id="rId71"/>
    <p:sldId id="283" r:id="rId72"/>
    <p:sldId id="385" r:id="rId73"/>
    <p:sldId id="514" r:id="rId74"/>
    <p:sldId id="513" r:id="rId75"/>
    <p:sldId id="257" r:id="rId76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PARO LILIANA SABOGAL APOLINAR" initials="ALSA" lastIdx="1" clrIdx="0">
    <p:extLst>
      <p:ext uri="{19B8F6BF-5375-455C-9EA6-DF929625EA0E}">
        <p15:presenceInfo xmlns:p15="http://schemas.microsoft.com/office/powerpoint/2012/main" userId="S::ASABOGALA@ANTIOQUIA.GOV.CO::d093f612-e128-4a8a-bee0-e74ac549e0e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5337"/>
  </p:normalViewPr>
  <p:slideViewPr>
    <p:cSldViewPr snapToGrid="0" snapToObjects="1"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817014-8FA7-437F-982D-E17DE0860D7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2F550518-3926-4B5C-A1BF-45EC54DBE10A}">
      <dgm:prSet phldrT="[Texto]" custT="1"/>
      <dgm:spPr/>
      <dgm:t>
        <a:bodyPr/>
        <a:lstStyle/>
        <a:p>
          <a:r>
            <a:rPr lang="es-MX" sz="1050" dirty="0">
              <a:latin typeface="Arial" panose="020B0604020202020204" pitchFamily="34" charset="0"/>
              <a:cs typeface="Arial" panose="020B0604020202020204" pitchFamily="34" charset="0"/>
            </a:rPr>
            <a:t>Casos en 11 países: </a:t>
          </a:r>
          <a:r>
            <a:rPr lang="es-CO" sz="1050" dirty="0">
              <a:latin typeface="Arial" panose="020B0604020202020204" pitchFamily="34" charset="0"/>
              <a:cs typeface="Arial" panose="020B0604020202020204" pitchFamily="34" charset="0"/>
            </a:rPr>
            <a:t>Benín, Camerún, República</a:t>
          </a:r>
        </a:p>
        <a:p>
          <a:r>
            <a:rPr lang="es-CO" sz="1050" dirty="0">
              <a:latin typeface="Arial" panose="020B0604020202020204" pitchFamily="34" charset="0"/>
              <a:cs typeface="Arial" panose="020B0604020202020204" pitchFamily="34" charset="0"/>
            </a:rPr>
            <a:t>Centroafricana, República Democrática del Congo, Gabón,</a:t>
          </a:r>
        </a:p>
        <a:p>
          <a:r>
            <a:rPr lang="es-CO" sz="1050" dirty="0">
              <a:latin typeface="Arial" panose="020B0604020202020204" pitchFamily="34" charset="0"/>
              <a:cs typeface="Arial" panose="020B0604020202020204" pitchFamily="34" charset="0"/>
            </a:rPr>
            <a:t>Costa de Marfil, Liberia, Nigeria, República del Congo, Sierra</a:t>
          </a:r>
        </a:p>
        <a:p>
          <a:r>
            <a:rPr lang="es-MX" sz="1050" dirty="0">
              <a:latin typeface="Arial" panose="020B0604020202020204" pitchFamily="34" charset="0"/>
              <a:cs typeface="Arial" panose="020B0604020202020204" pitchFamily="34" charset="0"/>
            </a:rPr>
            <a:t>Leona y Sudán del Sur.</a:t>
          </a:r>
          <a:endParaRPr lang="es-CO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58C547-3393-4698-977F-C9C2C0357852}" type="parTrans" cxnId="{85114B40-4B9F-448B-BD93-9E9FFE14E557}">
      <dgm:prSet/>
      <dgm:spPr/>
      <dgm:t>
        <a:bodyPr/>
        <a:lstStyle/>
        <a:p>
          <a:endParaRPr lang="es-CO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33F880-12EE-4A25-9FD9-CC6EA7FA80DC}" type="sibTrans" cxnId="{85114B40-4B9F-448B-BD93-9E9FFE14E557}">
      <dgm:prSet/>
      <dgm:spPr/>
      <dgm:t>
        <a:bodyPr/>
        <a:lstStyle/>
        <a:p>
          <a:endParaRPr lang="es-CO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9A6109-BECA-45D4-B33F-E16BB82FA132}">
      <dgm:prSet phldrT="[Texto]" custT="1"/>
      <dgm:spPr/>
      <dgm:t>
        <a:bodyPr/>
        <a:lstStyle/>
        <a:p>
          <a:r>
            <a:rPr lang="es-MX" sz="1050" dirty="0">
              <a:latin typeface="Arial" panose="020B0604020202020204" pitchFamily="34" charset="0"/>
              <a:cs typeface="Arial" panose="020B0604020202020204" pitchFamily="34" charset="0"/>
            </a:rPr>
            <a:t>Nigeria: Brote con mas de 500 sospechosos, mas de 200 confirmados y letalidad del 3%</a:t>
          </a:r>
          <a:endParaRPr lang="es-CO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DB7C1B-A0FA-4997-8588-DFE0A2980E79}" type="parTrans" cxnId="{3AC1F14E-E3F8-43A3-AD03-38F7B96DADAB}">
      <dgm:prSet/>
      <dgm:spPr/>
      <dgm:t>
        <a:bodyPr/>
        <a:lstStyle/>
        <a:p>
          <a:endParaRPr lang="es-CO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F7253A-E4BD-48C2-BCCF-EEF736207891}" type="sibTrans" cxnId="{3AC1F14E-E3F8-43A3-AD03-38F7B96DADAB}">
      <dgm:prSet/>
      <dgm:spPr/>
      <dgm:t>
        <a:bodyPr/>
        <a:lstStyle/>
        <a:p>
          <a:endParaRPr lang="es-CO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9DF135-8FCA-4369-B198-4CDF1DAD533C}">
      <dgm:prSet phldrT="[Texto]" custT="1"/>
      <dgm:spPr/>
      <dgm:t>
        <a:bodyPr/>
        <a:lstStyle/>
        <a:p>
          <a:r>
            <a:rPr lang="es-MX" sz="1050" dirty="0">
              <a:latin typeface="Arial" panose="020B0604020202020204" pitchFamily="34" charset="0"/>
              <a:cs typeface="Arial" panose="020B0604020202020204" pitchFamily="34" charset="0"/>
            </a:rPr>
            <a:t>Israel y Reino Unido: personas que viajaron desde Nigeria</a:t>
          </a:r>
          <a:endParaRPr lang="es-CO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B0C607-0399-434D-9E6F-D91DC372EAD3}" type="parTrans" cxnId="{3F1A4EFB-3984-478A-84B5-74E0676342B4}">
      <dgm:prSet/>
      <dgm:spPr/>
      <dgm:t>
        <a:bodyPr/>
        <a:lstStyle/>
        <a:p>
          <a:endParaRPr lang="es-CO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27E301-D435-4168-8D5E-252501301DAC}" type="sibTrans" cxnId="{3F1A4EFB-3984-478A-84B5-74E0676342B4}">
      <dgm:prSet/>
      <dgm:spPr/>
      <dgm:t>
        <a:bodyPr/>
        <a:lstStyle/>
        <a:p>
          <a:endParaRPr lang="es-CO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53646D-9869-45ED-9072-3EC715138973}">
      <dgm:prSet phldrT="[Texto]" custT="1"/>
      <dgm:spPr/>
      <dgm:t>
        <a:bodyPr/>
        <a:lstStyle/>
        <a:p>
          <a:r>
            <a:rPr lang="es-MX" sz="1050" dirty="0">
              <a:latin typeface="Arial" panose="020B0604020202020204" pitchFamily="34" charset="0"/>
              <a:cs typeface="Arial" panose="020B0604020202020204" pitchFamily="34" charset="0"/>
            </a:rPr>
            <a:t>Reino Unido y Singapur</a:t>
          </a:r>
          <a:endParaRPr lang="es-CO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ECC940-0FD9-4439-A401-CB6429206D35}" type="parTrans" cxnId="{C1C6731F-18D3-4287-A1E7-6864937B93E1}">
      <dgm:prSet/>
      <dgm:spPr/>
      <dgm:t>
        <a:bodyPr/>
        <a:lstStyle/>
        <a:p>
          <a:endParaRPr lang="es-CO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C02069-89D3-49ED-A1C6-A29FF5D66CE1}" type="sibTrans" cxnId="{C1C6731F-18D3-4287-A1E7-6864937B93E1}">
      <dgm:prSet/>
      <dgm:spPr/>
      <dgm:t>
        <a:bodyPr/>
        <a:lstStyle/>
        <a:p>
          <a:endParaRPr lang="es-CO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D3662E-D10A-4B59-A8E4-14CF48A01B56}">
      <dgm:prSet phldrT="[Texto]" custT="1"/>
      <dgm:spPr/>
      <dgm:t>
        <a:bodyPr/>
        <a:lstStyle/>
        <a:p>
          <a:r>
            <a:rPr lang="es-MX" sz="1050" dirty="0">
              <a:latin typeface="Arial" panose="020B0604020202020204" pitchFamily="34" charset="0"/>
              <a:cs typeface="Arial" panose="020B0604020202020204" pitchFamily="34" charset="0"/>
            </a:rPr>
            <a:t>Reino Unido y USA: casos importados de Nigeria. Sin casos secundarios</a:t>
          </a:r>
          <a:endParaRPr lang="es-CO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A0D563-BE45-4C52-B996-42806DBBD15A}" type="parTrans" cxnId="{9516579B-4B83-4558-A338-DFA6D9C307E0}">
      <dgm:prSet/>
      <dgm:spPr/>
      <dgm:t>
        <a:bodyPr/>
        <a:lstStyle/>
        <a:p>
          <a:endParaRPr lang="es-CO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C365EA-3D31-4421-AF36-12F4E8038955}" type="sibTrans" cxnId="{9516579B-4B83-4558-A338-DFA6D9C307E0}">
      <dgm:prSet/>
      <dgm:spPr/>
      <dgm:t>
        <a:bodyPr/>
        <a:lstStyle/>
        <a:p>
          <a:endParaRPr lang="es-CO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7FF9F3-D34A-4632-B9D2-1CCC9A0DF5CB}">
      <dgm:prSet phldrT="[Texto]" custT="1"/>
      <dgm:spPr/>
      <dgm:t>
        <a:bodyPr/>
        <a:lstStyle/>
        <a:p>
          <a:r>
            <a:rPr lang="es-MX" sz="1050">
              <a:latin typeface="Arial" panose="020B0604020202020204" pitchFamily="34" charset="0"/>
              <a:cs typeface="Arial" panose="020B0604020202020204" pitchFamily="34" charset="0"/>
            </a:rPr>
            <a:t>USA: brote con 47 casos, contacto con perros de las praderas infectados, habían sido alojados con pequeños mamíferos importados</a:t>
          </a:r>
          <a:endParaRPr lang="es-CO" sz="105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s-CO" sz="1050">
              <a:latin typeface="Arial" panose="020B0604020202020204" pitchFamily="34" charset="0"/>
              <a:cs typeface="Arial" panose="020B0604020202020204" pitchFamily="34" charset="0"/>
            </a:rPr>
            <a:t>desde Ghana</a:t>
          </a:r>
          <a:endParaRPr lang="es-CO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C7B35C-AAE0-4F3A-B4BF-0F4693E1EC78}" type="parTrans" cxnId="{570F608D-97BC-41FA-8E48-2F39897F1985}">
      <dgm:prSet/>
      <dgm:spPr/>
      <dgm:t>
        <a:bodyPr/>
        <a:lstStyle/>
        <a:p>
          <a:endParaRPr lang="es-CO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DF7F72-C8C9-49B0-90EF-B2B4DE227ACB}" type="sibTrans" cxnId="{570F608D-97BC-41FA-8E48-2F39897F1985}">
      <dgm:prSet/>
      <dgm:spPr/>
      <dgm:t>
        <a:bodyPr/>
        <a:lstStyle/>
        <a:p>
          <a:endParaRPr lang="es-CO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D3ADA0-4BCB-46FC-B12D-D7E4E389884A}">
      <dgm:prSet phldrT="[Texto]" custT="1"/>
      <dgm:spPr/>
      <dgm:t>
        <a:bodyPr/>
        <a:lstStyle/>
        <a:p>
          <a:r>
            <a:rPr lang="es-MX" sz="1050" dirty="0">
              <a:latin typeface="Arial" panose="020B0604020202020204" pitchFamily="34" charset="0"/>
              <a:cs typeface="Arial" panose="020B0604020202020204" pitchFamily="34" charset="0"/>
            </a:rPr>
            <a:t>7 de mayo: 1 caso procedente de Nigeria.</a:t>
          </a:r>
        </a:p>
        <a:p>
          <a:r>
            <a:rPr lang="es-MX" sz="1050" dirty="0">
              <a:latin typeface="Arial" panose="020B0604020202020204" pitchFamily="34" charset="0"/>
              <a:cs typeface="Arial" panose="020B0604020202020204" pitchFamily="34" charset="0"/>
            </a:rPr>
            <a:t>Los siguientes de: Bélgica, Francia, Portugal, Italia, España, Suecia, Canadá, USA y Australia</a:t>
          </a:r>
          <a:endParaRPr lang="es-CO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8478A5-1DF8-400D-B16D-C21C350F17EF}" type="parTrans" cxnId="{1B9FDE9E-CC6A-4C86-AE56-A0B29EB0C82D}">
      <dgm:prSet/>
      <dgm:spPr/>
      <dgm:t>
        <a:bodyPr/>
        <a:lstStyle/>
        <a:p>
          <a:endParaRPr lang="es-CO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61D5F9-1D1B-4782-9F7D-118C0E992A42}" type="sibTrans" cxnId="{1B9FDE9E-CC6A-4C86-AE56-A0B29EB0C82D}">
      <dgm:prSet/>
      <dgm:spPr/>
      <dgm:t>
        <a:bodyPr/>
        <a:lstStyle/>
        <a:p>
          <a:endParaRPr lang="es-CO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02734F-A506-445F-88B9-684320A0BD31}" type="pres">
      <dgm:prSet presAssocID="{DF817014-8FA7-437F-982D-E17DE0860D76}" presName="CompostProcess" presStyleCnt="0">
        <dgm:presLayoutVars>
          <dgm:dir/>
          <dgm:resizeHandles val="exact"/>
        </dgm:presLayoutVars>
      </dgm:prSet>
      <dgm:spPr/>
    </dgm:pt>
    <dgm:pt modelId="{9966293D-3FEA-46E9-83C5-DC6E0D961969}" type="pres">
      <dgm:prSet presAssocID="{DF817014-8FA7-437F-982D-E17DE0860D76}" presName="arrow" presStyleLbl="bgShp" presStyleIdx="0" presStyleCnt="1"/>
      <dgm:spPr/>
    </dgm:pt>
    <dgm:pt modelId="{A391529F-20D6-463E-8C8C-0AE968B9C152}" type="pres">
      <dgm:prSet presAssocID="{DF817014-8FA7-437F-982D-E17DE0860D76}" presName="linearProcess" presStyleCnt="0"/>
      <dgm:spPr/>
    </dgm:pt>
    <dgm:pt modelId="{9320BC22-8315-4C69-9EAA-AF0973E40F4D}" type="pres">
      <dgm:prSet presAssocID="{2F550518-3926-4B5C-A1BF-45EC54DBE10A}" presName="tex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3F1F9B-C355-42AD-95CE-21D37D995140}" type="pres">
      <dgm:prSet presAssocID="{2233F880-12EE-4A25-9FD9-CC6EA7FA80DC}" presName="sibTrans" presStyleCnt="0"/>
      <dgm:spPr/>
    </dgm:pt>
    <dgm:pt modelId="{CC14609F-488B-4706-A2DF-D9192E2EE2AF}" type="pres">
      <dgm:prSet presAssocID="{487FF9F3-D34A-4632-B9D2-1CCC9A0DF5CB}" presName="text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C6E321-BD14-488D-9B28-31AB45B705E7}" type="pres">
      <dgm:prSet presAssocID="{B5DF7F72-C8C9-49B0-90EF-B2B4DE227ACB}" presName="sibTrans" presStyleCnt="0"/>
      <dgm:spPr/>
    </dgm:pt>
    <dgm:pt modelId="{23890BF1-F6DA-4E04-BC8A-20D0EF4B296C}" type="pres">
      <dgm:prSet presAssocID="{F09A6109-BECA-45D4-B33F-E16BB82FA132}" presName="text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E725E3-F8E2-406A-BE67-A9D003F287E8}" type="pres">
      <dgm:prSet presAssocID="{33F7253A-E4BD-48C2-BCCF-EEF736207891}" presName="sibTrans" presStyleCnt="0"/>
      <dgm:spPr/>
    </dgm:pt>
    <dgm:pt modelId="{B36B72EA-24E2-451D-8163-EA5B29A52A69}" type="pres">
      <dgm:prSet presAssocID="{7B9DF135-8FCA-4369-B198-4CDF1DAD533C}" presName="text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1575D8-9C1C-426B-991B-A0760EFD9FC3}" type="pres">
      <dgm:prSet presAssocID="{6527E301-D435-4168-8D5E-252501301DAC}" presName="sibTrans" presStyleCnt="0"/>
      <dgm:spPr/>
    </dgm:pt>
    <dgm:pt modelId="{8F41DC81-8BB2-4F17-9724-8B320F422AD6}" type="pres">
      <dgm:prSet presAssocID="{8053646D-9869-45ED-9072-3EC715138973}" presName="text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FC5743-D291-450B-877F-5C4BD7079364}" type="pres">
      <dgm:prSet presAssocID="{24C02069-89D3-49ED-A1C6-A29FF5D66CE1}" presName="sibTrans" presStyleCnt="0"/>
      <dgm:spPr/>
    </dgm:pt>
    <dgm:pt modelId="{C8331739-8BF7-4932-9290-FE2D1AD12A4D}" type="pres">
      <dgm:prSet presAssocID="{52D3662E-D10A-4B59-A8E4-14CF48A01B56}" presName="text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341D3B-81B6-480D-8C26-9F90CF99F51C}" type="pres">
      <dgm:prSet presAssocID="{5EC365EA-3D31-4421-AF36-12F4E8038955}" presName="sibTrans" presStyleCnt="0"/>
      <dgm:spPr/>
    </dgm:pt>
    <dgm:pt modelId="{306E67AC-2E34-4ECB-9E69-14D7D1975CBE}" type="pres">
      <dgm:prSet presAssocID="{56D3ADA0-4BCB-46FC-B12D-D7E4E389884A}" presName="textNode" presStyleLbl="node1" presStyleIdx="6" presStyleCnt="7" custLinFactNeighborX="1249" custLinFactNeighborY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70F608D-97BC-41FA-8E48-2F39897F1985}" srcId="{DF817014-8FA7-437F-982D-E17DE0860D76}" destId="{487FF9F3-D34A-4632-B9D2-1CCC9A0DF5CB}" srcOrd="1" destOrd="0" parTransId="{A9C7B35C-AAE0-4F3A-B4BF-0F4693E1EC78}" sibTransId="{B5DF7F72-C8C9-49B0-90EF-B2B4DE227ACB}"/>
    <dgm:cxn modelId="{213DE4B1-A22C-4E01-89FF-B9FAD3A6C463}" type="presOf" srcId="{7B9DF135-8FCA-4369-B198-4CDF1DAD533C}" destId="{B36B72EA-24E2-451D-8163-EA5B29A52A69}" srcOrd="0" destOrd="0" presId="urn:microsoft.com/office/officeart/2005/8/layout/hProcess9"/>
    <dgm:cxn modelId="{B4F2D6AC-8B1B-472F-9C4B-42042B683DE8}" type="presOf" srcId="{52D3662E-D10A-4B59-A8E4-14CF48A01B56}" destId="{C8331739-8BF7-4932-9290-FE2D1AD12A4D}" srcOrd="0" destOrd="0" presId="urn:microsoft.com/office/officeart/2005/8/layout/hProcess9"/>
    <dgm:cxn modelId="{9C226BA9-36E7-4EB7-A2F3-53D687D24AD2}" type="presOf" srcId="{487FF9F3-D34A-4632-B9D2-1CCC9A0DF5CB}" destId="{CC14609F-488B-4706-A2DF-D9192E2EE2AF}" srcOrd="0" destOrd="0" presId="urn:microsoft.com/office/officeart/2005/8/layout/hProcess9"/>
    <dgm:cxn modelId="{1B9FDE9E-CC6A-4C86-AE56-A0B29EB0C82D}" srcId="{DF817014-8FA7-437F-982D-E17DE0860D76}" destId="{56D3ADA0-4BCB-46FC-B12D-D7E4E389884A}" srcOrd="6" destOrd="0" parTransId="{808478A5-1DF8-400D-B16D-C21C350F17EF}" sibTransId="{8761D5F9-1D1B-4782-9F7D-118C0E992A42}"/>
    <dgm:cxn modelId="{DF1222AD-EAF6-4793-BC80-4484C17A7EBA}" type="presOf" srcId="{2F550518-3926-4B5C-A1BF-45EC54DBE10A}" destId="{9320BC22-8315-4C69-9EAA-AF0973E40F4D}" srcOrd="0" destOrd="0" presId="urn:microsoft.com/office/officeart/2005/8/layout/hProcess9"/>
    <dgm:cxn modelId="{118BF40F-FAD9-4080-8AE5-5CAF3966471A}" type="presOf" srcId="{56D3ADA0-4BCB-46FC-B12D-D7E4E389884A}" destId="{306E67AC-2E34-4ECB-9E69-14D7D1975CBE}" srcOrd="0" destOrd="0" presId="urn:microsoft.com/office/officeart/2005/8/layout/hProcess9"/>
    <dgm:cxn modelId="{3AC1F14E-E3F8-43A3-AD03-38F7B96DADAB}" srcId="{DF817014-8FA7-437F-982D-E17DE0860D76}" destId="{F09A6109-BECA-45D4-B33F-E16BB82FA132}" srcOrd="2" destOrd="0" parTransId="{EDDB7C1B-A0FA-4997-8588-DFE0A2980E79}" sibTransId="{33F7253A-E4BD-48C2-BCCF-EEF736207891}"/>
    <dgm:cxn modelId="{C700F45F-8117-4CAD-89DF-0B77A26D92E1}" type="presOf" srcId="{DF817014-8FA7-437F-982D-E17DE0860D76}" destId="{B302734F-A506-445F-88B9-684320A0BD31}" srcOrd="0" destOrd="0" presId="urn:microsoft.com/office/officeart/2005/8/layout/hProcess9"/>
    <dgm:cxn modelId="{D9684851-BE64-4AA4-81D1-9478712B0138}" type="presOf" srcId="{8053646D-9869-45ED-9072-3EC715138973}" destId="{8F41DC81-8BB2-4F17-9724-8B320F422AD6}" srcOrd="0" destOrd="0" presId="urn:microsoft.com/office/officeart/2005/8/layout/hProcess9"/>
    <dgm:cxn modelId="{85114B40-4B9F-448B-BD93-9E9FFE14E557}" srcId="{DF817014-8FA7-437F-982D-E17DE0860D76}" destId="{2F550518-3926-4B5C-A1BF-45EC54DBE10A}" srcOrd="0" destOrd="0" parTransId="{DE58C547-3393-4698-977F-C9C2C0357852}" sibTransId="{2233F880-12EE-4A25-9FD9-CC6EA7FA80DC}"/>
    <dgm:cxn modelId="{C1C6731F-18D3-4287-A1E7-6864937B93E1}" srcId="{DF817014-8FA7-437F-982D-E17DE0860D76}" destId="{8053646D-9869-45ED-9072-3EC715138973}" srcOrd="4" destOrd="0" parTransId="{F9ECC940-0FD9-4439-A401-CB6429206D35}" sibTransId="{24C02069-89D3-49ED-A1C6-A29FF5D66CE1}"/>
    <dgm:cxn modelId="{9516579B-4B83-4558-A338-DFA6D9C307E0}" srcId="{DF817014-8FA7-437F-982D-E17DE0860D76}" destId="{52D3662E-D10A-4B59-A8E4-14CF48A01B56}" srcOrd="5" destOrd="0" parTransId="{32A0D563-BE45-4C52-B996-42806DBBD15A}" sibTransId="{5EC365EA-3D31-4421-AF36-12F4E8038955}"/>
    <dgm:cxn modelId="{3F1A4EFB-3984-478A-84B5-74E0676342B4}" srcId="{DF817014-8FA7-437F-982D-E17DE0860D76}" destId="{7B9DF135-8FCA-4369-B198-4CDF1DAD533C}" srcOrd="3" destOrd="0" parTransId="{B6B0C607-0399-434D-9E6F-D91DC372EAD3}" sibTransId="{6527E301-D435-4168-8D5E-252501301DAC}"/>
    <dgm:cxn modelId="{E35453B4-8742-4DC8-B2FE-36211AAA0D48}" type="presOf" srcId="{F09A6109-BECA-45D4-B33F-E16BB82FA132}" destId="{23890BF1-F6DA-4E04-BC8A-20D0EF4B296C}" srcOrd="0" destOrd="0" presId="urn:microsoft.com/office/officeart/2005/8/layout/hProcess9"/>
    <dgm:cxn modelId="{F75AF239-164E-41CA-B572-D4AF84D5BE7F}" type="presParOf" srcId="{B302734F-A506-445F-88B9-684320A0BD31}" destId="{9966293D-3FEA-46E9-83C5-DC6E0D961969}" srcOrd="0" destOrd="0" presId="urn:microsoft.com/office/officeart/2005/8/layout/hProcess9"/>
    <dgm:cxn modelId="{BA08EEE9-CA7D-4247-B6CD-97AD6CBEEE2B}" type="presParOf" srcId="{B302734F-A506-445F-88B9-684320A0BD31}" destId="{A391529F-20D6-463E-8C8C-0AE968B9C152}" srcOrd="1" destOrd="0" presId="urn:microsoft.com/office/officeart/2005/8/layout/hProcess9"/>
    <dgm:cxn modelId="{3D673839-C9E7-48D4-A3F7-0728E0F07A65}" type="presParOf" srcId="{A391529F-20D6-463E-8C8C-0AE968B9C152}" destId="{9320BC22-8315-4C69-9EAA-AF0973E40F4D}" srcOrd="0" destOrd="0" presId="urn:microsoft.com/office/officeart/2005/8/layout/hProcess9"/>
    <dgm:cxn modelId="{FF454200-AFBB-46BC-BADA-33EC6E4DCC09}" type="presParOf" srcId="{A391529F-20D6-463E-8C8C-0AE968B9C152}" destId="{493F1F9B-C355-42AD-95CE-21D37D995140}" srcOrd="1" destOrd="0" presId="urn:microsoft.com/office/officeart/2005/8/layout/hProcess9"/>
    <dgm:cxn modelId="{D167DA0A-1732-4556-9AF7-E8EB03088215}" type="presParOf" srcId="{A391529F-20D6-463E-8C8C-0AE968B9C152}" destId="{CC14609F-488B-4706-A2DF-D9192E2EE2AF}" srcOrd="2" destOrd="0" presId="urn:microsoft.com/office/officeart/2005/8/layout/hProcess9"/>
    <dgm:cxn modelId="{01EAEFEE-176D-4EA6-B5BD-AA2F8D5808AF}" type="presParOf" srcId="{A391529F-20D6-463E-8C8C-0AE968B9C152}" destId="{D3C6E321-BD14-488D-9B28-31AB45B705E7}" srcOrd="3" destOrd="0" presId="urn:microsoft.com/office/officeart/2005/8/layout/hProcess9"/>
    <dgm:cxn modelId="{C52CB246-B1B5-4E21-9153-6D0EB4C65ACA}" type="presParOf" srcId="{A391529F-20D6-463E-8C8C-0AE968B9C152}" destId="{23890BF1-F6DA-4E04-BC8A-20D0EF4B296C}" srcOrd="4" destOrd="0" presId="urn:microsoft.com/office/officeart/2005/8/layout/hProcess9"/>
    <dgm:cxn modelId="{8D2C33F3-C8CF-4452-A4AE-DD139C039D65}" type="presParOf" srcId="{A391529F-20D6-463E-8C8C-0AE968B9C152}" destId="{DDE725E3-F8E2-406A-BE67-A9D003F287E8}" srcOrd="5" destOrd="0" presId="urn:microsoft.com/office/officeart/2005/8/layout/hProcess9"/>
    <dgm:cxn modelId="{FED81A91-4C39-488D-9854-9BA6C8F35BD2}" type="presParOf" srcId="{A391529F-20D6-463E-8C8C-0AE968B9C152}" destId="{B36B72EA-24E2-451D-8163-EA5B29A52A69}" srcOrd="6" destOrd="0" presId="urn:microsoft.com/office/officeart/2005/8/layout/hProcess9"/>
    <dgm:cxn modelId="{802A1E62-FFB7-4A9B-928C-D011C390AF8A}" type="presParOf" srcId="{A391529F-20D6-463E-8C8C-0AE968B9C152}" destId="{3C1575D8-9C1C-426B-991B-A0760EFD9FC3}" srcOrd="7" destOrd="0" presId="urn:microsoft.com/office/officeart/2005/8/layout/hProcess9"/>
    <dgm:cxn modelId="{166C4057-CD5E-4359-AD37-C9F5A717E6B3}" type="presParOf" srcId="{A391529F-20D6-463E-8C8C-0AE968B9C152}" destId="{8F41DC81-8BB2-4F17-9724-8B320F422AD6}" srcOrd="8" destOrd="0" presId="urn:microsoft.com/office/officeart/2005/8/layout/hProcess9"/>
    <dgm:cxn modelId="{2158B5A4-6550-4FE8-B8A3-51516E6F72FD}" type="presParOf" srcId="{A391529F-20D6-463E-8C8C-0AE968B9C152}" destId="{13FC5743-D291-450B-877F-5C4BD7079364}" srcOrd="9" destOrd="0" presId="urn:microsoft.com/office/officeart/2005/8/layout/hProcess9"/>
    <dgm:cxn modelId="{DFE1AC3B-3A96-4534-AEB7-2CCD7DD988A4}" type="presParOf" srcId="{A391529F-20D6-463E-8C8C-0AE968B9C152}" destId="{C8331739-8BF7-4932-9290-FE2D1AD12A4D}" srcOrd="10" destOrd="0" presId="urn:microsoft.com/office/officeart/2005/8/layout/hProcess9"/>
    <dgm:cxn modelId="{05DBB80C-11C7-4DC0-95B0-F427E94B380F}" type="presParOf" srcId="{A391529F-20D6-463E-8C8C-0AE968B9C152}" destId="{CA341D3B-81B6-480D-8C26-9F90CF99F51C}" srcOrd="11" destOrd="0" presId="urn:microsoft.com/office/officeart/2005/8/layout/hProcess9"/>
    <dgm:cxn modelId="{0BFFD037-3F77-44BC-A446-BAFE65DE85BF}" type="presParOf" srcId="{A391529F-20D6-463E-8C8C-0AE968B9C152}" destId="{306E67AC-2E34-4ECB-9E69-14D7D1975CBE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66293D-3FEA-46E9-83C5-DC6E0D961969}">
      <dsp:nvSpPr>
        <dsp:cNvPr id="0" name=""/>
        <dsp:cNvSpPr/>
      </dsp:nvSpPr>
      <dsp:spPr>
        <a:xfrm>
          <a:off x="877619" y="0"/>
          <a:ext cx="9946348" cy="541866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20BC22-8315-4C69-9EAA-AF0973E40F4D}">
      <dsp:nvSpPr>
        <dsp:cNvPr id="0" name=""/>
        <dsp:cNvSpPr/>
      </dsp:nvSpPr>
      <dsp:spPr>
        <a:xfrm>
          <a:off x="2285" y="1625600"/>
          <a:ext cx="1462127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kern="1200" dirty="0">
              <a:latin typeface="Arial" panose="020B0604020202020204" pitchFamily="34" charset="0"/>
              <a:cs typeface="Arial" panose="020B0604020202020204" pitchFamily="34" charset="0"/>
            </a:rPr>
            <a:t>Casos en 11 países: </a:t>
          </a:r>
          <a:r>
            <a:rPr lang="es-CO" sz="1050" kern="1200" dirty="0">
              <a:latin typeface="Arial" panose="020B0604020202020204" pitchFamily="34" charset="0"/>
              <a:cs typeface="Arial" panose="020B0604020202020204" pitchFamily="34" charset="0"/>
            </a:rPr>
            <a:t>Benín, Camerún, República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dirty="0">
              <a:latin typeface="Arial" panose="020B0604020202020204" pitchFamily="34" charset="0"/>
              <a:cs typeface="Arial" panose="020B0604020202020204" pitchFamily="34" charset="0"/>
            </a:rPr>
            <a:t>Centroafricana, República Democrática del Congo, Gabón,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dirty="0">
              <a:latin typeface="Arial" panose="020B0604020202020204" pitchFamily="34" charset="0"/>
              <a:cs typeface="Arial" panose="020B0604020202020204" pitchFamily="34" charset="0"/>
            </a:rPr>
            <a:t>Costa de Marfil, Liberia, Nigeria, República del Congo, Sierra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kern="1200" dirty="0">
              <a:latin typeface="Arial" panose="020B0604020202020204" pitchFamily="34" charset="0"/>
              <a:cs typeface="Arial" panose="020B0604020202020204" pitchFamily="34" charset="0"/>
            </a:rPr>
            <a:t>Leona y Sudán del Sur.</a:t>
          </a:r>
          <a:endParaRPr lang="es-CO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660" y="1696975"/>
        <a:ext cx="1319377" cy="2024716"/>
      </dsp:txXfrm>
    </dsp:sp>
    <dsp:sp modelId="{CC14609F-488B-4706-A2DF-D9192E2EE2AF}">
      <dsp:nvSpPr>
        <dsp:cNvPr id="0" name=""/>
        <dsp:cNvSpPr/>
      </dsp:nvSpPr>
      <dsp:spPr>
        <a:xfrm>
          <a:off x="1708100" y="1625600"/>
          <a:ext cx="1462127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kern="1200">
              <a:latin typeface="Arial" panose="020B0604020202020204" pitchFamily="34" charset="0"/>
              <a:cs typeface="Arial" panose="020B0604020202020204" pitchFamily="34" charset="0"/>
            </a:rPr>
            <a:t>USA: brote con 47 casos, contacto con perros de las praderas infectados, habían sido alojados con pequeños mamíferos importados</a:t>
          </a:r>
          <a:endParaRPr lang="es-CO" sz="105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>
              <a:latin typeface="Arial" panose="020B0604020202020204" pitchFamily="34" charset="0"/>
              <a:cs typeface="Arial" panose="020B0604020202020204" pitchFamily="34" charset="0"/>
            </a:rPr>
            <a:t>desde Ghana</a:t>
          </a:r>
          <a:endParaRPr lang="es-CO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79475" y="1696975"/>
        <a:ext cx="1319377" cy="2024716"/>
      </dsp:txXfrm>
    </dsp:sp>
    <dsp:sp modelId="{23890BF1-F6DA-4E04-BC8A-20D0EF4B296C}">
      <dsp:nvSpPr>
        <dsp:cNvPr id="0" name=""/>
        <dsp:cNvSpPr/>
      </dsp:nvSpPr>
      <dsp:spPr>
        <a:xfrm>
          <a:off x="3413915" y="1625600"/>
          <a:ext cx="1462127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kern="1200" dirty="0">
              <a:latin typeface="Arial" panose="020B0604020202020204" pitchFamily="34" charset="0"/>
              <a:cs typeface="Arial" panose="020B0604020202020204" pitchFamily="34" charset="0"/>
            </a:rPr>
            <a:t>Nigeria: Brote con mas de 500 sospechosos, mas de 200 confirmados y letalidad del 3%</a:t>
          </a:r>
          <a:endParaRPr lang="es-CO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85290" y="1696975"/>
        <a:ext cx="1319377" cy="2024716"/>
      </dsp:txXfrm>
    </dsp:sp>
    <dsp:sp modelId="{B36B72EA-24E2-451D-8163-EA5B29A52A69}">
      <dsp:nvSpPr>
        <dsp:cNvPr id="0" name=""/>
        <dsp:cNvSpPr/>
      </dsp:nvSpPr>
      <dsp:spPr>
        <a:xfrm>
          <a:off x="5119729" y="1625600"/>
          <a:ext cx="1462127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kern="1200" dirty="0">
              <a:latin typeface="Arial" panose="020B0604020202020204" pitchFamily="34" charset="0"/>
              <a:cs typeface="Arial" panose="020B0604020202020204" pitchFamily="34" charset="0"/>
            </a:rPr>
            <a:t>Israel y Reino Unido: personas que viajaron desde Nigeria</a:t>
          </a:r>
          <a:endParaRPr lang="es-CO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91104" y="1696975"/>
        <a:ext cx="1319377" cy="2024716"/>
      </dsp:txXfrm>
    </dsp:sp>
    <dsp:sp modelId="{8F41DC81-8BB2-4F17-9724-8B320F422AD6}">
      <dsp:nvSpPr>
        <dsp:cNvPr id="0" name=""/>
        <dsp:cNvSpPr/>
      </dsp:nvSpPr>
      <dsp:spPr>
        <a:xfrm>
          <a:off x="6825544" y="1625600"/>
          <a:ext cx="1462127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kern="1200" dirty="0">
              <a:latin typeface="Arial" panose="020B0604020202020204" pitchFamily="34" charset="0"/>
              <a:cs typeface="Arial" panose="020B0604020202020204" pitchFamily="34" charset="0"/>
            </a:rPr>
            <a:t>Reino Unido y Singapur</a:t>
          </a:r>
          <a:endParaRPr lang="es-CO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96919" y="1696975"/>
        <a:ext cx="1319377" cy="2024716"/>
      </dsp:txXfrm>
    </dsp:sp>
    <dsp:sp modelId="{C8331739-8BF7-4932-9290-FE2D1AD12A4D}">
      <dsp:nvSpPr>
        <dsp:cNvPr id="0" name=""/>
        <dsp:cNvSpPr/>
      </dsp:nvSpPr>
      <dsp:spPr>
        <a:xfrm>
          <a:off x="8531359" y="1625600"/>
          <a:ext cx="1462127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kern="1200" dirty="0">
              <a:latin typeface="Arial" panose="020B0604020202020204" pitchFamily="34" charset="0"/>
              <a:cs typeface="Arial" panose="020B0604020202020204" pitchFamily="34" charset="0"/>
            </a:rPr>
            <a:t>Reino Unido y USA: casos importados de Nigeria. Sin casos secundarios</a:t>
          </a:r>
          <a:endParaRPr lang="es-CO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02734" y="1696975"/>
        <a:ext cx="1319377" cy="2024716"/>
      </dsp:txXfrm>
    </dsp:sp>
    <dsp:sp modelId="{306E67AC-2E34-4ECB-9E69-14D7D1975CBE}">
      <dsp:nvSpPr>
        <dsp:cNvPr id="0" name=""/>
        <dsp:cNvSpPr/>
      </dsp:nvSpPr>
      <dsp:spPr>
        <a:xfrm>
          <a:off x="10239459" y="1625600"/>
          <a:ext cx="1462127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kern="1200" dirty="0">
              <a:latin typeface="Arial" panose="020B0604020202020204" pitchFamily="34" charset="0"/>
              <a:cs typeface="Arial" panose="020B0604020202020204" pitchFamily="34" charset="0"/>
            </a:rPr>
            <a:t>7 de mayo: 1 caso procedente de Nigeria.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kern="1200" dirty="0">
              <a:latin typeface="Arial" panose="020B0604020202020204" pitchFamily="34" charset="0"/>
              <a:cs typeface="Arial" panose="020B0604020202020204" pitchFamily="34" charset="0"/>
            </a:rPr>
            <a:t>Los siguientes de: Bélgica, Francia, Portugal, Italia, España, Suecia, Canadá, USA y Australia</a:t>
          </a:r>
          <a:endParaRPr lang="es-CO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310834" y="1696975"/>
        <a:ext cx="1319377" cy="2024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6D7A3-C178-4FC8-A0FB-FE09B5D31D71}" type="datetimeFigureOut">
              <a:rPr lang="es-CO" smtClean="0"/>
              <a:t>2/08/2022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6C9C8C-9D78-4355-98D2-E41B9C8E97E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60458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A184C-79B4-704E-9691-A3A4B40328E2}" type="slidenum">
              <a:rPr lang="x-none" smtClean="0"/>
              <a:t>34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8518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A184C-79B4-704E-9691-A3A4B40328E2}" type="slidenum">
              <a:rPr lang="x-none" smtClean="0"/>
              <a:t>45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48187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A184C-79B4-704E-9691-A3A4B40328E2}" type="slidenum">
              <a:rPr lang="x-none" smtClean="0"/>
              <a:t>46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0406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A184C-79B4-704E-9691-A3A4B40328E2}" type="slidenum">
              <a:rPr lang="x-none" smtClean="0"/>
              <a:t>47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3926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A184C-79B4-704E-9691-A3A4B40328E2}" type="slidenum">
              <a:rPr lang="x-none" smtClean="0"/>
              <a:t>48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93573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A184C-79B4-704E-9691-A3A4B40328E2}" type="slidenum">
              <a:rPr lang="x-none" smtClean="0"/>
              <a:t>49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96139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A184C-79B4-704E-9691-A3A4B40328E2}" type="slidenum">
              <a:rPr lang="x-none" smtClean="0"/>
              <a:t>50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33063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A184C-79B4-704E-9691-A3A4B40328E2}" type="slidenum">
              <a:rPr lang="x-none" smtClean="0"/>
              <a:t>51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0907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A184C-79B4-704E-9691-A3A4B40328E2}" type="slidenum">
              <a:rPr lang="x-none" smtClean="0"/>
              <a:t>52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533800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A184C-79B4-704E-9691-A3A4B40328E2}" type="slidenum">
              <a:rPr lang="x-none" smtClean="0"/>
              <a:t>53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535493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A184C-79B4-704E-9691-A3A4B40328E2}" type="slidenum">
              <a:rPr lang="x-none" smtClean="0"/>
              <a:t>54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0310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Diferenciar caso sospechoso y</a:t>
            </a:r>
            <a:r>
              <a:rPr lang="es-CO" baseline="0" dirty="0"/>
              <a:t> caso probable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A184C-79B4-704E-9691-A3A4B40328E2}" type="slidenum">
              <a:rPr lang="x-none" smtClean="0"/>
              <a:t>35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4475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C9C8C-9D78-4355-98D2-E41B9C8E97EE}" type="slidenum">
              <a:rPr lang="es-CO" smtClean="0"/>
              <a:t>70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090323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C9C8C-9D78-4355-98D2-E41B9C8E97EE}" type="slidenum">
              <a:rPr lang="es-CO" smtClean="0"/>
              <a:t>71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09032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A184C-79B4-704E-9691-A3A4B40328E2}" type="slidenum">
              <a:rPr lang="x-none" smtClean="0"/>
              <a:t>37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39854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A184C-79B4-704E-9691-A3A4B40328E2}" type="slidenum">
              <a:rPr lang="x-none" smtClean="0"/>
              <a:t>38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99207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A184C-79B4-704E-9691-A3A4B40328E2}" type="slidenum">
              <a:rPr lang="x-none" smtClean="0"/>
              <a:t>39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38001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A184C-79B4-704E-9691-A3A4B40328E2}" type="slidenum">
              <a:rPr lang="x-none" smtClean="0"/>
              <a:t>40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96521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A184C-79B4-704E-9691-A3A4B40328E2}" type="slidenum">
              <a:rPr lang="x-none" smtClean="0"/>
              <a:t>41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43424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A184C-79B4-704E-9691-A3A4B40328E2}" type="slidenum">
              <a:rPr lang="x-none" smtClean="0"/>
              <a:t>42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1382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A184C-79B4-704E-9691-A3A4B40328E2}" type="slidenum">
              <a:rPr lang="x-none" smtClean="0"/>
              <a:t>44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53868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9AFA-0085-DA4C-BB2E-44C9FE997620}" type="datetimeFigureOut">
              <a:rPr lang="es-ES_tradnl" smtClean="0"/>
              <a:t>02/08/2022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BD26-96BC-B841-B144-4A4510E793E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0661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9AFA-0085-DA4C-BB2E-44C9FE997620}" type="datetimeFigureOut">
              <a:rPr lang="es-ES_tradnl" smtClean="0"/>
              <a:t>02/08/2022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BD26-96BC-B841-B144-4A4510E793E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9206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9AFA-0085-DA4C-BB2E-44C9FE997620}" type="datetimeFigureOut">
              <a:rPr lang="es-ES_tradnl" smtClean="0"/>
              <a:t>02/08/2022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BD26-96BC-B841-B144-4A4510E793E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76710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4117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vestig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0CE365-2412-40EC-A1F3-CF3447CA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6230"/>
            <a:ext cx="10515600" cy="41036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E63BDAB-2BFA-454D-A372-B2C86A22BA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550025"/>
            <a:ext cx="5057775" cy="3657600"/>
          </a:xfrm>
        </p:spPr>
        <p:txBody>
          <a:bodyPr>
            <a:normAutofit/>
          </a:bodyPr>
          <a:lstStyle>
            <a:lvl1pPr>
              <a:defRPr sz="1574"/>
            </a:lvl1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09389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5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00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8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48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8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97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40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9AFA-0085-DA4C-BB2E-44C9FE997620}" type="datetimeFigureOut">
              <a:rPr lang="es-ES_tradnl" smtClean="0"/>
              <a:t>02/08/2022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BD26-96BC-B841-B144-4A4510E793E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63480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9AFA-0085-DA4C-BB2E-44C9FE997620}" type="datetimeFigureOut">
              <a:rPr lang="es-ES_tradnl" smtClean="0"/>
              <a:t>02/08/2022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BD26-96BC-B841-B144-4A4510E793E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0651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9AFA-0085-DA4C-BB2E-44C9FE997620}" type="datetimeFigureOut">
              <a:rPr lang="es-ES_tradnl" smtClean="0"/>
              <a:t>02/08/2022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BD26-96BC-B841-B144-4A4510E793E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596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9AFA-0085-DA4C-BB2E-44C9FE997620}" type="datetimeFigureOut">
              <a:rPr lang="es-ES_tradnl" smtClean="0"/>
              <a:t>02/08/2022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BD26-96BC-B841-B144-4A4510E793E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7097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99AFA-0085-DA4C-BB2E-44C9FE997620}" type="datetimeFigureOut">
              <a:rPr lang="es-ES_tradnl" smtClean="0"/>
              <a:t>02/08/2022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9BD26-96BC-B841-B144-4A4510E793E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3262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espii@antioquia.gov.co" TargetMode="External"/><Relationship Id="rId2" Type="http://schemas.openxmlformats.org/officeDocument/2006/relationships/hyperlink" Target="mailto:gestiondelriesgo.sssa@antioquia.gov.co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jpeg"/><Relationship Id="rId5" Type="http://schemas.microsoft.com/office/2007/relationships/hdphoto" Target="../media/hdphoto1.wdp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4"/>
          <p:cNvSpPr/>
          <p:nvPr/>
        </p:nvSpPr>
        <p:spPr>
          <a:xfrm>
            <a:off x="1569317" y="3772473"/>
            <a:ext cx="46777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Secretaría Seccional de Salud y Protección Social de Antioquia</a:t>
            </a:r>
          </a:p>
        </p:txBody>
      </p:sp>
      <p:sp>
        <p:nvSpPr>
          <p:cNvPr id="10" name="Rectángulo 10"/>
          <p:cNvSpPr/>
          <p:nvPr/>
        </p:nvSpPr>
        <p:spPr>
          <a:xfrm>
            <a:off x="2976814" y="5698653"/>
            <a:ext cx="4985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02 de agosto de 2022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07A4444-FB5C-48EE-8894-0A7C369F94C6}"/>
              </a:ext>
            </a:extLst>
          </p:cNvPr>
          <p:cNvSpPr txBox="1"/>
          <p:nvPr/>
        </p:nvSpPr>
        <p:spPr>
          <a:xfrm>
            <a:off x="281352" y="2505802"/>
            <a:ext cx="7253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Viruela símica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BEE606F-BD59-4EE3-B59A-2F8DAF395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863" y="1514259"/>
            <a:ext cx="3302504" cy="31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2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84A3D01-9749-41C9-8487-60712444E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59" y="60717"/>
            <a:ext cx="12096859" cy="679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3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EB49157-0DB1-4121-91B6-C9B733373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296462"/>
            <a:ext cx="5286443" cy="410021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BEB2BFB-DC2E-4810-8201-163DF19D8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761" y="2356005"/>
            <a:ext cx="6610239" cy="172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4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031" y="942109"/>
            <a:ext cx="8855955" cy="184092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49" y="3209059"/>
            <a:ext cx="83439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9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E8F96B3-B31C-4B3B-896C-064EE902667F}"/>
              </a:ext>
            </a:extLst>
          </p:cNvPr>
          <p:cNvSpPr txBox="1"/>
          <p:nvPr/>
        </p:nvSpPr>
        <p:spPr>
          <a:xfrm>
            <a:off x="2038634" y="1588543"/>
            <a:ext cx="90294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El 25 de julio se estableció un 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nivel de riesgo alto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para el país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Mantener y fortalecer la vigilancia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Fortalecer la comunicación del riesgo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Fortalecer la preparación y adecuación de los servicios de salud 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Fortalecer la sanidad portuaria. </a:t>
            </a:r>
          </a:p>
          <a:p>
            <a:pPr algn="just"/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El objetivo es identificar rápidamente casos y brotes para realizar su contención 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67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71FA315-4B78-4C15-836D-F319C6B31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159" y="393143"/>
            <a:ext cx="4364010" cy="195252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2519260-6D90-4ACB-8EF6-646960A11756}"/>
              </a:ext>
            </a:extLst>
          </p:cNvPr>
          <p:cNvSpPr txBox="1"/>
          <p:nvPr/>
        </p:nvSpPr>
        <p:spPr>
          <a:xfrm>
            <a:off x="1045589" y="1006231"/>
            <a:ext cx="5762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Del 01 de enero al 22 de julio, ha habido 16.016 casos de viruela símica confirmados por laboratorio y cinco muertes en 75 países de las 6 regiones de la OMS 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4467A27-EFB6-4E16-A7E0-3D28E6807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83" y="2372737"/>
            <a:ext cx="6257699" cy="225947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ACF0D7D-3A13-4D56-8C64-5D36A7A22BC6}"/>
              </a:ext>
            </a:extLst>
          </p:cNvPr>
          <p:cNvSpPr txBox="1"/>
          <p:nvPr/>
        </p:nvSpPr>
        <p:spPr>
          <a:xfrm>
            <a:off x="7426989" y="2677048"/>
            <a:ext cx="42478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Los datos sobre sexo están disponibles para el 73% de los casos, de estos, el 99% son hombres con una mediana de 36 años.</a:t>
            </a: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Entre los casos con información sobre orientación sexual, el 98% se identifica como homosexual, bisexual y HSH. El 41% de los casos con información sobre pruebas de VIH, son VIH positivos.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CBA1E7D-7763-4A37-800C-F897E748302C}"/>
              </a:ext>
            </a:extLst>
          </p:cNvPr>
          <p:cNvSpPr txBox="1"/>
          <p:nvPr/>
        </p:nvSpPr>
        <p:spPr>
          <a:xfrm>
            <a:off x="1124720" y="4925923"/>
            <a:ext cx="5762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A la fecha se han reportado 319 casos en trabajadores de la salud. Se está investigando si las infecciones se debieron a exposición ocupacional.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1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511F5E4-520C-41B7-BC5A-D900DA90D5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13"/>
          <a:stretch/>
        </p:blipFill>
        <p:spPr>
          <a:xfrm>
            <a:off x="1279494" y="395650"/>
            <a:ext cx="9562676" cy="518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1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3D8370-30CB-415E-9D00-3019DDB1F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85725"/>
            <a:ext cx="9985864" cy="628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5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A391BB8-9C2B-4D98-918B-3842B77D9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33" y="873002"/>
            <a:ext cx="6372225" cy="484822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413C4DE-4782-4449-9D25-E2DAFF018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358" y="1985961"/>
            <a:ext cx="4914900" cy="174307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52343E6-5505-4758-AA1C-B9C7E01FD996}"/>
              </a:ext>
            </a:extLst>
          </p:cNvPr>
          <p:cNvSpPr txBox="1"/>
          <p:nvPr/>
        </p:nvSpPr>
        <p:spPr>
          <a:xfrm>
            <a:off x="7067550" y="4314825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A 01/08/2022: Fallecidos en Brasil (Tratamiento oncológico) y Perú (VIH)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565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17D1D13-361D-689C-576B-E92ADAD0B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84" y="1460811"/>
            <a:ext cx="10973793" cy="355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E4C5663-10F5-4EBE-B531-DBE0F3F57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247" y="83527"/>
            <a:ext cx="5192108" cy="669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0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51992BF-F58D-0973-8FF3-33DB487D3D4D}"/>
              </a:ext>
            </a:extLst>
          </p:cNvPr>
          <p:cNvSpPr txBox="1"/>
          <p:nvPr/>
        </p:nvSpPr>
        <p:spPr>
          <a:xfrm>
            <a:off x="794307" y="2650768"/>
            <a:ext cx="11059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Generalidades</a:t>
            </a:r>
            <a:endParaRPr lang="es-MX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91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B527219-C1BF-4471-8D30-FE4C88A00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386" y="285751"/>
            <a:ext cx="9413528" cy="531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3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436AA32-86A2-4A84-9872-6B4391130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8391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F134FA1-C6BD-426C-9734-8DDFCE214880}"/>
              </a:ext>
            </a:extLst>
          </p:cNvPr>
          <p:cNvSpPr/>
          <p:nvPr/>
        </p:nvSpPr>
        <p:spPr>
          <a:xfrm>
            <a:off x="7029451" y="326653"/>
            <a:ext cx="4952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olvidar verificar el estado de vacunación contra sarampión y rubéola y en el caso de menores de 15 años cuyo exantema no sea vesicular, notificar como caso sospechoso de sarampión/rubéola. 	</a:t>
            </a:r>
          </a:p>
        </p:txBody>
      </p:sp>
    </p:spTree>
    <p:extLst>
      <p:ext uri="{BB962C8B-B14F-4D97-AF65-F5344CB8AC3E}">
        <p14:creationId xmlns:p14="http://schemas.microsoft.com/office/powerpoint/2010/main" val="37409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6354BFB-9FD6-4027-B180-28891B57E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47" y="351692"/>
            <a:ext cx="11236570" cy="603189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E9746CB-27B0-49F5-8D32-CA453B17E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50" y="3367636"/>
            <a:ext cx="9400570" cy="251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7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7815FEF-FC8D-45A6-9031-E57D7A4C5FD4}"/>
              </a:ext>
            </a:extLst>
          </p:cNvPr>
          <p:cNvSpPr txBox="1"/>
          <p:nvPr/>
        </p:nvSpPr>
        <p:spPr>
          <a:xfrm>
            <a:off x="1063869" y="747345"/>
            <a:ext cx="7702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Definición de contacto</a:t>
            </a:r>
            <a:endParaRPr lang="es-CO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1522BBF-C364-48D4-A5FD-5B51312827BD}"/>
              </a:ext>
            </a:extLst>
          </p:cNvPr>
          <p:cNvSpPr txBox="1"/>
          <p:nvPr/>
        </p:nvSpPr>
        <p:spPr>
          <a:xfrm>
            <a:off x="1099037" y="1582611"/>
            <a:ext cx="1024304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Una o más de las siguientes exposiciones con un caso probable o confirmado desde el pródromo y hasta cuando se han caído todas las costras:</a:t>
            </a:r>
          </a:p>
          <a:p>
            <a:pPr algn="just"/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Exposición prolongada cara a cara (incluidos los trabajadores de la salud sin el equipo de protección personal – EPP adecuado)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Contacto físico directo o íntimo como besarse o abrazarse, incluido el contacto sexual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Contacto con materiales contaminados como ropa o ropa de cama, fómites o elementos de uso personal (celulares, cigarrillos electrónicos, etc.)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Los pasajeros que han estado sentados al lado de un caso probable o confirmado en un medio de transporte (seguimiento telefónico)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6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DE6C29F-18D6-49B2-9F60-E5F434F6B5C4}"/>
              </a:ext>
            </a:extLst>
          </p:cNvPr>
          <p:cNvPicPr/>
          <p:nvPr/>
        </p:nvPicPr>
        <p:blipFill rotWithShape="1">
          <a:blip r:embed="rId2"/>
          <a:srcRect l="1225" t="21654" r="30468" b="6035"/>
          <a:stretch/>
        </p:blipFill>
        <p:spPr>
          <a:xfrm>
            <a:off x="738554" y="457201"/>
            <a:ext cx="11051931" cy="588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1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21FD646-C49B-4A3A-8C05-77E4955875FC}"/>
              </a:ext>
            </a:extLst>
          </p:cNvPr>
          <p:cNvSpPr txBox="1"/>
          <p:nvPr/>
        </p:nvSpPr>
        <p:spPr>
          <a:xfrm>
            <a:off x="1345223" y="1162053"/>
            <a:ext cx="8598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 y tratamiento</a:t>
            </a:r>
            <a:endParaRPr lang="es-CO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012B7DB-AF29-4057-8CE1-605317F3D19D}"/>
              </a:ext>
            </a:extLst>
          </p:cNvPr>
          <p:cNvSpPr txBox="1"/>
          <p:nvPr/>
        </p:nvSpPr>
        <p:spPr>
          <a:xfrm>
            <a:off x="1345224" y="2304702"/>
            <a:ext cx="9944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Confirmación por laboratorio</a:t>
            </a:r>
          </a:p>
          <a:p>
            <a:pPr algn="just"/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o hay tratamiento específico (aliviar los síntomas, controlar complicaciones y evitar secuelas)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Los síntomas suelen resolver espontáneamente</a:t>
            </a:r>
          </a:p>
        </p:txBody>
      </p:sp>
    </p:spTree>
    <p:extLst>
      <p:ext uri="{BB962C8B-B14F-4D97-AF65-F5344CB8AC3E}">
        <p14:creationId xmlns:p14="http://schemas.microsoft.com/office/powerpoint/2010/main" val="42441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1F83ACE-203A-456D-BF88-D5FD104845BA}"/>
              </a:ext>
            </a:extLst>
          </p:cNvPr>
          <p:cNvSpPr txBox="1"/>
          <p:nvPr/>
        </p:nvSpPr>
        <p:spPr>
          <a:xfrm>
            <a:off x="1345223" y="457203"/>
            <a:ext cx="8598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Medidas de prevención</a:t>
            </a:r>
            <a:endParaRPr lang="es-CO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05BD67A-383C-4838-897A-443D88B7D543}"/>
              </a:ext>
            </a:extLst>
          </p:cNvPr>
          <p:cNvSpPr txBox="1"/>
          <p:nvPr/>
        </p:nvSpPr>
        <p:spPr>
          <a:xfrm>
            <a:off x="1345223" y="1301262"/>
            <a:ext cx="998806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evitar contacto físico estrecho o directo con personas infectadas o con sospecha de enfermedad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evitar contacto con los objetos de uso personal, ropa, sábanas, toallas y otros objetos o superficies y materiales que haya tocado o que puedan haber estado en contacto con su erupción o sus secreciones respiratorias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lavarse las manos con agua y jabón o utilizar gel </a:t>
            </a:r>
            <a:r>
              <a:rPr lang="es-CO" sz="2000" dirty="0" err="1">
                <a:latin typeface="Arial" panose="020B0604020202020204" pitchFamily="34" charset="0"/>
                <a:cs typeface="Arial" panose="020B0604020202020204" pitchFamily="34" charset="0"/>
              </a:rPr>
              <a:t>antibacterial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Uso de tapabocas cuando esté físicamente cerca de personas infectadas o con sospecha de enfermedad, especialmente si están tosiendo o tienen lesiones en la boca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Limpiar y desinfectar las superficies contaminadas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so correcto de EPP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29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92708" y="548490"/>
            <a:ext cx="1037539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Vigilancia</a:t>
            </a:r>
          </a:p>
          <a:p>
            <a:pPr algn="just"/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Notificar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 todo caso probable de manera inmediata al Sivigila mediante el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código 880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. Solo se deben notificar los casos que cumplan con antecedente de viaje o nexo epidemiológico.</a:t>
            </a:r>
          </a:p>
          <a:p>
            <a:pPr algn="just"/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 del caso</a:t>
            </a:r>
          </a:p>
          <a:p>
            <a:pPr algn="just"/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Revisión de la HC, </a:t>
            </a:r>
            <a:r>
              <a:rPr lang="es-MX" sz="2400" dirty="0" err="1">
                <a:latin typeface="Arial" panose="020B0604020202020204" pitchFamily="34" charset="0"/>
                <a:cs typeface="Arial" panose="020B0604020202020204" pitchFamily="34" charset="0"/>
              </a:rPr>
              <a:t>exámen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 clínico del paciente , recolección y envío de muestra.</a:t>
            </a:r>
          </a:p>
          <a:p>
            <a:pPr algn="just"/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La investigación de la exposición debe cubrir el período entre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5 y 21 días antes del inicio de los síntomas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El paciente debe ser aislado.</a:t>
            </a:r>
          </a:p>
        </p:txBody>
      </p:sp>
    </p:spTree>
    <p:extLst>
      <p:ext uri="{BB962C8B-B14F-4D97-AF65-F5344CB8AC3E}">
        <p14:creationId xmlns:p14="http://schemas.microsoft.com/office/powerpoint/2010/main" val="3277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B67A694-E8F6-412D-9154-BED7A78AE72D}"/>
              </a:ext>
            </a:extLst>
          </p:cNvPr>
          <p:cNvSpPr/>
          <p:nvPr/>
        </p:nvSpPr>
        <p:spPr>
          <a:xfrm>
            <a:off x="1314450" y="1168390"/>
            <a:ext cx="981075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y seguimiento de contactos</a:t>
            </a:r>
          </a:p>
          <a:p>
            <a:pPr algn="just"/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Los contactos cercanos del caso deben ser informados de su condición de contacto, dentro de las 24 horas posteriores a la identificación</a:t>
            </a:r>
          </a:p>
          <a:p>
            <a:pPr algn="just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Seguimiento de contactos por 21 días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 posteriores a la exposición - Viajeros</a:t>
            </a:r>
          </a:p>
          <a:p>
            <a:pPr algn="just"/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Si el contacto desarrolla erupción, este debe ser aislado y evaluarse como caso sospechoso, además se debe recolectar una muestra para análisis de laboratorio para detectar viruela símica</a:t>
            </a:r>
          </a:p>
          <a:p>
            <a:pPr algn="just"/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información debe ser consolidada en el </a:t>
            </a:r>
            <a:r>
              <a:rPr lang="es-MX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Sitrep</a:t>
            </a:r>
            <a:r>
              <a:rPr lang="es-MX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CO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60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0959C2A-3726-7B53-2FD9-CFB4F8EA3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549" y="0"/>
            <a:ext cx="5542943" cy="692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0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3F0FB22-48DD-4D36-AAD3-26CF75539DE3}"/>
              </a:ext>
            </a:extLst>
          </p:cNvPr>
          <p:cNvSpPr txBox="1"/>
          <p:nvPr/>
        </p:nvSpPr>
        <p:spPr>
          <a:xfrm>
            <a:off x="530219" y="0"/>
            <a:ext cx="8598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Definición</a:t>
            </a:r>
            <a:endParaRPr lang="es-CO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39DBDC4-4C9B-4906-BA3A-997BA0861A3E}"/>
              </a:ext>
            </a:extLst>
          </p:cNvPr>
          <p:cNvSpPr/>
          <p:nvPr/>
        </p:nvSpPr>
        <p:spPr>
          <a:xfrm>
            <a:off x="319315" y="833825"/>
            <a:ext cx="110654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nfermedad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zoonótica viral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causada por el virus de la viruela símica.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Síntomas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similares a la viruela, pero clínicamente es menos 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grave.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irus descubierto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en 1958, como una afección en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 humanos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1970.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asa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letalidad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ha variado mucho en las distintas epidemias, recientemente  ha sido de alrededor del 3 - 6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%.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EBC03C9-55BA-40D6-B5E1-FBD57F4C97CB}"/>
              </a:ext>
            </a:extLst>
          </p:cNvPr>
          <p:cNvSpPr/>
          <p:nvPr/>
        </p:nvSpPr>
        <p:spPr>
          <a:xfrm>
            <a:off x="319314" y="3028342"/>
            <a:ext cx="1187268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aislamiento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y las precauciones adicionales basadas en la transmisión deben continuar hasta la resolución del exantema vesicular.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endémica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en África Central y Occidental, en las selvas tropicales habitadas por mamíferos portadores.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dos cepas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genéticamente diferenciadas: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De la cuenca del Congo (África central) – Letalidad 10%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África Occidental – Letalidad &lt;1%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Complicaciones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: infecciones bacterianas secundarias, bronconeumonía, </a:t>
            </a:r>
            <a:endParaRPr lang="es-MX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afectación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gastrointestinal, sepsis, encefalitis e infección de la córnea </a:t>
            </a:r>
            <a:endParaRPr lang="es-MX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pérdida de visión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55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9E2476C-994D-42A9-8CE2-C0D508E9F4CF}"/>
              </a:ext>
            </a:extLst>
          </p:cNvPr>
          <p:cNvSpPr txBox="1"/>
          <p:nvPr/>
        </p:nvSpPr>
        <p:spPr>
          <a:xfrm>
            <a:off x="1345223" y="800103"/>
            <a:ext cx="8598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Estrategias de vigilancia</a:t>
            </a:r>
            <a:endParaRPr lang="es-CO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55C7720-2354-4506-AEBC-1149BA5398B2}"/>
              </a:ext>
            </a:extLst>
          </p:cNvPr>
          <p:cNvSpPr txBox="1"/>
          <p:nvPr/>
        </p:nvSpPr>
        <p:spPr>
          <a:xfrm>
            <a:off x="1085850" y="1771650"/>
            <a:ext cx="105918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Vigilancia pasiva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– UPGD: Notificación inmediata (Ficha 880)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2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Vigilancia activa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– UNM o UND: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Vigilancia intensificada en IPS que ofrezcan servicios de infectología, dermatología, coloproctología, gastroenterología o urología, programas especiales de atención de VIH, servicios de SSR y hospitales de referencia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IEC para el rastreo y seguimiento de contactos en las siguientes 24 horas a la notificación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Revisión de registros de defunción Estadísticas vitales (RUAF)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Monitoreo de medios de comunicación y redes sociales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Monitoreo de la notificación de varicela, especialmente en hombres adultos entre los 20 y 40 años y de brotes de varicela en PPL y fuerzas militares.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2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F19364A-242E-432F-849A-5D269E6CE64B}"/>
              </a:ext>
            </a:extLst>
          </p:cNvPr>
          <p:cNvPicPr/>
          <p:nvPr/>
        </p:nvPicPr>
        <p:blipFill rotWithShape="1">
          <a:blip r:embed="rId2"/>
          <a:srcRect l="836" t="20786" r="30156" b="7770"/>
          <a:stretch/>
        </p:blipFill>
        <p:spPr>
          <a:xfrm>
            <a:off x="597878" y="342901"/>
            <a:ext cx="11157438" cy="601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2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987296" y="1337840"/>
            <a:ext cx="86319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Equipo de gestión del riesgo para eventos de interés en salud pública (EGREISP)</a:t>
            </a:r>
            <a:endParaRPr lang="es-CO" sz="2400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algn="ctr"/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gestiondelriesgo.sssa@antioquia.gov.co</a:t>
            </a:r>
            <a:endParaRPr lang="es-C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321 3945311</a:t>
            </a:r>
          </a:p>
          <a:p>
            <a:pPr algn="ctr"/>
            <a:endParaRPr lang="es-C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Punto focal para el Centro Nacional de Enlace (CNE Antioquia)</a:t>
            </a:r>
            <a:endParaRPr lang="es-C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espii@antioquia.gov.co</a:t>
            </a:r>
            <a:endParaRPr lang="es-C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321 3945309</a:t>
            </a:r>
          </a:p>
        </p:txBody>
      </p:sp>
    </p:spTree>
    <p:extLst>
      <p:ext uri="{BB962C8B-B14F-4D97-AF65-F5344CB8AC3E}">
        <p14:creationId xmlns:p14="http://schemas.microsoft.com/office/powerpoint/2010/main" val="286237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7DCBA69E-4573-425A-9FAA-778FDA552D03}"/>
              </a:ext>
            </a:extLst>
          </p:cNvPr>
          <p:cNvSpPr txBox="1">
            <a:spLocks/>
          </p:cNvSpPr>
          <p:nvPr/>
        </p:nvSpPr>
        <p:spPr>
          <a:xfrm>
            <a:off x="1101634" y="808775"/>
            <a:ext cx="10348686" cy="9812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4724" dirty="0">
                <a:solidFill>
                  <a:schemeClr val="bg1"/>
                </a:solidFill>
                <a:latin typeface="Arial Black" panose="020B0A04020102020204" pitchFamily="34" charset="0"/>
              </a:rPr>
              <a:t>Vigilancia por laboratorio del virus de la viruela símica </a:t>
            </a:r>
          </a:p>
          <a:p>
            <a:pPr marL="0" indent="0" algn="ctr">
              <a:buNone/>
            </a:pPr>
            <a:r>
              <a:rPr lang="es-MX" sz="3150" dirty="0">
                <a:solidFill>
                  <a:schemeClr val="bg1"/>
                </a:solidFill>
                <a:latin typeface="Arial Black" panose="020B0A04020102020204" pitchFamily="34" charset="0"/>
              </a:rPr>
              <a:t>Laboratorio Departamental de Salud Pública de Antioquia</a:t>
            </a:r>
            <a:endParaRPr lang="es-CO" sz="315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82388" y="3403021"/>
            <a:ext cx="10873620" cy="2818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969" b="1" dirty="0">
                <a:solidFill>
                  <a:schemeClr val="bg1"/>
                </a:solidFill>
              </a:rPr>
              <a:t>Tel: 383 54 00</a:t>
            </a:r>
          </a:p>
          <a:p>
            <a:pPr algn="ctr"/>
            <a:r>
              <a:rPr lang="es-CO" sz="1969" b="1" dirty="0">
                <a:solidFill>
                  <a:schemeClr val="bg1"/>
                </a:solidFill>
              </a:rPr>
              <a:t>Área de virología</a:t>
            </a:r>
          </a:p>
          <a:p>
            <a:pPr algn="ctr"/>
            <a:endParaRPr lang="es-CO" sz="1378" b="1" dirty="0">
              <a:solidFill>
                <a:schemeClr val="bg1"/>
              </a:solidFill>
            </a:endParaRPr>
          </a:p>
          <a:p>
            <a:pPr algn="ctr"/>
            <a:r>
              <a:rPr lang="es-CO" sz="1378" b="1" dirty="0">
                <a:solidFill>
                  <a:schemeClr val="bg1"/>
                </a:solidFill>
              </a:rPr>
              <a:t>Referente: </a:t>
            </a:r>
            <a:r>
              <a:rPr lang="es-CO" sz="1378" dirty="0">
                <a:solidFill>
                  <a:schemeClr val="bg1"/>
                </a:solidFill>
              </a:rPr>
              <a:t>Marta Cecilia Ospina</a:t>
            </a:r>
          </a:p>
          <a:p>
            <a:pPr algn="ctr"/>
            <a:r>
              <a:rPr lang="es-CO" sz="1378" dirty="0">
                <a:solidFill>
                  <a:schemeClr val="bg1"/>
                </a:solidFill>
              </a:rPr>
              <a:t>mospinao@antioquia.gov.co</a:t>
            </a:r>
          </a:p>
          <a:p>
            <a:pPr algn="ctr"/>
            <a:endParaRPr lang="es-CO" sz="1378" dirty="0">
              <a:solidFill>
                <a:schemeClr val="bg1"/>
              </a:solidFill>
            </a:endParaRPr>
          </a:p>
          <a:p>
            <a:pPr algn="ctr"/>
            <a:r>
              <a:rPr lang="es-CO" sz="1378" b="1" dirty="0">
                <a:solidFill>
                  <a:schemeClr val="bg1"/>
                </a:solidFill>
              </a:rPr>
              <a:t>Bacteriólogos de Apoyo</a:t>
            </a:r>
            <a:r>
              <a:rPr lang="es-CO" sz="1378" dirty="0">
                <a:solidFill>
                  <a:schemeClr val="bg1"/>
                </a:solidFill>
              </a:rPr>
              <a:t>: </a:t>
            </a:r>
            <a:r>
              <a:rPr lang="es-CO" sz="1378" dirty="0" err="1">
                <a:solidFill>
                  <a:schemeClr val="bg1"/>
                </a:solidFill>
              </a:rPr>
              <a:t>Seti</a:t>
            </a:r>
            <a:r>
              <a:rPr lang="es-CO" sz="1378" dirty="0">
                <a:solidFill>
                  <a:schemeClr val="bg1"/>
                </a:solidFill>
              </a:rPr>
              <a:t> Buitrago - seti.buitrago@gmail.com</a:t>
            </a:r>
          </a:p>
          <a:p>
            <a:pPr algn="ctr"/>
            <a:r>
              <a:rPr lang="es-CO" sz="1378" dirty="0">
                <a:solidFill>
                  <a:schemeClr val="bg1"/>
                </a:solidFill>
              </a:rPr>
              <a:t>	                  Gustavo Blandón - gubla2@gmail.com</a:t>
            </a:r>
          </a:p>
          <a:p>
            <a:pPr algn="ctr"/>
            <a:endParaRPr lang="es-CO" sz="1378" dirty="0">
              <a:solidFill>
                <a:schemeClr val="bg1"/>
              </a:solidFill>
            </a:endParaRPr>
          </a:p>
          <a:p>
            <a:pPr algn="ctr"/>
            <a:endParaRPr lang="es-CO" sz="1378" dirty="0">
              <a:solidFill>
                <a:schemeClr val="bg1"/>
              </a:solidFill>
            </a:endParaRPr>
          </a:p>
          <a:p>
            <a:pPr algn="ctr"/>
            <a:r>
              <a:rPr lang="es-CO" sz="1378" dirty="0">
                <a:solidFill>
                  <a:schemeClr val="bg1"/>
                </a:solidFill>
              </a:rPr>
              <a:t>Epidemióloga de apoyo: Viviana Lenis Ballesteros</a:t>
            </a:r>
          </a:p>
          <a:p>
            <a:pPr algn="ctr"/>
            <a:r>
              <a:rPr lang="es-CO" sz="1378" dirty="0">
                <a:solidFill>
                  <a:schemeClr val="bg1"/>
                </a:solidFill>
              </a:rPr>
              <a:t>Viviana.lenis@Antioquia.gov.co</a:t>
            </a:r>
          </a:p>
        </p:txBody>
      </p:sp>
    </p:spTree>
    <p:extLst>
      <p:ext uri="{BB962C8B-B14F-4D97-AF65-F5344CB8AC3E}">
        <p14:creationId xmlns:p14="http://schemas.microsoft.com/office/powerpoint/2010/main" val="42733926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-14802" y="235857"/>
            <a:ext cx="7934717" cy="870857"/>
          </a:xfrm>
          <a:prstGeom prst="rect">
            <a:avLst/>
          </a:prstGeom>
          <a:solidFill>
            <a:srgbClr val="AA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70875">
              <a:defRPr/>
            </a:pPr>
            <a:endParaRPr lang="en-US" sz="1714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919914" y="235857"/>
            <a:ext cx="622392" cy="870857"/>
          </a:xfrm>
          <a:prstGeom prst="rect">
            <a:avLst/>
          </a:prstGeom>
          <a:solidFill>
            <a:srgbClr val="126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70875">
              <a:defRPr/>
            </a:pPr>
            <a:endParaRPr lang="en-US" sz="1714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955" y="5219012"/>
            <a:ext cx="4082817" cy="1907341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-27440" y="6073426"/>
            <a:ext cx="8418286" cy="198514"/>
            <a:chOff x="-101600" y="1433319"/>
            <a:chExt cx="4495800" cy="1066800"/>
          </a:xfrm>
        </p:grpSpPr>
        <p:sp>
          <p:nvSpPr>
            <p:cNvPr id="12" name="Rectángulo 11"/>
            <p:cNvSpPr/>
            <p:nvPr/>
          </p:nvSpPr>
          <p:spPr>
            <a:xfrm>
              <a:off x="-101600" y="1433319"/>
              <a:ext cx="3810000" cy="1066800"/>
            </a:xfrm>
            <a:prstGeom prst="rect">
              <a:avLst/>
            </a:prstGeom>
            <a:solidFill>
              <a:srgbClr val="AAC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70875">
                <a:defRPr/>
              </a:pPr>
              <a:endParaRPr lang="en-US" sz="1714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3708400" y="1433319"/>
              <a:ext cx="685800" cy="1066800"/>
            </a:xfrm>
            <a:prstGeom prst="rect">
              <a:avLst/>
            </a:prstGeom>
            <a:solidFill>
              <a:srgbClr val="126B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70875">
                <a:defRPr/>
              </a:pPr>
              <a:endParaRPr lang="en-US" sz="1714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" name="CuadroTexto 9"/>
          <p:cNvSpPr txBox="1"/>
          <p:nvPr/>
        </p:nvSpPr>
        <p:spPr>
          <a:xfrm>
            <a:off x="798285" y="415324"/>
            <a:ext cx="911981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667" b="1" dirty="0"/>
              <a:t>Generalidades del virus de la viruela símica</a:t>
            </a:r>
          </a:p>
        </p:txBody>
      </p:sp>
      <p:pic>
        <p:nvPicPr>
          <p:cNvPr id="14" name="Picture 2" descr="Esta imagen de microscopio electrónico muestra partículas del virus de la viruela del simio recolectadas d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285" y="1234454"/>
            <a:ext cx="5410028" cy="332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/>
          <p:cNvSpPr/>
          <p:nvPr/>
        </p:nvSpPr>
        <p:spPr>
          <a:xfrm>
            <a:off x="6386285" y="4602992"/>
            <a:ext cx="5410028" cy="100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181" dirty="0">
                <a:latin typeface="inherit"/>
              </a:rPr>
              <a:t>Esta imagen de microscopio electrónico muestra partículas del virus de la viruela del simio recolectadas de una muestra de piel humana del brote de 2003. A la izquierda hay partículas de virus maduras de forma ovalada; a la derecha están los virus inmaduros esféricos y de media luna.</a:t>
            </a:r>
          </a:p>
          <a:p>
            <a:pPr algn="ctr"/>
            <a:r>
              <a:rPr lang="es-CO" sz="1181" cap="all" dirty="0">
                <a:latin typeface="GeoEditRegular"/>
              </a:rPr>
              <a:t>FOTOGRAFÍA DE CDC (270471), SCIENCE SOURCE (270301)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A266D03-4AC2-4E76-B750-9DD03F0E8BC1}"/>
              </a:ext>
            </a:extLst>
          </p:cNvPr>
          <p:cNvSpPr/>
          <p:nvPr/>
        </p:nvSpPr>
        <p:spPr>
          <a:xfrm>
            <a:off x="952936" y="1518722"/>
            <a:ext cx="5999238" cy="38549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endParaRPr lang="es-MX" sz="1905" dirty="0">
              <a:solidFill>
                <a:srgbClr val="2D2D2D"/>
              </a:solidFill>
              <a:latin typeface="proxima-nova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69992" y="1592003"/>
            <a:ext cx="5498579" cy="444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2148" indent="-27214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sz="1714" dirty="0">
                <a:latin typeface="Arial" panose="020B0604020202020204" pitchFamily="34" charset="0"/>
                <a:cs typeface="Arial" panose="020B0604020202020204" pitchFamily="34" charset="0"/>
              </a:rPr>
              <a:t>La viruela símica es una enfermedad </a:t>
            </a:r>
            <a:r>
              <a:rPr lang="es-CO" sz="1714" dirty="0" err="1">
                <a:latin typeface="Arial" panose="020B0604020202020204" pitchFamily="34" charset="0"/>
                <a:cs typeface="Arial" panose="020B0604020202020204" pitchFamily="34" charset="0"/>
              </a:rPr>
              <a:t>zoonótica</a:t>
            </a:r>
            <a:r>
              <a:rPr lang="es-CO" sz="1714" dirty="0">
                <a:latin typeface="Arial" panose="020B0604020202020204" pitchFamily="34" charset="0"/>
                <a:cs typeface="Arial" panose="020B0604020202020204" pitchFamily="34" charset="0"/>
              </a:rPr>
              <a:t> viral causada por el virus de la viruela símica</a:t>
            </a:r>
          </a:p>
          <a:p>
            <a:pPr marL="272148" indent="-27214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sz="1714" dirty="0">
                <a:latin typeface="Arial" panose="020B0604020202020204" pitchFamily="34" charset="0"/>
                <a:cs typeface="Arial" panose="020B0604020202020204" pitchFamily="34" charset="0"/>
              </a:rPr>
              <a:t>La viruela símica es el </a:t>
            </a:r>
            <a:r>
              <a:rPr lang="es-CO" sz="1714" i="1" dirty="0" err="1">
                <a:latin typeface="Arial" panose="020B0604020202020204" pitchFamily="34" charset="0"/>
                <a:cs typeface="Arial" panose="020B0604020202020204" pitchFamily="34" charset="0"/>
              </a:rPr>
              <a:t>Orthopoxvirus</a:t>
            </a:r>
            <a:r>
              <a:rPr lang="es-CO" sz="1714" dirty="0">
                <a:latin typeface="Arial" panose="020B0604020202020204" pitchFamily="34" charset="0"/>
                <a:cs typeface="Arial" panose="020B0604020202020204" pitchFamily="34" charset="0"/>
              </a:rPr>
              <a:t> más importante para la salud pública luego que en 1980 se erradicara la viruela y cesara la vacunación.</a:t>
            </a:r>
          </a:p>
          <a:p>
            <a:pPr marL="272148" indent="-27214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sz="1714" dirty="0">
                <a:latin typeface="Arial" panose="020B0604020202020204" pitchFamily="34" charset="0"/>
                <a:cs typeface="Arial" panose="020B0604020202020204" pitchFamily="34" charset="0"/>
              </a:rPr>
              <a:t>Signos y síntomas más comunes: fiebre, malestar general, </a:t>
            </a:r>
            <a:r>
              <a:rPr lang="es-CO" sz="1714" dirty="0" err="1">
                <a:latin typeface="Arial" panose="020B0604020202020204" pitchFamily="34" charset="0"/>
                <a:cs typeface="Arial" panose="020B0604020202020204" pitchFamily="34" charset="0"/>
              </a:rPr>
              <a:t>linfo</a:t>
            </a:r>
            <a:r>
              <a:rPr lang="es-CO" sz="1714" dirty="0">
                <a:latin typeface="Arial" panose="020B0604020202020204" pitchFamily="34" charset="0"/>
                <a:cs typeface="Arial" panose="020B0604020202020204" pitchFamily="34" charset="0"/>
              </a:rPr>
              <a:t> adenopatías y exantema; duración hasta cuatro semanas. </a:t>
            </a:r>
          </a:p>
          <a:p>
            <a:pPr marL="272148" indent="-27214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sz="1714" dirty="0">
                <a:latin typeface="Arial" panose="020B0604020202020204" pitchFamily="34" charset="0"/>
                <a:cs typeface="Arial" panose="020B0604020202020204" pitchFamily="34" charset="0"/>
              </a:rPr>
              <a:t>Suele ser </a:t>
            </a:r>
            <a:r>
              <a:rPr lang="es-CO" sz="1714" dirty="0" err="1">
                <a:latin typeface="Arial" panose="020B0604020202020204" pitchFamily="34" charset="0"/>
                <a:cs typeface="Arial" panose="020B0604020202020204" pitchFamily="34" charset="0"/>
              </a:rPr>
              <a:t>autolimitada</a:t>
            </a:r>
            <a:r>
              <a:rPr lang="es-CO" sz="1714" dirty="0">
                <a:latin typeface="Arial" panose="020B0604020202020204" pitchFamily="34" charset="0"/>
                <a:cs typeface="Arial" panose="020B0604020202020204" pitchFamily="34" charset="0"/>
              </a:rPr>
              <a:t> – gravedad en población especial</a:t>
            </a:r>
          </a:p>
          <a:p>
            <a:pPr marL="272148" indent="-272148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CO" sz="171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877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-14802" y="235857"/>
            <a:ext cx="7934717" cy="870857"/>
          </a:xfrm>
          <a:prstGeom prst="rect">
            <a:avLst/>
          </a:prstGeom>
          <a:solidFill>
            <a:srgbClr val="AA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70875">
              <a:defRPr/>
            </a:pPr>
            <a:endParaRPr lang="en-US" sz="1714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919914" y="235857"/>
            <a:ext cx="622392" cy="870857"/>
          </a:xfrm>
          <a:prstGeom prst="rect">
            <a:avLst/>
          </a:prstGeom>
          <a:solidFill>
            <a:srgbClr val="126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70875">
              <a:defRPr/>
            </a:pPr>
            <a:endParaRPr lang="en-US" sz="1714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955" y="5219012"/>
            <a:ext cx="4082817" cy="1907341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-27440" y="6073426"/>
            <a:ext cx="8418286" cy="198514"/>
            <a:chOff x="-101600" y="1433319"/>
            <a:chExt cx="4495800" cy="1066800"/>
          </a:xfrm>
        </p:grpSpPr>
        <p:sp>
          <p:nvSpPr>
            <p:cNvPr id="12" name="Rectángulo 11"/>
            <p:cNvSpPr/>
            <p:nvPr/>
          </p:nvSpPr>
          <p:spPr>
            <a:xfrm>
              <a:off x="-101600" y="1433319"/>
              <a:ext cx="3810000" cy="1066800"/>
            </a:xfrm>
            <a:prstGeom prst="rect">
              <a:avLst/>
            </a:prstGeom>
            <a:solidFill>
              <a:srgbClr val="AAC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70875">
                <a:defRPr/>
              </a:pPr>
              <a:endParaRPr lang="en-US" sz="1714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3708400" y="1433319"/>
              <a:ext cx="685800" cy="1066800"/>
            </a:xfrm>
            <a:prstGeom prst="rect">
              <a:avLst/>
            </a:prstGeom>
            <a:solidFill>
              <a:srgbClr val="126B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70875">
                <a:defRPr/>
              </a:pPr>
              <a:endParaRPr lang="en-US" sz="1714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" name="CuadroTexto 9"/>
          <p:cNvSpPr txBox="1"/>
          <p:nvPr/>
        </p:nvSpPr>
        <p:spPr>
          <a:xfrm>
            <a:off x="798285" y="415324"/>
            <a:ext cx="911981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667" b="1" dirty="0"/>
              <a:t>Caso probable viruela símica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7144" t="14071" r="11895" b="5495"/>
          <a:stretch/>
        </p:blipFill>
        <p:spPr>
          <a:xfrm>
            <a:off x="96762" y="1106714"/>
            <a:ext cx="11998476" cy="566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60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634180" y="235857"/>
            <a:ext cx="3570803" cy="870857"/>
          </a:xfrm>
          <a:prstGeom prst="rect">
            <a:avLst/>
          </a:prstGeom>
          <a:solidFill>
            <a:srgbClr val="AA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70875">
              <a:defRPr/>
            </a:pPr>
            <a:endParaRPr lang="en-US" sz="1714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548166" y="235857"/>
            <a:ext cx="622392" cy="870857"/>
          </a:xfrm>
          <a:prstGeom prst="rect">
            <a:avLst/>
          </a:prstGeom>
          <a:solidFill>
            <a:srgbClr val="126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70875">
              <a:defRPr/>
            </a:pPr>
            <a:endParaRPr lang="en-US" sz="1714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111" y="4991792"/>
            <a:ext cx="4082817" cy="1907341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-27440" y="6073426"/>
            <a:ext cx="8418286" cy="198514"/>
            <a:chOff x="-101600" y="1433319"/>
            <a:chExt cx="4495800" cy="1066800"/>
          </a:xfrm>
        </p:grpSpPr>
        <p:sp>
          <p:nvSpPr>
            <p:cNvPr id="12" name="Rectángulo 11"/>
            <p:cNvSpPr/>
            <p:nvPr/>
          </p:nvSpPr>
          <p:spPr>
            <a:xfrm>
              <a:off x="-101600" y="1433319"/>
              <a:ext cx="3810000" cy="1066800"/>
            </a:xfrm>
            <a:prstGeom prst="rect">
              <a:avLst/>
            </a:prstGeom>
            <a:solidFill>
              <a:srgbClr val="AAC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70875">
                <a:defRPr/>
              </a:pPr>
              <a:endParaRPr lang="en-US" sz="1714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3708400" y="1433319"/>
              <a:ext cx="685800" cy="1066800"/>
            </a:xfrm>
            <a:prstGeom prst="rect">
              <a:avLst/>
            </a:prstGeom>
            <a:solidFill>
              <a:srgbClr val="126B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70875">
                <a:defRPr/>
              </a:pPr>
              <a:endParaRPr lang="en-US" sz="1714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" name="CuadroTexto 9"/>
          <p:cNvSpPr txBox="1"/>
          <p:nvPr/>
        </p:nvSpPr>
        <p:spPr>
          <a:xfrm>
            <a:off x="870857" y="422133"/>
            <a:ext cx="264288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MX" sz="2667" b="1" dirty="0" err="1"/>
              <a:t>Monkeypoxvirus</a:t>
            </a:r>
            <a:endParaRPr lang="en-US" sz="2667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471FEE8-E55B-496D-8A57-DF678A526145}"/>
              </a:ext>
            </a:extLst>
          </p:cNvPr>
          <p:cNvSpPr/>
          <p:nvPr/>
        </p:nvSpPr>
        <p:spPr>
          <a:xfrm>
            <a:off x="1524000" y="1759857"/>
            <a:ext cx="9579429" cy="1851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286" i="1" dirty="0" err="1"/>
              <a:t>Monkeypoxviru</a:t>
            </a:r>
            <a:r>
              <a:rPr lang="es-MX" sz="2286" dirty="0" err="1"/>
              <a:t>s</a:t>
            </a:r>
            <a:r>
              <a:rPr lang="es-MX" sz="2286" dirty="0"/>
              <a:t> (MPXV) es un virus ADN de doble cadena, miembro del género </a:t>
            </a:r>
            <a:r>
              <a:rPr lang="es-MX" sz="2286" dirty="0" err="1"/>
              <a:t>orthopoxvirus</a:t>
            </a:r>
            <a:r>
              <a:rPr lang="es-MX" sz="2286" dirty="0"/>
              <a:t> dentro de la familia </a:t>
            </a:r>
            <a:r>
              <a:rPr lang="es-MX" sz="2286" i="1" dirty="0" err="1"/>
              <a:t>Poxviridae</a:t>
            </a:r>
            <a:r>
              <a:rPr lang="es-MX" sz="2286" dirty="0"/>
              <a:t>. Los </a:t>
            </a:r>
            <a:r>
              <a:rPr lang="es-MX" sz="2286" dirty="0" err="1"/>
              <a:t>poxvirus</a:t>
            </a:r>
            <a:r>
              <a:rPr lang="es-MX" sz="2286" dirty="0"/>
              <a:t> son causantes de enfermedades en humanos y en muchos otros animales; la infección generalmente resulta en la formación de lesiones, nódulos de la piel o erupción diseminada. </a:t>
            </a:r>
            <a:endParaRPr lang="es-CO" sz="2286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-3089" t="-13080" r="3089" b="40733"/>
          <a:stretch/>
        </p:blipFill>
        <p:spPr>
          <a:xfrm>
            <a:off x="1517088" y="3125686"/>
            <a:ext cx="2572930" cy="248045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546577" y="3170692"/>
            <a:ext cx="1999626" cy="287127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573" y="3606516"/>
            <a:ext cx="1819593" cy="199962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8166" y="3595503"/>
            <a:ext cx="1506977" cy="2010640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1524000" y="5606143"/>
            <a:ext cx="8781143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714" b="1" dirty="0"/>
              <a:t>Fuente: </a:t>
            </a:r>
            <a:r>
              <a:rPr lang="es-CO" sz="1714" dirty="0"/>
              <a:t>epidemiología </a:t>
            </a:r>
            <a:r>
              <a:rPr lang="es-CO" sz="1714" dirty="0" err="1"/>
              <a:t>SSMed</a:t>
            </a:r>
            <a:r>
              <a:rPr lang="es-CO" sz="1714" dirty="0"/>
              <a:t> – Julio 2022</a:t>
            </a:r>
          </a:p>
        </p:txBody>
      </p:sp>
    </p:spTree>
    <p:extLst>
      <p:ext uri="{BB962C8B-B14F-4D97-AF65-F5344CB8AC3E}">
        <p14:creationId xmlns:p14="http://schemas.microsoft.com/office/powerpoint/2010/main" val="551285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634180" y="235857"/>
            <a:ext cx="6472520" cy="870857"/>
          </a:xfrm>
          <a:prstGeom prst="rect">
            <a:avLst/>
          </a:prstGeom>
          <a:solidFill>
            <a:srgbClr val="AA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70875">
              <a:defRPr/>
            </a:pPr>
            <a:endParaRPr lang="en-US" sz="1714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106700" y="261807"/>
            <a:ext cx="622392" cy="870857"/>
          </a:xfrm>
          <a:prstGeom prst="rect">
            <a:avLst/>
          </a:prstGeom>
          <a:solidFill>
            <a:srgbClr val="126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70875">
              <a:defRPr/>
            </a:pPr>
            <a:endParaRPr lang="en-US" sz="1714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-27440" y="6073426"/>
            <a:ext cx="8418286" cy="198514"/>
            <a:chOff x="-101600" y="1433319"/>
            <a:chExt cx="4495800" cy="1066800"/>
          </a:xfrm>
        </p:grpSpPr>
        <p:sp>
          <p:nvSpPr>
            <p:cNvPr id="12" name="Rectángulo 11"/>
            <p:cNvSpPr/>
            <p:nvPr/>
          </p:nvSpPr>
          <p:spPr>
            <a:xfrm>
              <a:off x="-101600" y="1433319"/>
              <a:ext cx="3810000" cy="1066800"/>
            </a:xfrm>
            <a:prstGeom prst="rect">
              <a:avLst/>
            </a:prstGeom>
            <a:solidFill>
              <a:srgbClr val="AAC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70875">
                <a:defRPr/>
              </a:pPr>
              <a:endParaRPr lang="en-US" sz="1714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3708400" y="1433319"/>
              <a:ext cx="685800" cy="1066800"/>
            </a:xfrm>
            <a:prstGeom prst="rect">
              <a:avLst/>
            </a:prstGeom>
            <a:solidFill>
              <a:srgbClr val="126B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70875">
                <a:defRPr/>
              </a:pPr>
              <a:endParaRPr lang="en-US" sz="1714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" name="CuadroTexto 9"/>
          <p:cNvSpPr txBox="1"/>
          <p:nvPr/>
        </p:nvSpPr>
        <p:spPr>
          <a:xfrm>
            <a:off x="870857" y="422133"/>
            <a:ext cx="623584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CO" sz="2667" b="1" dirty="0">
                <a:latin typeface="Arial Black" panose="020B0A04020102020204" pitchFamily="34" charset="0"/>
              </a:rPr>
              <a:t>Diagnósticos</a:t>
            </a:r>
            <a:r>
              <a:rPr lang="en-US" sz="2667" b="1" dirty="0">
                <a:latin typeface="Arial Black" panose="020B0A04020102020204" pitchFamily="34" charset="0"/>
              </a:rPr>
              <a:t> </a:t>
            </a:r>
            <a:r>
              <a:rPr lang="en-US" sz="2667" b="1" dirty="0" err="1">
                <a:latin typeface="Arial Black" panose="020B0A04020102020204" pitchFamily="34" charset="0"/>
              </a:rPr>
              <a:t>diferenciales</a:t>
            </a:r>
            <a:endParaRPr lang="en-US" sz="2667" b="1" dirty="0">
              <a:latin typeface="Arial Black" panose="020B0A040201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471FEE8-E55B-496D-8A57-DF678A526145}"/>
              </a:ext>
            </a:extLst>
          </p:cNvPr>
          <p:cNvSpPr/>
          <p:nvPr/>
        </p:nvSpPr>
        <p:spPr>
          <a:xfrm>
            <a:off x="693090" y="1134135"/>
            <a:ext cx="9579429" cy="1147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286" dirty="0">
                <a:latin typeface="Arial" panose="020B0604020202020204" pitchFamily="34" charset="0"/>
                <a:cs typeface="Arial" panose="020B0604020202020204" pitchFamily="34" charset="0"/>
              </a:rPr>
              <a:t>De acuerdo al contexto epidemiológico local – causas comunes de erupción aguda o lesiones cutáneas:</a:t>
            </a:r>
          </a:p>
          <a:p>
            <a:pPr algn="just"/>
            <a:endParaRPr lang="es-CO" sz="228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Varicela Herpes Zoster y Factor de Transferencia Fastim y Facinv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77" y="1984558"/>
            <a:ext cx="2353857" cy="418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377363" y="3950548"/>
            <a:ext cx="1306286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714" b="1" dirty="0"/>
              <a:t>VZV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713825" y="6159689"/>
            <a:ext cx="2876108" cy="2535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048" dirty="0"/>
              <a:t>http://ftinmunomex.com/varicela-herpes-zoster/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857" y="2038874"/>
            <a:ext cx="2467429" cy="1785123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3932680" y="3867566"/>
            <a:ext cx="2467429" cy="678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714" b="1" dirty="0"/>
              <a:t>Sarampión</a:t>
            </a:r>
          </a:p>
          <a:p>
            <a:pPr algn="ctr"/>
            <a:r>
              <a:rPr lang="es-CO" sz="1048" dirty="0"/>
              <a:t>https://vacunasaep.org/profesionales/noticias/america-libre-de-sarampion</a:t>
            </a:r>
          </a:p>
        </p:txBody>
      </p:sp>
      <p:pic>
        <p:nvPicPr>
          <p:cNvPr id="7172" name="Picture 4" descr="https://scielo.isciii.es/img/revistas/odonto/v27n1/original1_f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355" y="1930051"/>
            <a:ext cx="2526646" cy="205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/>
          <p:cNvSpPr txBox="1"/>
          <p:nvPr/>
        </p:nvSpPr>
        <p:spPr>
          <a:xfrm>
            <a:off x="7125354" y="3867566"/>
            <a:ext cx="470378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714" b="1" dirty="0"/>
              <a:t>Herpes simple</a:t>
            </a:r>
          </a:p>
          <a:p>
            <a:pPr algn="ctr"/>
            <a:r>
              <a:rPr lang="es-CO" sz="1000" dirty="0" err="1"/>
              <a:t>Bascones</a:t>
            </a:r>
            <a:r>
              <a:rPr lang="es-CO" sz="1000" dirty="0"/>
              <a:t>-Martínez A., </a:t>
            </a:r>
            <a:r>
              <a:rPr lang="es-CO" sz="1000" dirty="0" err="1"/>
              <a:t>Pousa</a:t>
            </a:r>
            <a:r>
              <a:rPr lang="es-CO" sz="1000" dirty="0"/>
              <a:t>-Castro X.. </a:t>
            </a:r>
            <a:r>
              <a:rPr lang="es-CO" sz="1000" dirty="0" err="1"/>
              <a:t>Herpesvirus</a:t>
            </a:r>
            <a:r>
              <a:rPr lang="es-CO" sz="1000" dirty="0"/>
              <a:t>. </a:t>
            </a:r>
            <a:r>
              <a:rPr lang="es-CO" sz="1000" dirty="0" err="1"/>
              <a:t>Av</a:t>
            </a:r>
            <a:r>
              <a:rPr lang="es-CO" sz="1000" dirty="0"/>
              <a:t> </a:t>
            </a:r>
            <a:r>
              <a:rPr lang="es-CO" sz="1000" dirty="0" err="1"/>
              <a:t>Odontoestomatol</a:t>
            </a:r>
            <a:r>
              <a:rPr lang="es-CO" sz="1000" dirty="0"/>
              <a:t>  [Internet]. 2011  Feb [citado  2022  </a:t>
            </a:r>
            <a:r>
              <a:rPr lang="es-CO" sz="1000" dirty="0" err="1"/>
              <a:t>Ago</a:t>
            </a:r>
            <a:r>
              <a:rPr lang="es-CO" sz="1000" dirty="0"/>
              <a:t>  01] ;  27( 1 ): 11-24. Disponible en: http://scielo.isciii.es/scielo.php?script=sci_arttext&amp;pid=S0213-12852011000100002&amp;lng=es.</a:t>
            </a:r>
            <a:endParaRPr lang="es-CO" sz="1000" b="1" dirty="0"/>
          </a:p>
        </p:txBody>
      </p:sp>
      <p:pic>
        <p:nvPicPr>
          <p:cNvPr id="7174" name="Picture 6" descr="Herpes: Síntomas, causas y tratamient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" t="21753" b="16864"/>
          <a:stretch/>
        </p:blipFill>
        <p:spPr bwMode="auto">
          <a:xfrm>
            <a:off x="9690011" y="1930050"/>
            <a:ext cx="2230448" cy="178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7026426" y="5185519"/>
            <a:ext cx="4890461" cy="1200198"/>
          </a:xfrm>
          <a:prstGeom prst="rect">
            <a:avLst/>
          </a:prstGeom>
          <a:ln w="5715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0" tIns="-15114" rIns="0" bIns="-15114" numCol="2" anchor="ctr" anchorCtr="0" compatLnSpc="1">
            <a:prstTxWarp prst="textNoShape">
              <a:avLst/>
            </a:prstTxWarp>
            <a:spAutoFit/>
          </a:bodyPr>
          <a:lstStyle/>
          <a:p>
            <a:pPr marL="272148" indent="-272148" defTabSz="870875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ES" sz="1333" dirty="0">
                <a:solidFill>
                  <a:srgbClr val="202124"/>
                </a:solidFill>
                <a:latin typeface="inherit"/>
              </a:rPr>
              <a:t>Infecciones bacterianas de la piel</a:t>
            </a:r>
          </a:p>
          <a:p>
            <a:pPr marL="272148" indent="-272148" defTabSz="870875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ES" sz="1333" dirty="0">
                <a:solidFill>
                  <a:srgbClr val="202124"/>
                </a:solidFill>
                <a:latin typeface="inherit"/>
              </a:rPr>
              <a:t>Infección gonocócica diseminada</a:t>
            </a:r>
          </a:p>
          <a:p>
            <a:pPr marL="272148" indent="-272148" defTabSz="870875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ES" sz="1333" dirty="0">
                <a:solidFill>
                  <a:srgbClr val="202124"/>
                </a:solidFill>
                <a:latin typeface="inherit"/>
              </a:rPr>
              <a:t>Sífilis primaria</a:t>
            </a:r>
          </a:p>
          <a:p>
            <a:pPr marL="272148" indent="-272148" defTabSz="870875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ES" sz="1333" dirty="0" err="1">
                <a:solidFill>
                  <a:srgbClr val="202124"/>
                </a:solidFill>
                <a:latin typeface="inherit"/>
              </a:rPr>
              <a:t>Chancroide</a:t>
            </a:r>
            <a:endParaRPr lang="es-ES" sz="1333" dirty="0">
              <a:solidFill>
                <a:srgbClr val="202124"/>
              </a:solidFill>
              <a:latin typeface="inherit"/>
            </a:endParaRPr>
          </a:p>
          <a:p>
            <a:pPr marL="272148" indent="-272148" defTabSz="870875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ES" sz="1333" dirty="0">
                <a:solidFill>
                  <a:srgbClr val="202124"/>
                </a:solidFill>
                <a:latin typeface="inherit"/>
              </a:rPr>
              <a:t>Linfogranuloma venéreo, </a:t>
            </a:r>
          </a:p>
          <a:p>
            <a:pPr marL="272148" indent="-272148" defTabSz="870875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ES" sz="1333" dirty="0">
                <a:solidFill>
                  <a:srgbClr val="202124"/>
                </a:solidFill>
                <a:latin typeface="inherit"/>
              </a:rPr>
              <a:t>Granuloma inguinal</a:t>
            </a:r>
          </a:p>
          <a:p>
            <a:pPr marL="272148" indent="-272148" defTabSz="870875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ES" sz="1333" dirty="0">
                <a:solidFill>
                  <a:srgbClr val="202124"/>
                </a:solidFill>
                <a:latin typeface="inherit"/>
              </a:rPr>
              <a:t>Molusco contagioso</a:t>
            </a:r>
          </a:p>
          <a:p>
            <a:pPr marL="272148" indent="-272148" defTabSz="870875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ES" sz="1333" dirty="0">
                <a:solidFill>
                  <a:srgbClr val="202124"/>
                </a:solidFill>
                <a:latin typeface="inherit"/>
              </a:rPr>
              <a:t>Reacción alérgica </a:t>
            </a:r>
          </a:p>
          <a:p>
            <a:pPr marL="272148" indent="-272148" defTabSz="870875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ES" sz="1333" dirty="0" err="1">
                <a:solidFill>
                  <a:srgbClr val="202124"/>
                </a:solidFill>
                <a:latin typeface="inherit"/>
              </a:rPr>
              <a:t>Mononucleosis</a:t>
            </a:r>
            <a:r>
              <a:rPr lang="es-ES" sz="1333" dirty="0">
                <a:solidFill>
                  <a:srgbClr val="202124"/>
                </a:solidFill>
                <a:latin typeface="inherit"/>
              </a:rPr>
              <a:t> infecciosa</a:t>
            </a:r>
            <a:endParaRPr lang="es-ES" sz="1048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7337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3000" t="18889" r="5500" b="10000"/>
          <a:stretch/>
        </p:blipFill>
        <p:spPr>
          <a:xfrm>
            <a:off x="481692" y="308429"/>
            <a:ext cx="11026322" cy="616857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55143ED-3980-451B-A58D-B20B12DB5448}"/>
              </a:ext>
            </a:extLst>
          </p:cNvPr>
          <p:cNvSpPr txBox="1"/>
          <p:nvPr/>
        </p:nvSpPr>
        <p:spPr>
          <a:xfrm>
            <a:off x="725714" y="2050143"/>
            <a:ext cx="2322286" cy="2466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714" b="1" dirty="0"/>
              <a:t>Viruela: 908856 Identificación de otros virus por biología molecular</a:t>
            </a:r>
          </a:p>
          <a:p>
            <a:pPr algn="ctr"/>
            <a:endParaRPr lang="es-MX" sz="1714" b="1" dirty="0"/>
          </a:p>
          <a:p>
            <a:pPr algn="ctr"/>
            <a:r>
              <a:rPr lang="es-MX" sz="1714" b="1" dirty="0"/>
              <a:t>A32013 detención de virus (especifico) reacción en cadena de la polimerasa (PCR)</a:t>
            </a:r>
            <a:endParaRPr lang="es-CO" sz="1714" b="1" dirty="0"/>
          </a:p>
        </p:txBody>
      </p:sp>
      <p:pic>
        <p:nvPicPr>
          <p:cNvPr id="5122" name="Picture 2" descr="209 Tramites Imágenes y Fotos - 123RF">
            <a:extLst>
              <a:ext uri="{FF2B5EF4-FFF2-40B4-BE49-F238E27FC236}">
                <a16:creationId xmlns:a16="http://schemas.microsoft.com/office/drawing/2014/main" id="{964B7F0B-D44E-495D-A901-DFF352B39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2050143"/>
            <a:ext cx="2204357" cy="187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515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A9E03835-1C70-443B-8173-C83394C223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23"/>
          <a:stretch/>
        </p:blipFill>
        <p:spPr>
          <a:xfrm>
            <a:off x="380202" y="910058"/>
            <a:ext cx="8553144" cy="450092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AC83E54-729D-42F4-998A-1F80640B150D}"/>
              </a:ext>
            </a:extLst>
          </p:cNvPr>
          <p:cNvSpPr txBox="1"/>
          <p:nvPr/>
        </p:nvSpPr>
        <p:spPr>
          <a:xfrm>
            <a:off x="9251101" y="1960266"/>
            <a:ext cx="2706450" cy="100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969" b="1" dirty="0">
                <a:latin typeface="Arial" panose="020B0604020202020204" pitchFamily="34" charset="0"/>
                <a:cs typeface="Arial" panose="020B0604020202020204" pitchFamily="34" charset="0"/>
              </a:rPr>
              <a:t>Clado África occidental </a:t>
            </a:r>
            <a:r>
              <a:rPr lang="es-CO" sz="1969" dirty="0">
                <a:latin typeface="Arial" panose="020B0604020202020204" pitchFamily="34" charset="0"/>
                <a:cs typeface="Arial" panose="020B0604020202020204" pitchFamily="34" charset="0"/>
              </a:rPr>
              <a:t>Actualmente</a:t>
            </a:r>
            <a:r>
              <a:rPr lang="en-GB" sz="196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969" dirty="0">
                <a:latin typeface="Arial" panose="020B0604020202020204" pitchFamily="34" charset="0"/>
                <a:cs typeface="Arial" panose="020B0604020202020204" pitchFamily="34" charset="0"/>
              </a:rPr>
              <a:t>circula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8853B2-7AA7-4B31-843E-6D564C3FF821}"/>
              </a:ext>
            </a:extLst>
          </p:cNvPr>
          <p:cNvSpPr txBox="1"/>
          <p:nvPr/>
        </p:nvSpPr>
        <p:spPr>
          <a:xfrm>
            <a:off x="426866" y="5258827"/>
            <a:ext cx="6293646" cy="136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969" b="1" dirty="0">
                <a:latin typeface="Arial" panose="020B0604020202020204" pitchFamily="34" charset="0"/>
                <a:cs typeface="Arial" panose="020B0604020202020204" pitchFamily="34" charset="0"/>
              </a:rPr>
              <a:t>Clado cuenca del Congo</a:t>
            </a:r>
          </a:p>
          <a:p>
            <a:pPr marL="337453" indent="-337453">
              <a:buFont typeface="Arial" panose="020B0604020202020204" pitchFamily="34" charset="0"/>
              <a:buChar char="•"/>
            </a:pPr>
            <a:r>
              <a:rPr lang="es-ES" sz="1969" dirty="0">
                <a:latin typeface="Arial" panose="020B0604020202020204" pitchFamily="34" charset="0"/>
                <a:cs typeface="Arial" panose="020B0604020202020204" pitchFamily="34" charset="0"/>
              </a:rPr>
              <a:t>Mayor severidad</a:t>
            </a:r>
          </a:p>
          <a:p>
            <a:pPr marL="337453" indent="-337453">
              <a:buFont typeface="Arial" panose="020B0604020202020204" pitchFamily="34" charset="0"/>
              <a:buChar char="•"/>
            </a:pPr>
            <a:r>
              <a:rPr lang="es-ES" sz="1969" dirty="0">
                <a:latin typeface="Arial" panose="020B0604020202020204" pitchFamily="34" charset="0"/>
                <a:cs typeface="Arial" panose="020B0604020202020204" pitchFamily="34" charset="0"/>
              </a:rPr>
              <a:t>Restringido a la región de origen geográfico </a:t>
            </a:r>
          </a:p>
          <a:p>
            <a:pPr algn="ctr"/>
            <a:endParaRPr lang="es-CO" sz="2362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8855C9E-8D84-4F99-8486-F7AE17D027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95" r="1463"/>
          <a:stretch/>
        </p:blipFill>
        <p:spPr>
          <a:xfrm>
            <a:off x="426866" y="910059"/>
            <a:ext cx="5172476" cy="279735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A473A5C-7573-450F-8D66-A4CC0F7C2142}"/>
              </a:ext>
            </a:extLst>
          </p:cNvPr>
          <p:cNvSpPr txBox="1"/>
          <p:nvPr/>
        </p:nvSpPr>
        <p:spPr>
          <a:xfrm>
            <a:off x="8228926" y="6179271"/>
            <a:ext cx="5996778" cy="364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771" dirty="0"/>
              <a:t>Fuente: https://nextstrain.org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853155B-C2DD-42BD-8FB8-8D39123E6D5B}"/>
              </a:ext>
            </a:extLst>
          </p:cNvPr>
          <p:cNvSpPr txBox="1"/>
          <p:nvPr/>
        </p:nvSpPr>
        <p:spPr>
          <a:xfrm>
            <a:off x="3116369" y="298746"/>
            <a:ext cx="6513816" cy="45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362" b="1" dirty="0">
                <a:latin typeface="Arial" panose="020B0604020202020204" pitchFamily="34" charset="0"/>
                <a:cs typeface="Arial" panose="020B0604020202020204" pitchFamily="34" charset="0"/>
              </a:rPr>
              <a:t>EPIDEMIOLOGÍA MOLECULAR </a:t>
            </a:r>
            <a:endParaRPr lang="es-CO" sz="236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316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7501396-5AB4-4061-871F-F91B3CDED3FA}"/>
              </a:ext>
            </a:extLst>
          </p:cNvPr>
          <p:cNvSpPr txBox="1"/>
          <p:nvPr/>
        </p:nvSpPr>
        <p:spPr>
          <a:xfrm>
            <a:off x="1436914" y="1877368"/>
            <a:ext cx="969554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De animal a humano por contacto directo con la sangre, fluidos corporales, o lesiones cutáneas o mucosas de animales infectados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La transmisión de persona a persona se produce a través de la saliva, excreciones respiratorias o por contacto con el exudado de la lesión o el material de la costra. Las relaciones sexuales son un factor importante. 	</a:t>
            </a:r>
          </a:p>
          <a:p>
            <a:pPr algn="just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Contacto directo con objetos contaminados recientemente con los fluidos del paciente o materiales de la lesión (celulares, objetos de uso personal, toallas, ropa de cama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De la madre al feto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2DFB1A4-AFE8-48E1-B31B-0C13E1E8E773}"/>
              </a:ext>
            </a:extLst>
          </p:cNvPr>
          <p:cNvSpPr txBox="1"/>
          <p:nvPr/>
        </p:nvSpPr>
        <p:spPr>
          <a:xfrm>
            <a:off x="1345223" y="869917"/>
            <a:ext cx="8598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Transmisión</a:t>
            </a:r>
            <a:endParaRPr lang="es-CO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436914" y="5474286"/>
            <a:ext cx="71555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MX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trabajadores de la salud que atienden casos sospechosos o confirmados de viruela símica deben implementar precauciones estándar, de </a:t>
            </a:r>
            <a:r>
              <a:rPr lang="es-MX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contacto</a:t>
            </a:r>
            <a:r>
              <a:rPr lang="es-MX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por </a:t>
            </a:r>
            <a:r>
              <a:rPr lang="es-MX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microgotas</a:t>
            </a:r>
            <a:r>
              <a:rPr lang="es-MX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990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-14802" y="235857"/>
            <a:ext cx="7934717" cy="870857"/>
          </a:xfrm>
          <a:prstGeom prst="rect">
            <a:avLst/>
          </a:prstGeom>
          <a:solidFill>
            <a:srgbClr val="AA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70875">
              <a:defRPr/>
            </a:pPr>
            <a:endParaRPr lang="en-US" sz="1714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919914" y="235857"/>
            <a:ext cx="622392" cy="870857"/>
          </a:xfrm>
          <a:prstGeom prst="rect">
            <a:avLst/>
          </a:prstGeom>
          <a:solidFill>
            <a:srgbClr val="126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70875">
              <a:defRPr/>
            </a:pPr>
            <a:endParaRPr lang="en-US" sz="1714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4950659"/>
            <a:ext cx="4082817" cy="1907341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-27440" y="6073426"/>
            <a:ext cx="8418286" cy="198514"/>
            <a:chOff x="-101600" y="1433319"/>
            <a:chExt cx="4495800" cy="1066800"/>
          </a:xfrm>
        </p:grpSpPr>
        <p:sp>
          <p:nvSpPr>
            <p:cNvPr id="12" name="Rectángulo 11"/>
            <p:cNvSpPr/>
            <p:nvPr/>
          </p:nvSpPr>
          <p:spPr>
            <a:xfrm>
              <a:off x="-101600" y="1433319"/>
              <a:ext cx="3810000" cy="1066800"/>
            </a:xfrm>
            <a:prstGeom prst="rect">
              <a:avLst/>
            </a:prstGeom>
            <a:solidFill>
              <a:srgbClr val="AAC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70875">
                <a:defRPr/>
              </a:pPr>
              <a:endParaRPr lang="en-US" sz="1714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3708400" y="1433319"/>
              <a:ext cx="685800" cy="1066800"/>
            </a:xfrm>
            <a:prstGeom prst="rect">
              <a:avLst/>
            </a:prstGeom>
            <a:solidFill>
              <a:srgbClr val="126B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70875">
                <a:defRPr/>
              </a:pPr>
              <a:endParaRPr lang="en-US" sz="1714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" name="CuadroTexto 9"/>
          <p:cNvSpPr txBox="1"/>
          <p:nvPr/>
        </p:nvSpPr>
        <p:spPr>
          <a:xfrm>
            <a:off x="798285" y="415324"/>
            <a:ext cx="911981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667" b="1" dirty="0"/>
              <a:t>Generalidades del virus de la viruela símica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A266D03-4AC2-4E76-B750-9DD03F0E8BC1}"/>
              </a:ext>
            </a:extLst>
          </p:cNvPr>
          <p:cNvSpPr/>
          <p:nvPr/>
        </p:nvSpPr>
        <p:spPr>
          <a:xfrm>
            <a:off x="1122656" y="1259665"/>
            <a:ext cx="6969989" cy="4782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s-MX" sz="3048" dirty="0">
                <a:solidFill>
                  <a:srgbClr val="2D2D2D"/>
                </a:solidFill>
                <a:latin typeface="proxima-nova"/>
              </a:rPr>
              <a:t>Taxonomía:</a:t>
            </a:r>
          </a:p>
          <a:p>
            <a:pPr marL="707586" lvl="1" indent="-272148" fontAlgn="base">
              <a:buFont typeface="Arial" panose="020B0604020202020204" pitchFamily="34" charset="0"/>
              <a:buChar char="•"/>
            </a:pPr>
            <a:r>
              <a:rPr lang="es-MX" sz="3048" dirty="0">
                <a:solidFill>
                  <a:srgbClr val="2D2D2D"/>
                </a:solidFill>
                <a:latin typeface="proxima-nova"/>
              </a:rPr>
              <a:t>Familia: </a:t>
            </a:r>
            <a:r>
              <a:rPr lang="es-MX" sz="3048" i="1" dirty="0" err="1">
                <a:solidFill>
                  <a:srgbClr val="2D2D2D"/>
                </a:solidFill>
                <a:latin typeface="proxima-nova"/>
              </a:rPr>
              <a:t>Poxviridae</a:t>
            </a:r>
            <a:endParaRPr lang="es-MX" sz="3048" dirty="0">
              <a:solidFill>
                <a:srgbClr val="2D2D2D"/>
              </a:solidFill>
              <a:latin typeface="proxima-nova"/>
            </a:endParaRPr>
          </a:p>
          <a:p>
            <a:pPr marL="707586" lvl="1" indent="-272148" fontAlgn="base">
              <a:buFont typeface="Arial" panose="020B0604020202020204" pitchFamily="34" charset="0"/>
              <a:buChar char="•"/>
            </a:pPr>
            <a:r>
              <a:rPr lang="es-MX" sz="3048" dirty="0">
                <a:solidFill>
                  <a:srgbClr val="2D2D2D"/>
                </a:solidFill>
                <a:latin typeface="proxima-nova"/>
              </a:rPr>
              <a:t>Género: </a:t>
            </a:r>
            <a:r>
              <a:rPr lang="es-MX" sz="3048" i="1" dirty="0" err="1">
                <a:solidFill>
                  <a:srgbClr val="2D2D2D"/>
                </a:solidFill>
                <a:latin typeface="proxima-nova"/>
              </a:rPr>
              <a:t>Orthopoxvirus</a:t>
            </a:r>
            <a:endParaRPr lang="es-MX" sz="3048" dirty="0">
              <a:solidFill>
                <a:srgbClr val="2D2D2D"/>
              </a:solidFill>
              <a:latin typeface="proxima-nova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s-MX" sz="3048" dirty="0">
                <a:solidFill>
                  <a:srgbClr val="2D2D2D"/>
                </a:solidFill>
                <a:latin typeface="proxima-nova"/>
              </a:rPr>
              <a:t>Virus de ADN:</a:t>
            </a:r>
          </a:p>
          <a:p>
            <a:pPr marL="707586" lvl="1" indent="-272148" fontAlgn="base">
              <a:buFont typeface="Arial" panose="020B0604020202020204" pitchFamily="34" charset="0"/>
              <a:buChar char="•"/>
            </a:pPr>
            <a:r>
              <a:rPr lang="es-MX" sz="3048" dirty="0">
                <a:solidFill>
                  <a:srgbClr val="2D2D2D"/>
                </a:solidFill>
                <a:latin typeface="proxima-nova"/>
              </a:rPr>
              <a:t>Doble cadena</a:t>
            </a:r>
          </a:p>
          <a:p>
            <a:pPr marL="707586" lvl="1" indent="-272148" fontAlgn="base">
              <a:buFont typeface="Arial" panose="020B0604020202020204" pitchFamily="34" charset="0"/>
              <a:buChar char="•"/>
            </a:pPr>
            <a:r>
              <a:rPr lang="es-MX" sz="3048" dirty="0">
                <a:solidFill>
                  <a:srgbClr val="2D2D2D"/>
                </a:solidFill>
                <a:latin typeface="proxima-nova"/>
              </a:rPr>
              <a:t>Lineal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s-MX" sz="3048" dirty="0">
                <a:solidFill>
                  <a:srgbClr val="2D2D2D"/>
                </a:solidFill>
                <a:latin typeface="proxima-nova"/>
              </a:rPr>
              <a:t>Estructura:</a:t>
            </a:r>
          </a:p>
          <a:p>
            <a:pPr marL="707586" lvl="1" indent="-272148" fontAlgn="base">
              <a:buFont typeface="Arial" panose="020B0604020202020204" pitchFamily="34" charset="0"/>
              <a:buChar char="•"/>
            </a:pPr>
            <a:r>
              <a:rPr lang="es-MX" sz="3048" dirty="0">
                <a:solidFill>
                  <a:srgbClr val="2D2D2D"/>
                </a:solidFill>
                <a:latin typeface="proxima-nova"/>
              </a:rPr>
              <a:t>Nucleosoma (en lugar de cápside)</a:t>
            </a:r>
          </a:p>
          <a:p>
            <a:pPr marL="707586" lvl="1" indent="-272148" fontAlgn="base">
              <a:buFont typeface="Arial" panose="020B0604020202020204" pitchFamily="34" charset="0"/>
              <a:buChar char="•"/>
            </a:pPr>
            <a:r>
              <a:rPr lang="es-MX" sz="3048" dirty="0">
                <a:solidFill>
                  <a:srgbClr val="2D2D2D"/>
                </a:solidFill>
                <a:latin typeface="proxima-nova"/>
              </a:rPr>
              <a:t>Envoltura </a:t>
            </a:r>
            <a:r>
              <a:rPr lang="es-MX" sz="3048" dirty="0" err="1">
                <a:solidFill>
                  <a:srgbClr val="2D2D2D"/>
                </a:solidFill>
                <a:latin typeface="proxima-nova"/>
              </a:rPr>
              <a:t>proteolipídica</a:t>
            </a:r>
            <a:endParaRPr lang="es-MX" sz="3048" dirty="0">
              <a:solidFill>
                <a:srgbClr val="2D2D2D"/>
              </a:solidFill>
              <a:latin typeface="proxima-nova"/>
            </a:endParaRPr>
          </a:p>
          <a:p>
            <a:pPr marL="707586" lvl="1" indent="-272148" fontAlgn="base">
              <a:buFont typeface="Arial" panose="020B0604020202020204" pitchFamily="34" charset="0"/>
              <a:buChar char="•"/>
            </a:pPr>
            <a:r>
              <a:rPr lang="es-MX" sz="3048" dirty="0">
                <a:solidFill>
                  <a:srgbClr val="2D2D2D"/>
                </a:solidFill>
                <a:latin typeface="proxima-nova"/>
              </a:rPr>
              <a:t>Ovalada o en forma de ladrillo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10AF39C-982C-4F54-84D6-48576B8D13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993"/>
          <a:stretch/>
        </p:blipFill>
        <p:spPr>
          <a:xfrm>
            <a:off x="8573119" y="1940914"/>
            <a:ext cx="2514832" cy="2562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79167E2-915C-4FA0-8A02-BE5966AE6377}"/>
              </a:ext>
            </a:extLst>
          </p:cNvPr>
          <p:cNvSpPr/>
          <p:nvPr/>
        </p:nvSpPr>
        <p:spPr>
          <a:xfrm>
            <a:off x="8708571" y="4372428"/>
            <a:ext cx="2032000" cy="2902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333" dirty="0"/>
              <a:t>Fuente CDC</a:t>
            </a:r>
            <a:endParaRPr lang="es-CO" sz="1333" dirty="0"/>
          </a:p>
        </p:txBody>
      </p:sp>
    </p:spTree>
    <p:extLst>
      <p:ext uri="{BB962C8B-B14F-4D97-AF65-F5344CB8AC3E}">
        <p14:creationId xmlns:p14="http://schemas.microsoft.com/office/powerpoint/2010/main" val="14891616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839093" y="269192"/>
            <a:ext cx="6513816" cy="45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362" b="1" dirty="0">
                <a:latin typeface="Arial" panose="020B0604020202020204" pitchFamily="34" charset="0"/>
                <a:cs typeface="Arial" panose="020B0604020202020204" pitchFamily="34" charset="0"/>
              </a:rPr>
              <a:t>ALGORITMO DE DETECCIÓN MOLECULAR </a:t>
            </a:r>
            <a:endParaRPr lang="es-CO" sz="236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EA2F17B2-57BC-400A-979F-5EB02E444D37}"/>
              </a:ext>
            </a:extLst>
          </p:cNvPr>
          <p:cNvGrpSpPr/>
          <p:nvPr/>
        </p:nvGrpSpPr>
        <p:grpSpPr>
          <a:xfrm>
            <a:off x="2692362" y="784107"/>
            <a:ext cx="6807277" cy="5202465"/>
            <a:chOff x="2488367" y="952820"/>
            <a:chExt cx="6917072" cy="5286375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C21D9E3C-B19B-4B47-80B5-A3B9F0751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480" r="4403"/>
            <a:stretch/>
          </p:blipFill>
          <p:spPr>
            <a:xfrm>
              <a:off x="3372787" y="952820"/>
              <a:ext cx="6032652" cy="5286375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72BDC691-3522-496E-B13A-F48FFC40FAA7}"/>
                </a:ext>
              </a:extLst>
            </p:cNvPr>
            <p:cNvSpPr/>
            <p:nvPr/>
          </p:nvSpPr>
          <p:spPr>
            <a:xfrm>
              <a:off x="2488367" y="2923082"/>
              <a:ext cx="2518348" cy="12891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71"/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134DDF95-013B-4E02-BD5E-AB7F8386B3ED}"/>
              </a:ext>
            </a:extLst>
          </p:cNvPr>
          <p:cNvSpPr txBox="1"/>
          <p:nvPr/>
        </p:nvSpPr>
        <p:spPr>
          <a:xfrm>
            <a:off x="1173675" y="4762009"/>
            <a:ext cx="1932541" cy="45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362" b="1" dirty="0">
                <a:latin typeface="Arial" panose="020B0604020202020204" pitchFamily="34" charset="0"/>
                <a:cs typeface="Arial" panose="020B0604020202020204" pitchFamily="34" charset="0"/>
              </a:rPr>
              <a:t>Opcional</a:t>
            </a:r>
            <a:r>
              <a:rPr lang="en-GB" sz="177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Abrir llave 9">
            <a:extLst>
              <a:ext uri="{FF2B5EF4-FFF2-40B4-BE49-F238E27FC236}">
                <a16:creationId xmlns:a16="http://schemas.microsoft.com/office/drawing/2014/main" id="{E2EA459E-E64E-4197-BD1F-9145EAA33218}"/>
              </a:ext>
            </a:extLst>
          </p:cNvPr>
          <p:cNvSpPr/>
          <p:nvPr/>
        </p:nvSpPr>
        <p:spPr>
          <a:xfrm>
            <a:off x="3106216" y="4035446"/>
            <a:ext cx="603258" cy="1982649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771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59784B9-9BEE-467D-882A-F4221B7698DD}"/>
              </a:ext>
            </a:extLst>
          </p:cNvPr>
          <p:cNvSpPr txBox="1"/>
          <p:nvPr/>
        </p:nvSpPr>
        <p:spPr>
          <a:xfrm>
            <a:off x="96763" y="6257565"/>
            <a:ext cx="11117904" cy="516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378" dirty="0">
                <a:latin typeface="Arial" panose="020B0604020202020204" pitchFamily="34" charset="0"/>
                <a:cs typeface="Arial" panose="020B0604020202020204" pitchFamily="34" charset="0"/>
              </a:rPr>
              <a:t>Fuente: Directrices de laboratorio para la detección y el diagnóstico de la infección por el virus de la viruela del mono 23 mayo 2022-OPS/OMS</a:t>
            </a:r>
            <a:endParaRPr lang="en-GB" sz="137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946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435428" y="531587"/>
            <a:ext cx="7962487" cy="1016000"/>
            <a:chOff x="-101600" y="1433319"/>
            <a:chExt cx="4495800" cy="1066800"/>
          </a:xfrm>
        </p:grpSpPr>
        <p:sp>
          <p:nvSpPr>
            <p:cNvPr id="6" name="Rectángulo 5"/>
            <p:cNvSpPr/>
            <p:nvPr/>
          </p:nvSpPr>
          <p:spPr>
            <a:xfrm>
              <a:off x="-101600" y="1433319"/>
              <a:ext cx="3810000" cy="1066800"/>
            </a:xfrm>
            <a:prstGeom prst="rect">
              <a:avLst/>
            </a:prstGeom>
            <a:solidFill>
              <a:srgbClr val="AAC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3708400" y="1433319"/>
              <a:ext cx="685800" cy="1066800"/>
            </a:xfrm>
            <a:prstGeom prst="rect">
              <a:avLst/>
            </a:prstGeom>
            <a:solidFill>
              <a:srgbClr val="126B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/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80" y="5025571"/>
            <a:ext cx="4082817" cy="190734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08000" y="724302"/>
            <a:ext cx="6675298" cy="385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905" b="1" dirty="0">
                <a:latin typeface="Arial Black" panose="020B0A04020102020204" pitchFamily="34" charset="0"/>
              </a:rPr>
              <a:t>Recolección de muestras de lesiones cutáneas </a:t>
            </a:r>
            <a:endParaRPr lang="en-US" sz="1905" b="1" dirty="0">
              <a:latin typeface="Arial Black" panose="020B0A04020102020204" pitchFamily="34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-20371" y="6107205"/>
            <a:ext cx="8418286" cy="198514"/>
            <a:chOff x="-101600" y="1433319"/>
            <a:chExt cx="4495800" cy="1066800"/>
          </a:xfrm>
        </p:grpSpPr>
        <p:sp>
          <p:nvSpPr>
            <p:cNvPr id="12" name="Rectángulo 11"/>
            <p:cNvSpPr/>
            <p:nvPr/>
          </p:nvSpPr>
          <p:spPr>
            <a:xfrm>
              <a:off x="-101600" y="1433319"/>
              <a:ext cx="3810000" cy="1066800"/>
            </a:xfrm>
            <a:prstGeom prst="rect">
              <a:avLst/>
            </a:prstGeom>
            <a:solidFill>
              <a:srgbClr val="AAC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3708400" y="1433319"/>
              <a:ext cx="685800" cy="1066800"/>
            </a:xfrm>
            <a:prstGeom prst="rect">
              <a:avLst/>
            </a:prstGeom>
            <a:solidFill>
              <a:srgbClr val="126B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/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884392" y="1832429"/>
            <a:ext cx="10423216" cy="1147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86" dirty="0">
                <a:latin typeface="Arial" panose="020B0604020202020204" pitchFamily="34" charset="0"/>
                <a:cs typeface="Arial" panose="020B0604020202020204" pitchFamily="34" charset="0"/>
              </a:rPr>
              <a:t>Antes de iniciar el procedimiento, la persona que recolectará las muestras debe usar los equipos de protección personal adecuados: bata desechable, mascarilla N95, gafas de protección y guantes. </a:t>
            </a:r>
            <a:endParaRPr lang="es-MX" sz="228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Vista previa de imagen">
            <a:extLst>
              <a:ext uri="{FF2B5EF4-FFF2-40B4-BE49-F238E27FC236}">
                <a16:creationId xmlns:a16="http://schemas.microsoft.com/office/drawing/2014/main" id="{68A9CAD3-8238-406F-8386-FEC127C54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6" y="3182410"/>
            <a:ext cx="3749524" cy="210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▷▷Bata Médico [Desechable] Puño Rib 2022 (Tela No Tejida) Clay S.A.">
            <a:extLst>
              <a:ext uri="{FF2B5EF4-FFF2-40B4-BE49-F238E27FC236}">
                <a16:creationId xmlns:a16="http://schemas.microsoft.com/office/drawing/2014/main" id="{76262AF5-B45B-4CD6-B08A-ABB610183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44" y="3216429"/>
            <a:ext cx="2041071" cy="204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APABOCAS 3M N95">
            <a:extLst>
              <a:ext uri="{FF2B5EF4-FFF2-40B4-BE49-F238E27FC236}">
                <a16:creationId xmlns:a16="http://schemas.microsoft.com/office/drawing/2014/main" id="{E1F1F60C-DC8D-4156-999F-A5213F9BA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215" y="3155332"/>
            <a:ext cx="2041071" cy="204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A076CE7-0EF4-49EB-BF42-A5D511897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9286" y="2836593"/>
            <a:ext cx="2848429" cy="289260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B81560C-E180-431D-BD0F-1CA08A8DB2CD}"/>
              </a:ext>
            </a:extLst>
          </p:cNvPr>
          <p:cNvSpPr/>
          <p:nvPr/>
        </p:nvSpPr>
        <p:spPr>
          <a:xfrm>
            <a:off x="1088572" y="5352615"/>
            <a:ext cx="3628571" cy="6163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714" dirty="0">
                <a:solidFill>
                  <a:schemeClr val="tx1"/>
                </a:solidFill>
              </a:rPr>
              <a:t>Guantes de Nitrilo o Neopreno</a:t>
            </a:r>
          </a:p>
          <a:p>
            <a:pPr algn="ctr"/>
            <a:r>
              <a:rPr lang="es-MX" sz="1714" dirty="0">
                <a:solidFill>
                  <a:schemeClr val="tx1"/>
                </a:solidFill>
              </a:rPr>
              <a:t>Calibre 4,5 o 6</a:t>
            </a:r>
            <a:endParaRPr lang="es-CO" sz="1714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3530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508000" y="641894"/>
            <a:ext cx="6916923" cy="1016000"/>
            <a:chOff x="-101600" y="1433319"/>
            <a:chExt cx="4495800" cy="1066800"/>
          </a:xfrm>
        </p:grpSpPr>
        <p:sp>
          <p:nvSpPr>
            <p:cNvPr id="6" name="Rectángulo 5"/>
            <p:cNvSpPr/>
            <p:nvPr/>
          </p:nvSpPr>
          <p:spPr>
            <a:xfrm>
              <a:off x="-101600" y="1433319"/>
              <a:ext cx="3810000" cy="1066800"/>
            </a:xfrm>
            <a:prstGeom prst="rect">
              <a:avLst/>
            </a:prstGeom>
            <a:solidFill>
              <a:srgbClr val="AAC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3708400" y="1433319"/>
              <a:ext cx="685800" cy="1066800"/>
            </a:xfrm>
            <a:prstGeom prst="rect">
              <a:avLst/>
            </a:prstGeom>
            <a:solidFill>
              <a:srgbClr val="126B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/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429" y="5491533"/>
            <a:ext cx="3235175" cy="151135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408677" y="766922"/>
            <a:ext cx="5512590" cy="97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86" b="1" dirty="0">
                <a:latin typeface="Arial Black" panose="020B0A04020102020204" pitchFamily="34" charset="0"/>
              </a:rPr>
              <a:t>Obtención de muestras para estudio por laboratorio</a:t>
            </a:r>
            <a:r>
              <a:rPr lang="es-MX" sz="3429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endParaRPr lang="en-US" sz="3429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0" y="6247211"/>
            <a:ext cx="8418286" cy="198514"/>
            <a:chOff x="-101600" y="1433319"/>
            <a:chExt cx="4495800" cy="1066800"/>
          </a:xfrm>
        </p:grpSpPr>
        <p:sp>
          <p:nvSpPr>
            <p:cNvPr id="12" name="Rectángulo 11"/>
            <p:cNvSpPr/>
            <p:nvPr/>
          </p:nvSpPr>
          <p:spPr>
            <a:xfrm>
              <a:off x="-101600" y="1433319"/>
              <a:ext cx="3810000" cy="1066800"/>
            </a:xfrm>
            <a:prstGeom prst="rect">
              <a:avLst/>
            </a:prstGeom>
            <a:solidFill>
              <a:srgbClr val="AAC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3708400" y="1433319"/>
              <a:ext cx="685800" cy="1066800"/>
            </a:xfrm>
            <a:prstGeom prst="rect">
              <a:avLst/>
            </a:prstGeom>
            <a:solidFill>
              <a:srgbClr val="126B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/>
            </a:p>
          </p:txBody>
        </p:sp>
      </p:grpSp>
      <p:sp>
        <p:nvSpPr>
          <p:cNvPr id="14" name="Rectángulo redondeado 13"/>
          <p:cNvSpPr/>
          <p:nvPr/>
        </p:nvSpPr>
        <p:spPr>
          <a:xfrm>
            <a:off x="1408677" y="2084803"/>
            <a:ext cx="7547429" cy="362847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4"/>
          </a:p>
        </p:txBody>
      </p:sp>
      <p:sp>
        <p:nvSpPr>
          <p:cNvPr id="3" name="CuadroTexto 2"/>
          <p:cNvSpPr txBox="1"/>
          <p:nvPr/>
        </p:nvSpPr>
        <p:spPr>
          <a:xfrm>
            <a:off x="1723107" y="2186830"/>
            <a:ext cx="6676571" cy="2144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7586" indent="-707586">
              <a:buClr>
                <a:srgbClr val="126B12"/>
              </a:buClr>
              <a:buAutoNum type="arabicPeriod"/>
            </a:pPr>
            <a:r>
              <a:rPr lang="es-MX" sz="2667" dirty="0">
                <a:latin typeface="Arial" panose="020B0604020202020204" pitchFamily="34" charset="0"/>
                <a:cs typeface="Arial" panose="020B0604020202020204" pitchFamily="34" charset="0"/>
              </a:rPr>
              <a:t>Exudado de vesículas.</a:t>
            </a:r>
          </a:p>
          <a:p>
            <a:pPr marL="707586" indent="-707586">
              <a:buClr>
                <a:srgbClr val="126B12"/>
              </a:buClr>
              <a:buAutoNum type="arabicPeriod"/>
            </a:pPr>
            <a:r>
              <a:rPr lang="es-MX" sz="2667" dirty="0">
                <a:latin typeface="Arial" panose="020B0604020202020204" pitchFamily="34" charset="0"/>
                <a:cs typeface="Arial" panose="020B0604020202020204" pitchFamily="34" charset="0"/>
              </a:rPr>
              <a:t>Frotis de lesiones cutáneas y raspado o recolección de costras.</a:t>
            </a:r>
          </a:p>
          <a:p>
            <a:pPr marL="707586" indent="-707586">
              <a:buClr>
                <a:srgbClr val="126B12"/>
              </a:buClr>
              <a:buAutoNum type="arabicPeriod"/>
            </a:pPr>
            <a:r>
              <a:rPr lang="es-MX" sz="2667" dirty="0">
                <a:latin typeface="Arial" panose="020B0604020202020204" pitchFamily="34" charset="0"/>
                <a:cs typeface="Arial" panose="020B0604020202020204" pitchFamily="34" charset="0"/>
              </a:rPr>
              <a:t>Hisopado </a:t>
            </a:r>
            <a:r>
              <a:rPr lang="es-MX" sz="2667" b="1" dirty="0">
                <a:latin typeface="Arial" panose="020B0604020202020204" pitchFamily="34" charset="0"/>
                <a:cs typeface="Arial" panose="020B0604020202020204" pitchFamily="34" charset="0"/>
              </a:rPr>
              <a:t>orofaríngeo</a:t>
            </a:r>
            <a:r>
              <a:rPr lang="es-MX" sz="2667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707586" indent="-707586">
              <a:buClr>
                <a:srgbClr val="126B12"/>
              </a:buClr>
              <a:buAutoNum type="arabicPeriod"/>
            </a:pPr>
            <a:r>
              <a:rPr lang="es-MX" sz="2667" dirty="0">
                <a:latin typeface="Arial" panose="020B0604020202020204" pitchFamily="34" charset="0"/>
                <a:cs typeface="Arial" panose="020B0604020202020204" pitchFamily="34" charset="0"/>
              </a:rPr>
              <a:t>Suero </a:t>
            </a:r>
            <a:endParaRPr lang="es-E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3FECE30-FC37-4E23-B828-7ADF59CAAD1A}"/>
              </a:ext>
            </a:extLst>
          </p:cNvPr>
          <p:cNvSpPr/>
          <p:nvPr/>
        </p:nvSpPr>
        <p:spPr>
          <a:xfrm>
            <a:off x="2685143" y="4624228"/>
            <a:ext cx="5297714" cy="7958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sz="2286" dirty="0"/>
              <a:t>No se recomienda la toma de muestras de asintomáticos o en la fase prodrómica</a:t>
            </a:r>
          </a:p>
        </p:txBody>
      </p:sp>
    </p:spTree>
    <p:extLst>
      <p:ext uri="{BB962C8B-B14F-4D97-AF65-F5344CB8AC3E}">
        <p14:creationId xmlns:p14="http://schemas.microsoft.com/office/powerpoint/2010/main" val="30194165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508000" y="641894"/>
            <a:ext cx="6916923" cy="1016000"/>
            <a:chOff x="-101600" y="1433319"/>
            <a:chExt cx="4495800" cy="1066800"/>
          </a:xfrm>
        </p:grpSpPr>
        <p:sp>
          <p:nvSpPr>
            <p:cNvPr id="6" name="Rectángulo 5"/>
            <p:cNvSpPr/>
            <p:nvPr/>
          </p:nvSpPr>
          <p:spPr>
            <a:xfrm>
              <a:off x="-101600" y="1433319"/>
              <a:ext cx="3810000" cy="1066800"/>
            </a:xfrm>
            <a:prstGeom prst="rect">
              <a:avLst/>
            </a:prstGeom>
            <a:solidFill>
              <a:srgbClr val="AAC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3708400" y="1433319"/>
              <a:ext cx="685800" cy="1066800"/>
            </a:xfrm>
            <a:prstGeom prst="rect">
              <a:avLst/>
            </a:prstGeom>
            <a:solidFill>
              <a:srgbClr val="126B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/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429" y="5491533"/>
            <a:ext cx="3235175" cy="1511354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0" y="6247211"/>
            <a:ext cx="8418286" cy="198514"/>
            <a:chOff x="-101600" y="1433319"/>
            <a:chExt cx="4495800" cy="1066800"/>
          </a:xfrm>
        </p:grpSpPr>
        <p:sp>
          <p:nvSpPr>
            <p:cNvPr id="12" name="Rectángulo 11"/>
            <p:cNvSpPr/>
            <p:nvPr/>
          </p:nvSpPr>
          <p:spPr>
            <a:xfrm>
              <a:off x="-101600" y="1433319"/>
              <a:ext cx="3810000" cy="1066800"/>
            </a:xfrm>
            <a:prstGeom prst="rect">
              <a:avLst/>
            </a:prstGeom>
            <a:solidFill>
              <a:srgbClr val="AAC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3708400" y="1433319"/>
              <a:ext cx="685800" cy="1066800"/>
            </a:xfrm>
            <a:prstGeom prst="rect">
              <a:avLst/>
            </a:prstGeom>
            <a:solidFill>
              <a:srgbClr val="126B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/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23428" t="19177" r="5581" b="8983"/>
          <a:stretch/>
        </p:blipFill>
        <p:spPr>
          <a:xfrm>
            <a:off x="326572" y="226982"/>
            <a:ext cx="11538857" cy="640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231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508000" y="641894"/>
            <a:ext cx="6916923" cy="1016000"/>
            <a:chOff x="-101600" y="1433319"/>
            <a:chExt cx="4495800" cy="1066800"/>
          </a:xfrm>
        </p:grpSpPr>
        <p:sp>
          <p:nvSpPr>
            <p:cNvPr id="6" name="Rectángulo 5"/>
            <p:cNvSpPr/>
            <p:nvPr/>
          </p:nvSpPr>
          <p:spPr>
            <a:xfrm>
              <a:off x="-101600" y="1433319"/>
              <a:ext cx="3810000" cy="1066800"/>
            </a:xfrm>
            <a:prstGeom prst="rect">
              <a:avLst/>
            </a:prstGeom>
            <a:solidFill>
              <a:srgbClr val="AAC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3708400" y="1433319"/>
              <a:ext cx="685800" cy="1066800"/>
            </a:xfrm>
            <a:prstGeom prst="rect">
              <a:avLst/>
            </a:prstGeom>
            <a:solidFill>
              <a:srgbClr val="126B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/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429" y="5491533"/>
            <a:ext cx="3235175" cy="151135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408677" y="766922"/>
            <a:ext cx="5512590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86" b="1" dirty="0">
                <a:latin typeface="Arial Black" panose="020B0A04020102020204" pitchFamily="34" charset="0"/>
              </a:rPr>
              <a:t>Tipo de muestra</a:t>
            </a:r>
            <a:endParaRPr lang="en-US" sz="3429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0" y="6247211"/>
            <a:ext cx="8418286" cy="198514"/>
            <a:chOff x="-101600" y="1433319"/>
            <a:chExt cx="4495800" cy="1066800"/>
          </a:xfrm>
        </p:grpSpPr>
        <p:sp>
          <p:nvSpPr>
            <p:cNvPr id="12" name="Rectángulo 11"/>
            <p:cNvSpPr/>
            <p:nvPr/>
          </p:nvSpPr>
          <p:spPr>
            <a:xfrm>
              <a:off x="-101600" y="1433319"/>
              <a:ext cx="3810000" cy="1066800"/>
            </a:xfrm>
            <a:prstGeom prst="rect">
              <a:avLst/>
            </a:prstGeom>
            <a:solidFill>
              <a:srgbClr val="AAC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3708400" y="1433319"/>
              <a:ext cx="685800" cy="1066800"/>
            </a:xfrm>
            <a:prstGeom prst="rect">
              <a:avLst/>
            </a:prstGeom>
            <a:solidFill>
              <a:srgbClr val="126B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18AF25DD-95D2-4F45-8861-9FCBBAB41FEA}"/>
              </a:ext>
            </a:extLst>
          </p:cNvPr>
          <p:cNvSpPr txBox="1"/>
          <p:nvPr/>
        </p:nvSpPr>
        <p:spPr>
          <a:xfrm>
            <a:off x="999513" y="1905001"/>
            <a:ext cx="5370286" cy="619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714" dirty="0">
                <a:latin typeface="Arial" panose="020B0604020202020204" pitchFamily="34" charset="0"/>
                <a:cs typeface="Arial" panose="020B0604020202020204" pitchFamily="34" charset="0"/>
              </a:rPr>
              <a:t>Suero: </a:t>
            </a:r>
          </a:p>
          <a:p>
            <a:r>
              <a:rPr lang="es-MX" sz="1714" dirty="0">
                <a:latin typeface="Arial" panose="020B0604020202020204" pitchFamily="34" charset="0"/>
                <a:cs typeface="Arial" panose="020B0604020202020204" pitchFamily="34" charset="0"/>
              </a:rPr>
              <a:t>Tubo </a:t>
            </a:r>
            <a:r>
              <a:rPr lang="es-MX" sz="1714" dirty="0" err="1">
                <a:latin typeface="Arial" panose="020B0604020202020204" pitchFamily="34" charset="0"/>
                <a:cs typeface="Arial" panose="020B0604020202020204" pitchFamily="34" charset="0"/>
              </a:rPr>
              <a:t>vacutainer</a:t>
            </a:r>
            <a:r>
              <a:rPr lang="es-MX" sz="1714" dirty="0">
                <a:latin typeface="Arial" panose="020B0604020202020204" pitchFamily="34" charset="0"/>
                <a:cs typeface="Arial" panose="020B0604020202020204" pitchFamily="34" charset="0"/>
              </a:rPr>
              <a:t> con gel separador</a:t>
            </a:r>
            <a:endParaRPr lang="es-CO" sz="171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2BCE126-CF59-406B-B976-D2EF69090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286" y="2630714"/>
            <a:ext cx="2041071" cy="2032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4D29859E-7376-426D-A26F-4C43E9490020}"/>
              </a:ext>
            </a:extLst>
          </p:cNvPr>
          <p:cNvSpPr txBox="1"/>
          <p:nvPr/>
        </p:nvSpPr>
        <p:spPr>
          <a:xfrm>
            <a:off x="6313714" y="1904999"/>
            <a:ext cx="5370286" cy="88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714" dirty="0">
                <a:latin typeface="Arial" panose="020B0604020202020204" pitchFamily="34" charset="0"/>
                <a:cs typeface="Arial" panose="020B0604020202020204" pitchFamily="34" charset="0"/>
              </a:rPr>
              <a:t>Hisopado orofaríngeo:</a:t>
            </a:r>
          </a:p>
          <a:p>
            <a:r>
              <a:rPr lang="es-MX" sz="1714" dirty="0">
                <a:latin typeface="Arial" panose="020B0604020202020204" pitchFamily="34" charset="0"/>
                <a:cs typeface="Arial" panose="020B0604020202020204" pitchFamily="34" charset="0"/>
              </a:rPr>
              <a:t>Tubo tapa rosca</a:t>
            </a:r>
          </a:p>
          <a:p>
            <a:r>
              <a:rPr lang="es-MX" sz="1714" dirty="0">
                <a:latin typeface="Arial" panose="020B0604020202020204" pitchFamily="34" charset="0"/>
                <a:cs typeface="Arial" panose="020B0604020202020204" pitchFamily="34" charset="0"/>
              </a:rPr>
              <a:t>Muestra en seco o MTV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5BF7319-4B89-46C9-B04F-67AD81987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9857" y="2768409"/>
            <a:ext cx="2231571" cy="185964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D3D638B-4205-4EF8-9C82-CEA811FDB6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1058" y="2527531"/>
            <a:ext cx="1451429" cy="2260107"/>
          </a:xfrm>
          <a:prstGeom prst="rect">
            <a:avLst/>
          </a:prstGeom>
        </p:spPr>
      </p:pic>
      <p:pic>
        <p:nvPicPr>
          <p:cNvPr id="2050" name="Picture 2" descr="Tubo Tapa Rosca, De Vidrio De 16 X 150 Mm (20 Ml) Boeco">
            <a:extLst>
              <a:ext uri="{FF2B5EF4-FFF2-40B4-BE49-F238E27FC236}">
                <a16:creationId xmlns:a16="http://schemas.microsoft.com/office/drawing/2014/main" id="{AB33934B-EE61-4BEF-8EE7-C5D642846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121" y="2660740"/>
            <a:ext cx="2041071" cy="204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9722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94640" y="269941"/>
            <a:ext cx="6142433" cy="1016000"/>
          </a:xfrm>
          <a:prstGeom prst="rect">
            <a:avLst/>
          </a:prstGeom>
          <a:solidFill>
            <a:srgbClr val="AA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tx1"/>
                </a:solidFill>
              </a:rPr>
              <a:t>¿</a:t>
            </a:r>
            <a:r>
              <a:rPr lang="en-US" sz="2667" b="1" dirty="0" err="1">
                <a:solidFill>
                  <a:schemeClr val="tx1"/>
                </a:solidFill>
              </a:rPr>
              <a:t>Cuándo</a:t>
            </a:r>
            <a:r>
              <a:rPr lang="en-US" sz="2667" b="1" dirty="0">
                <a:solidFill>
                  <a:schemeClr val="tx1"/>
                </a:solidFill>
              </a:rPr>
              <a:t> </a:t>
            </a:r>
            <a:r>
              <a:rPr lang="en-US" sz="2667" b="1" dirty="0" err="1">
                <a:solidFill>
                  <a:schemeClr val="tx1"/>
                </a:solidFill>
              </a:rPr>
              <a:t>recolectar</a:t>
            </a:r>
            <a:r>
              <a:rPr lang="en-US" sz="2667" b="1" dirty="0">
                <a:solidFill>
                  <a:schemeClr val="tx1"/>
                </a:solidFill>
              </a:rPr>
              <a:t> </a:t>
            </a:r>
            <a:r>
              <a:rPr lang="en-US" sz="2667" b="1" dirty="0" err="1">
                <a:solidFill>
                  <a:schemeClr val="tx1"/>
                </a:solidFill>
              </a:rPr>
              <a:t>las</a:t>
            </a:r>
            <a:r>
              <a:rPr lang="en-US" sz="2667" b="1" dirty="0">
                <a:solidFill>
                  <a:schemeClr val="tx1"/>
                </a:solidFill>
              </a:rPr>
              <a:t> </a:t>
            </a:r>
            <a:r>
              <a:rPr lang="en-US" sz="2667" b="1" dirty="0" err="1">
                <a:solidFill>
                  <a:schemeClr val="tx1"/>
                </a:solidFill>
              </a:rPr>
              <a:t>muestras</a:t>
            </a:r>
            <a:r>
              <a:rPr lang="en-US" sz="2667" b="1" dirty="0">
                <a:solidFill>
                  <a:schemeClr val="tx1"/>
                </a:solidFill>
              </a:rPr>
              <a:t>?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737072" y="304393"/>
            <a:ext cx="653143" cy="1016000"/>
          </a:xfrm>
          <a:prstGeom prst="rect">
            <a:avLst/>
          </a:prstGeom>
          <a:solidFill>
            <a:srgbClr val="126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4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551" y="5025571"/>
            <a:ext cx="4082817" cy="190734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612571" y="1895138"/>
            <a:ext cx="5366785" cy="620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429" dirty="0">
                <a:solidFill>
                  <a:schemeClr val="bg1"/>
                </a:solidFill>
                <a:latin typeface="Arial Black" panose="020B0A04020102020204" pitchFamily="34" charset="0"/>
              </a:rPr>
              <a:t>1. Introducción</a:t>
            </a:r>
            <a:endParaRPr lang="en-US" sz="3429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0" y="6107205"/>
            <a:ext cx="8418286" cy="198514"/>
            <a:chOff x="-101600" y="1433319"/>
            <a:chExt cx="4495800" cy="1066800"/>
          </a:xfrm>
        </p:grpSpPr>
        <p:sp>
          <p:nvSpPr>
            <p:cNvPr id="12" name="Rectángulo 11"/>
            <p:cNvSpPr/>
            <p:nvPr/>
          </p:nvSpPr>
          <p:spPr>
            <a:xfrm>
              <a:off x="-101600" y="1433319"/>
              <a:ext cx="3810000" cy="1066800"/>
            </a:xfrm>
            <a:prstGeom prst="rect">
              <a:avLst/>
            </a:prstGeom>
            <a:solidFill>
              <a:srgbClr val="AAC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3708400" y="1433319"/>
              <a:ext cx="685800" cy="1066800"/>
            </a:xfrm>
            <a:prstGeom prst="rect">
              <a:avLst/>
            </a:prstGeom>
            <a:solidFill>
              <a:srgbClr val="126B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/>
            </a:p>
          </p:txBody>
        </p: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96F7A5AA-1887-404A-864E-5EED2EBF46A5}"/>
              </a:ext>
            </a:extLst>
          </p:cNvPr>
          <p:cNvSpPr/>
          <p:nvPr/>
        </p:nvSpPr>
        <p:spPr>
          <a:xfrm>
            <a:off x="594639" y="2183798"/>
            <a:ext cx="6673070" cy="3609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5437" indent="-435437" algn="just">
              <a:buFont typeface="Wingdings" panose="05000000000000000000" pitchFamily="2" charset="2"/>
              <a:buChar char="ü"/>
            </a:pPr>
            <a:r>
              <a:rPr lang="es-CO" sz="2286" dirty="0"/>
              <a:t>La muestra debe ser recolectada una vez el paciente inicie el exantema y aparezcan las primeras lesiones.  </a:t>
            </a:r>
          </a:p>
          <a:p>
            <a:pPr marL="435437" indent="-435437" algn="just">
              <a:buFont typeface="Wingdings" panose="05000000000000000000" pitchFamily="2" charset="2"/>
              <a:buChar char="ü"/>
            </a:pPr>
            <a:r>
              <a:rPr lang="es-CO" sz="2286" dirty="0"/>
              <a:t>Se recomienda tomar la mayor cantidad de muestra posible de varias vesículas o costras . </a:t>
            </a:r>
          </a:p>
          <a:p>
            <a:pPr marL="435437" indent="-435437" algn="just">
              <a:buFont typeface="Wingdings" panose="05000000000000000000" pitchFamily="2" charset="2"/>
              <a:buChar char="ü"/>
            </a:pPr>
            <a:r>
              <a:rPr lang="es-CO" sz="2286" dirty="0"/>
              <a:t>Las costras y el líquido de las lesiones se recolectan en tubos diferentes. </a:t>
            </a:r>
          </a:p>
          <a:p>
            <a:pPr marL="435437" indent="-435437" algn="just">
              <a:buFont typeface="Wingdings" panose="05000000000000000000" pitchFamily="2" charset="2"/>
              <a:buChar char="ü"/>
            </a:pPr>
            <a:r>
              <a:rPr lang="es-CO" sz="2286" dirty="0"/>
              <a:t>Cuando se recolecte la muestra orofaríngea y se observen lesiones orales se recomienda realizar raspado de estas.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r="7657"/>
          <a:stretch/>
        </p:blipFill>
        <p:spPr>
          <a:xfrm>
            <a:off x="7547430" y="1438602"/>
            <a:ext cx="4426857" cy="358697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036983" y="5132587"/>
            <a:ext cx="3542958" cy="268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143" dirty="0">
                <a:latin typeface="Arial" panose="020B0604020202020204" pitchFamily="34" charset="0"/>
                <a:cs typeface="Arial" panose="020B0604020202020204" pitchFamily="34" charset="0"/>
              </a:rPr>
              <a:t>https://www.gov.uk/guidance/monkeypox#diagnosis</a:t>
            </a:r>
          </a:p>
        </p:txBody>
      </p:sp>
    </p:spTree>
    <p:extLst>
      <p:ext uri="{BB962C8B-B14F-4D97-AF65-F5344CB8AC3E}">
        <p14:creationId xmlns:p14="http://schemas.microsoft.com/office/powerpoint/2010/main" val="20911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81959" y="235857"/>
            <a:ext cx="9005417" cy="1016000"/>
          </a:xfrm>
          <a:prstGeom prst="rect">
            <a:avLst/>
          </a:prstGeom>
          <a:solidFill>
            <a:srgbClr val="AA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4"/>
          </a:p>
        </p:txBody>
      </p:sp>
      <p:sp>
        <p:nvSpPr>
          <p:cNvPr id="8" name="Rectángulo 7"/>
          <p:cNvSpPr/>
          <p:nvPr/>
        </p:nvSpPr>
        <p:spPr>
          <a:xfrm>
            <a:off x="9087376" y="235857"/>
            <a:ext cx="622392" cy="1016000"/>
          </a:xfrm>
          <a:prstGeom prst="rect">
            <a:avLst/>
          </a:prstGeom>
          <a:solidFill>
            <a:srgbClr val="126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4"/>
          </a:p>
        </p:txBody>
      </p:sp>
      <p:grpSp>
        <p:nvGrpSpPr>
          <p:cNvPr id="11" name="Grupo 10"/>
          <p:cNvGrpSpPr/>
          <p:nvPr/>
        </p:nvGrpSpPr>
        <p:grpSpPr>
          <a:xfrm>
            <a:off x="-16552" y="6345569"/>
            <a:ext cx="8418286" cy="198514"/>
            <a:chOff x="-101600" y="1433319"/>
            <a:chExt cx="4495800" cy="1066800"/>
          </a:xfrm>
        </p:grpSpPr>
        <p:sp>
          <p:nvSpPr>
            <p:cNvPr id="12" name="Rectángulo 11"/>
            <p:cNvSpPr/>
            <p:nvPr/>
          </p:nvSpPr>
          <p:spPr>
            <a:xfrm>
              <a:off x="-101600" y="1433319"/>
              <a:ext cx="3810000" cy="1066800"/>
            </a:xfrm>
            <a:prstGeom prst="rect">
              <a:avLst/>
            </a:prstGeom>
            <a:solidFill>
              <a:srgbClr val="AAC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3708400" y="1433319"/>
              <a:ext cx="685800" cy="1066800"/>
            </a:xfrm>
            <a:prstGeom prst="rect">
              <a:avLst/>
            </a:prstGeom>
            <a:solidFill>
              <a:srgbClr val="126B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/>
            </a:p>
          </p:txBody>
        </p:sp>
      </p:grpSp>
      <p:sp>
        <p:nvSpPr>
          <p:cNvPr id="17" name="CuadroTexto 16"/>
          <p:cNvSpPr txBox="1"/>
          <p:nvPr/>
        </p:nvSpPr>
        <p:spPr>
          <a:xfrm>
            <a:off x="653143" y="585731"/>
            <a:ext cx="911981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67" dirty="0" err="1">
                <a:latin typeface="Arial Black" panose="020B0A04020102020204" pitchFamily="34" charset="0"/>
              </a:rPr>
              <a:t>Tips</a:t>
            </a:r>
            <a:r>
              <a:rPr lang="es-ES" sz="2667" dirty="0">
                <a:latin typeface="Arial Black" panose="020B0A04020102020204" pitchFamily="34" charset="0"/>
              </a:rPr>
              <a:t> importantes para toma de muestras </a:t>
            </a:r>
            <a:endParaRPr lang="en-US" sz="2667" dirty="0">
              <a:latin typeface="Arial Black" panose="020B0A040201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6222C63-9BF9-49DD-878D-3E36ACC27D0E}"/>
              </a:ext>
            </a:extLst>
          </p:cNvPr>
          <p:cNvSpPr/>
          <p:nvPr/>
        </p:nvSpPr>
        <p:spPr>
          <a:xfrm>
            <a:off x="453345" y="1449606"/>
            <a:ext cx="7385734" cy="5017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6578" indent="-326578" algn="just">
              <a:buFont typeface="Wingdings" panose="05000000000000000000" pitchFamily="2" charset="2"/>
              <a:buChar char="ü"/>
            </a:pPr>
            <a:r>
              <a:rPr lang="es-CO" sz="2286" dirty="0"/>
              <a:t>Elija una lesión de no más de 10 días de aparición </a:t>
            </a:r>
          </a:p>
          <a:p>
            <a:pPr marL="326578" indent="-326578" algn="just">
              <a:buFont typeface="Wingdings" panose="05000000000000000000" pitchFamily="2" charset="2"/>
              <a:buChar char="ü"/>
            </a:pPr>
            <a:r>
              <a:rPr lang="es-CO" sz="2286" dirty="0"/>
              <a:t>Enjuague el área con abundante solución salina (a chorro). </a:t>
            </a:r>
          </a:p>
          <a:p>
            <a:pPr algn="just"/>
            <a:endParaRPr lang="es-CO" sz="2286" dirty="0"/>
          </a:p>
          <a:p>
            <a:pPr algn="just"/>
            <a:r>
              <a:rPr lang="es-CO" sz="2286" dirty="0"/>
              <a:t>Si se encuentran vesículas:  </a:t>
            </a:r>
          </a:p>
          <a:p>
            <a:pPr marL="326578" indent="-326578" algn="just">
              <a:buFont typeface="Arial" panose="020B0604020202020204" pitchFamily="34" charset="0"/>
              <a:buChar char="•"/>
            </a:pPr>
            <a:r>
              <a:rPr lang="es-CO" sz="2286" dirty="0"/>
              <a:t>Tomar o levantar cuidadosamente la piel de la parte superior de la vesícula con una lanceta o la punta de una aguja. </a:t>
            </a:r>
          </a:p>
          <a:p>
            <a:pPr marL="326578" indent="-326578" algn="just">
              <a:buFont typeface="Arial" panose="020B0604020202020204" pitchFamily="34" charset="0"/>
              <a:buChar char="•"/>
            </a:pPr>
            <a:r>
              <a:rPr lang="es-CO" sz="2286" dirty="0"/>
              <a:t>Frotar la base de la lesión con un hisopo estéril (de poliéster, nylon o dacrón, no de madera o algodón) haciendo presión de manera que tome células epiteliales, pero sin generar sangrado.</a:t>
            </a:r>
          </a:p>
          <a:p>
            <a:pPr marL="326578" indent="-326578" algn="just">
              <a:buFont typeface="Arial" panose="020B0604020202020204" pitchFamily="34" charset="0"/>
              <a:buChar char="•"/>
            </a:pPr>
            <a:r>
              <a:rPr lang="es-CO" sz="2286" dirty="0"/>
              <a:t>Colocar el hisopo en un tubo o vial plástico estéril seco o con MTV , cortando la parte final del hisopo de manera que cierre perfectamente el tubo tapa rosca.</a:t>
            </a:r>
          </a:p>
        </p:txBody>
      </p:sp>
      <p:pic>
        <p:nvPicPr>
          <p:cNvPr id="3074" name="Picture 2" descr="Wikimedia Commons">
            <a:extLst>
              <a:ext uri="{FF2B5EF4-FFF2-40B4-BE49-F238E27FC236}">
                <a16:creationId xmlns:a16="http://schemas.microsoft.com/office/drawing/2014/main" id="{E17EE6CE-C76F-4786-AA62-B0B2D47AAF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" r="8769"/>
          <a:stretch/>
        </p:blipFill>
        <p:spPr bwMode="auto">
          <a:xfrm>
            <a:off x="8055429" y="1759858"/>
            <a:ext cx="3835230" cy="2349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ista previa de imagen">
            <a:extLst>
              <a:ext uri="{FF2B5EF4-FFF2-40B4-BE49-F238E27FC236}">
                <a16:creationId xmlns:a16="http://schemas.microsoft.com/office/drawing/2014/main" id="{4142243C-58CA-48EE-BA4D-DA93DA3674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4" b="27639"/>
          <a:stretch/>
        </p:blipFill>
        <p:spPr bwMode="auto">
          <a:xfrm>
            <a:off x="8228582" y="4097420"/>
            <a:ext cx="2034884" cy="2236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ista previa de imagen">
            <a:extLst>
              <a:ext uri="{FF2B5EF4-FFF2-40B4-BE49-F238E27FC236}">
                <a16:creationId xmlns:a16="http://schemas.microsoft.com/office/drawing/2014/main" id="{449A8FDE-6FD4-45E9-8F98-FF6365D7F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10090313" y="4109357"/>
            <a:ext cx="1800346" cy="2236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1545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478180" y="679806"/>
            <a:ext cx="6916923" cy="1016000"/>
            <a:chOff x="-101600" y="1433319"/>
            <a:chExt cx="4495800" cy="1066800"/>
          </a:xfrm>
        </p:grpSpPr>
        <p:sp>
          <p:nvSpPr>
            <p:cNvPr id="6" name="Rectángulo 5"/>
            <p:cNvSpPr/>
            <p:nvPr/>
          </p:nvSpPr>
          <p:spPr>
            <a:xfrm>
              <a:off x="-101600" y="1433319"/>
              <a:ext cx="3810000" cy="1066800"/>
            </a:xfrm>
            <a:prstGeom prst="rect">
              <a:avLst/>
            </a:prstGeom>
            <a:solidFill>
              <a:srgbClr val="AAC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667" b="1" dirty="0">
                  <a:solidFill>
                    <a:schemeClr val="tx1"/>
                  </a:solidFill>
                </a:rPr>
                <a:t>Conservación</a:t>
              </a:r>
              <a:r>
                <a:rPr lang="en-US" sz="2667" b="1" dirty="0">
                  <a:solidFill>
                    <a:schemeClr val="tx1"/>
                  </a:solidFill>
                </a:rPr>
                <a:t> de las </a:t>
              </a:r>
              <a:r>
                <a:rPr lang="en-US" sz="2667" b="1" dirty="0" err="1">
                  <a:solidFill>
                    <a:schemeClr val="tx1"/>
                  </a:solidFill>
                </a:rPr>
                <a:t>muestras</a:t>
              </a:r>
              <a:r>
                <a:rPr lang="en-US" sz="2667" b="1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3708400" y="1433319"/>
              <a:ext cx="685800" cy="1066800"/>
            </a:xfrm>
            <a:prstGeom prst="rect">
              <a:avLst/>
            </a:prstGeom>
            <a:solidFill>
              <a:srgbClr val="126B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>
                <a:solidFill>
                  <a:schemeClr val="tx1"/>
                </a:solidFill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609" y="5529445"/>
            <a:ext cx="3235175" cy="1511354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-29820" y="6285122"/>
            <a:ext cx="8418286" cy="198514"/>
            <a:chOff x="-101600" y="1433319"/>
            <a:chExt cx="4495800" cy="1066800"/>
          </a:xfrm>
        </p:grpSpPr>
        <p:sp>
          <p:nvSpPr>
            <p:cNvPr id="12" name="Rectángulo 11"/>
            <p:cNvSpPr/>
            <p:nvPr/>
          </p:nvSpPr>
          <p:spPr>
            <a:xfrm>
              <a:off x="-101600" y="1433319"/>
              <a:ext cx="3810000" cy="1066800"/>
            </a:xfrm>
            <a:prstGeom prst="rect">
              <a:avLst/>
            </a:prstGeom>
            <a:solidFill>
              <a:srgbClr val="AAC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>
                <a:solidFill>
                  <a:schemeClr val="tx1"/>
                </a:solidFill>
              </a:endParaRP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3708400" y="1433319"/>
              <a:ext cx="685800" cy="1066800"/>
            </a:xfrm>
            <a:prstGeom prst="rect">
              <a:avLst/>
            </a:prstGeom>
            <a:solidFill>
              <a:srgbClr val="126B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>
                <a:solidFill>
                  <a:schemeClr val="tx1"/>
                </a:solidFill>
              </a:endParaRPr>
            </a:p>
          </p:txBody>
        </p:sp>
      </p:grpSp>
      <p:sp>
        <p:nvSpPr>
          <p:cNvPr id="14" name="Rectángulo redondeado 13"/>
          <p:cNvSpPr/>
          <p:nvPr/>
        </p:nvSpPr>
        <p:spPr>
          <a:xfrm>
            <a:off x="1378857" y="2122715"/>
            <a:ext cx="7134139" cy="362847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2667" dirty="0">
                <a:solidFill>
                  <a:schemeClr val="tx1"/>
                </a:solidFill>
              </a:rPr>
              <a:t>Después de la recolección, las muestras se deben mantener a una temperatura de -20 grados centígrados (-15 a -20°C) y enviarse inmediatamente al laboratorio departamental de salud pública, donde se procesarán o se remitirán al  INS. </a:t>
            </a:r>
            <a:endParaRPr lang="en-US" sz="2667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s://assets.fishersci.com/TFS-Assets/LED/product-images/F63860~p.eps-650.jpg">
            <a:extLst>
              <a:ext uri="{FF2B5EF4-FFF2-40B4-BE49-F238E27FC236}">
                <a16:creationId xmlns:a16="http://schemas.microsoft.com/office/drawing/2014/main" id="{F6B4BF64-CA5C-486F-AC19-A85A19A5BD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08"/>
          <a:stretch/>
        </p:blipFill>
        <p:spPr bwMode="auto">
          <a:xfrm>
            <a:off x="9380125" y="2195234"/>
            <a:ext cx="1279071" cy="348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2004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81959" y="235857"/>
            <a:ext cx="9005417" cy="1016000"/>
          </a:xfrm>
          <a:prstGeom prst="rect">
            <a:avLst/>
          </a:prstGeom>
          <a:solidFill>
            <a:srgbClr val="AA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4"/>
          </a:p>
        </p:txBody>
      </p:sp>
      <p:sp>
        <p:nvSpPr>
          <p:cNvPr id="8" name="Rectángulo 7"/>
          <p:cNvSpPr/>
          <p:nvPr/>
        </p:nvSpPr>
        <p:spPr>
          <a:xfrm>
            <a:off x="9087376" y="235857"/>
            <a:ext cx="622392" cy="1016000"/>
          </a:xfrm>
          <a:prstGeom prst="rect">
            <a:avLst/>
          </a:prstGeom>
          <a:solidFill>
            <a:srgbClr val="126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4"/>
          </a:p>
        </p:txBody>
      </p:sp>
      <p:grpSp>
        <p:nvGrpSpPr>
          <p:cNvPr id="11" name="Grupo 10"/>
          <p:cNvGrpSpPr/>
          <p:nvPr/>
        </p:nvGrpSpPr>
        <p:grpSpPr>
          <a:xfrm>
            <a:off x="-16552" y="6345569"/>
            <a:ext cx="8418286" cy="198514"/>
            <a:chOff x="-101600" y="1433319"/>
            <a:chExt cx="4495800" cy="1066800"/>
          </a:xfrm>
        </p:grpSpPr>
        <p:sp>
          <p:nvSpPr>
            <p:cNvPr id="12" name="Rectángulo 11"/>
            <p:cNvSpPr/>
            <p:nvPr/>
          </p:nvSpPr>
          <p:spPr>
            <a:xfrm>
              <a:off x="-101600" y="1433319"/>
              <a:ext cx="3810000" cy="1066800"/>
            </a:xfrm>
            <a:prstGeom prst="rect">
              <a:avLst/>
            </a:prstGeom>
            <a:solidFill>
              <a:srgbClr val="AAC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3708400" y="1433319"/>
              <a:ext cx="685800" cy="1066800"/>
            </a:xfrm>
            <a:prstGeom prst="rect">
              <a:avLst/>
            </a:prstGeom>
            <a:solidFill>
              <a:srgbClr val="126B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/>
            </a:p>
          </p:txBody>
        </p:sp>
      </p:grpSp>
      <p:sp>
        <p:nvSpPr>
          <p:cNvPr id="17" name="CuadroTexto 16"/>
          <p:cNvSpPr txBox="1"/>
          <p:nvPr/>
        </p:nvSpPr>
        <p:spPr>
          <a:xfrm>
            <a:off x="653143" y="585731"/>
            <a:ext cx="911981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67" dirty="0">
                <a:latin typeface="Arial Black" panose="020B0A04020102020204" pitchFamily="34" charset="0"/>
              </a:rPr>
              <a:t>Procesamiento</a:t>
            </a:r>
            <a:endParaRPr lang="en-US" sz="2667" dirty="0">
              <a:latin typeface="Arial Black" panose="020B0A040201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1AB2B0A2-936F-4DA1-9749-D95843C75F29}"/>
              </a:ext>
            </a:extLst>
          </p:cNvPr>
          <p:cNvSpPr/>
          <p:nvPr/>
        </p:nvSpPr>
        <p:spPr>
          <a:xfrm>
            <a:off x="362858" y="1371719"/>
            <a:ext cx="11498864" cy="1851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286" dirty="0"/>
              <a:t>Las muestras de pacientes con sospecha de infección por MPXV deben manipularse en una cabina de bioseguridad de Clase II revisada (según manual de mantenimiento de laboratorio, OPS), o certificada, antes de la inactivación de la muestra. </a:t>
            </a:r>
          </a:p>
          <a:p>
            <a:pPr algn="just"/>
            <a:r>
              <a:rPr lang="es-MX" sz="2286" dirty="0"/>
              <a:t>El personal de laboratorio debe usar el EPP adecuado, especialmente para manipular las muestras antes de la inactivación. </a:t>
            </a:r>
          </a:p>
        </p:txBody>
      </p:sp>
      <p:pic>
        <p:nvPicPr>
          <p:cNvPr id="4102" name="Picture 6" descr="Vista previa de imagen">
            <a:extLst>
              <a:ext uri="{FF2B5EF4-FFF2-40B4-BE49-F238E27FC236}">
                <a16:creationId xmlns:a16="http://schemas.microsoft.com/office/drawing/2014/main" id="{7DEA6F00-1341-4600-AE99-07B3CFAF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903" y="2823139"/>
            <a:ext cx="3252423" cy="362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84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96864B0-8C3D-47FF-A763-4D1536369D71}"/>
              </a:ext>
            </a:extLst>
          </p:cNvPr>
          <p:cNvSpPr txBox="1"/>
          <p:nvPr/>
        </p:nvSpPr>
        <p:spPr>
          <a:xfrm>
            <a:off x="1455363" y="706144"/>
            <a:ext cx="8598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Periodo de incubación</a:t>
            </a:r>
            <a:endParaRPr lang="es-CO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7653F3B-B08B-4D6C-B32B-C8F7F3805E50}"/>
              </a:ext>
            </a:extLst>
          </p:cNvPr>
          <p:cNvSpPr txBox="1"/>
          <p:nvPr/>
        </p:nvSpPr>
        <p:spPr>
          <a:xfrm>
            <a:off x="1460308" y="1460308"/>
            <a:ext cx="97035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El periodo de incubación es de 5 a 21 días</a:t>
            </a:r>
          </a:p>
          <a:p>
            <a:pPr algn="just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Varía de acuerdo con el tipo de transmisión: </a:t>
            </a: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- Exposiciones no invasivas (contacto con la piel intacta o transmisión de gotas), el período de incubación es de 13 días </a:t>
            </a: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- Exposiciones complejas e invasivas (contacto con piel lesionada o membranas mucosas en regiones anal o genital), el período de incubación es de 9 días. 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6478AF5-F50B-4FD9-8BA8-26E867A3D567}"/>
              </a:ext>
            </a:extLst>
          </p:cNvPr>
          <p:cNvSpPr txBox="1"/>
          <p:nvPr/>
        </p:nvSpPr>
        <p:spPr>
          <a:xfrm>
            <a:off x="1539526" y="3833758"/>
            <a:ext cx="8598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Periodo de transmisibilidad</a:t>
            </a:r>
            <a:endParaRPr lang="es-CO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1D12510-A24A-4899-A535-CD92087F4E9D}"/>
              </a:ext>
            </a:extLst>
          </p:cNvPr>
          <p:cNvSpPr/>
          <p:nvPr/>
        </p:nvSpPr>
        <p:spPr>
          <a:xfrm>
            <a:off x="1505405" y="4547440"/>
            <a:ext cx="93172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Generalmente es de uno a cinco días (pródromo) antes del comienzo del exantema y persiste hasta que todas las costras se hayan caído. 	</a:t>
            </a:r>
          </a:p>
        </p:txBody>
      </p:sp>
    </p:spTree>
    <p:extLst>
      <p:ext uri="{BB962C8B-B14F-4D97-AF65-F5344CB8AC3E}">
        <p14:creationId xmlns:p14="http://schemas.microsoft.com/office/powerpoint/2010/main" val="887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81959" y="235857"/>
            <a:ext cx="9005417" cy="1016000"/>
          </a:xfrm>
          <a:prstGeom prst="rect">
            <a:avLst/>
          </a:prstGeom>
          <a:solidFill>
            <a:srgbClr val="AA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70875">
              <a:defRPr/>
            </a:pPr>
            <a:endParaRPr lang="en-US" sz="1714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9087376" y="235857"/>
            <a:ext cx="622392" cy="1016000"/>
          </a:xfrm>
          <a:prstGeom prst="rect">
            <a:avLst/>
          </a:prstGeom>
          <a:solidFill>
            <a:srgbClr val="126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70875">
              <a:defRPr/>
            </a:pPr>
            <a:endParaRPr lang="en-US" sz="1714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-16552" y="6345569"/>
            <a:ext cx="8418286" cy="198514"/>
            <a:chOff x="-101600" y="1433319"/>
            <a:chExt cx="4495800" cy="1066800"/>
          </a:xfrm>
        </p:grpSpPr>
        <p:sp>
          <p:nvSpPr>
            <p:cNvPr id="12" name="Rectángulo 11"/>
            <p:cNvSpPr/>
            <p:nvPr/>
          </p:nvSpPr>
          <p:spPr>
            <a:xfrm>
              <a:off x="-101600" y="1433319"/>
              <a:ext cx="3810000" cy="1066800"/>
            </a:xfrm>
            <a:prstGeom prst="rect">
              <a:avLst/>
            </a:prstGeom>
            <a:solidFill>
              <a:srgbClr val="AAC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70875">
                <a:defRPr/>
              </a:pPr>
              <a:endParaRPr lang="en-US" sz="1714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3708400" y="1433319"/>
              <a:ext cx="685800" cy="1066800"/>
            </a:xfrm>
            <a:prstGeom prst="rect">
              <a:avLst/>
            </a:prstGeom>
            <a:solidFill>
              <a:srgbClr val="126B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70875">
                <a:defRPr/>
              </a:pPr>
              <a:endParaRPr lang="en-US" sz="1714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5" name="Picture 2" descr="Vista previa de imagen">
            <a:extLst>
              <a:ext uri="{FF2B5EF4-FFF2-40B4-BE49-F238E27FC236}">
                <a16:creationId xmlns:a16="http://schemas.microsoft.com/office/drawing/2014/main" id="{4DCDA7A7-4C07-4C68-BC71-D03D465DCA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5" r="25161" b="7472"/>
          <a:stretch/>
        </p:blipFill>
        <p:spPr bwMode="auto">
          <a:xfrm>
            <a:off x="8747220" y="1601732"/>
            <a:ext cx="2710942" cy="4670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1B35617-4219-423D-B1ED-57E38920352B}"/>
              </a:ext>
            </a:extLst>
          </p:cNvPr>
          <p:cNvSpPr/>
          <p:nvPr/>
        </p:nvSpPr>
        <p:spPr>
          <a:xfrm>
            <a:off x="217714" y="494705"/>
            <a:ext cx="920181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667" b="1" dirty="0">
                <a:solidFill>
                  <a:srgbClr val="000000"/>
                </a:solidFill>
                <a:latin typeface="Open Sans"/>
              </a:rPr>
              <a:t>Respiradores purificadores de aire motorizados (PAPR)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8447418-72A8-4C6C-91DB-1BAB308A3EF5}"/>
              </a:ext>
            </a:extLst>
          </p:cNvPr>
          <p:cNvSpPr/>
          <p:nvPr/>
        </p:nvSpPr>
        <p:spPr>
          <a:xfrm>
            <a:off x="743142" y="1978054"/>
            <a:ext cx="5999238" cy="3258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MX" sz="2286" dirty="0">
                <a:solidFill>
                  <a:srgbClr val="000000"/>
                </a:solidFill>
                <a:latin typeface="Open Sans"/>
              </a:rPr>
              <a:t>Un PAPR es un respirador purificador de aire que usa un soplador para forzar el aire a través de cartuchos o botes de filtro y hacia la zona de respiración del usuario. Este proceso crea un flujo de aire dentro de una pieza facial ajustada o una capucha o casco holgado, lo que proporciona un factor de protección más alto que  los respiradores  N95.</a:t>
            </a:r>
            <a:endParaRPr lang="es-CO" sz="2286" dirty="0"/>
          </a:p>
        </p:txBody>
      </p:sp>
    </p:spTree>
    <p:extLst>
      <p:ext uri="{BB962C8B-B14F-4D97-AF65-F5344CB8AC3E}">
        <p14:creationId xmlns:p14="http://schemas.microsoft.com/office/powerpoint/2010/main" val="17378012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tx1"/>
                </a:solidFill>
              </a:rPr>
              <a:t>CONSIDERACIONES DE BIOCONTENCIÓN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1413866" y="1692829"/>
            <a:ext cx="4582351" cy="2877761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ES" sz="2286" dirty="0"/>
              <a:t>Uso de barreras físicas y mecánicas.</a:t>
            </a:r>
          </a:p>
          <a:p>
            <a:pPr algn="just"/>
            <a:endParaRPr lang="es-ES" sz="2286" dirty="0"/>
          </a:p>
          <a:p>
            <a:pPr algn="just"/>
            <a:r>
              <a:rPr lang="es-ES" sz="2286" dirty="0"/>
              <a:t>Correcto manejo, transporte y disposición de residuos de riesgo biológico.</a:t>
            </a:r>
          </a:p>
          <a:p>
            <a:pPr algn="just"/>
            <a:endParaRPr lang="es-ES" sz="2286" dirty="0"/>
          </a:p>
          <a:p>
            <a:pPr algn="just"/>
            <a:r>
              <a:rPr lang="es-ES" sz="2286" dirty="0"/>
              <a:t>Todos los residuos generados son considerados de riesgo biológico. </a:t>
            </a:r>
          </a:p>
          <a:p>
            <a:pPr algn="just"/>
            <a:endParaRPr lang="es-ES" sz="2286" dirty="0"/>
          </a:p>
          <a:p>
            <a:pPr algn="just"/>
            <a:r>
              <a:rPr lang="es-ES" sz="2286" dirty="0"/>
              <a:t>Disminución de riesgo mediante inactivación por calor o química.</a:t>
            </a:r>
          </a:p>
          <a:p>
            <a:endParaRPr lang="es-ES" dirty="0"/>
          </a:p>
          <a:p>
            <a:pPr algn="just"/>
            <a:endParaRPr lang="es-ES" dirty="0"/>
          </a:p>
          <a:p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785" y="1118173"/>
            <a:ext cx="5551492" cy="3578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Mejorar la calidad del aire usando ventilación mecánica de doble flujo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5" t="26902" r="3234" b="23249"/>
          <a:stretch/>
        </p:blipFill>
        <p:spPr bwMode="auto">
          <a:xfrm>
            <a:off x="498046" y="1687151"/>
            <a:ext cx="716252" cy="28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stilo Simple Del Icono Del Carrito De La Basura De Riesgo Biológico  Ilustración del Vector - Ilustración de blanco, sencillo: 208732890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3" t="3556" r="18845" b="8577"/>
          <a:stretch/>
        </p:blipFill>
        <p:spPr bwMode="auto">
          <a:xfrm>
            <a:off x="723915" y="2339826"/>
            <a:ext cx="308614" cy="44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oogle Shape;1764;p41"/>
          <p:cNvGrpSpPr/>
          <p:nvPr/>
        </p:nvGrpSpPr>
        <p:grpSpPr>
          <a:xfrm>
            <a:off x="681059" y="3375935"/>
            <a:ext cx="387797" cy="330754"/>
            <a:chOff x="2162827" y="2308645"/>
            <a:chExt cx="394052" cy="336089"/>
          </a:xfrm>
          <a:solidFill>
            <a:schemeClr val="tx1"/>
          </a:solidFill>
        </p:grpSpPr>
        <p:sp>
          <p:nvSpPr>
            <p:cNvPr id="12" name="Google Shape;1765;p41"/>
            <p:cNvSpPr/>
            <p:nvPr/>
          </p:nvSpPr>
          <p:spPr>
            <a:xfrm>
              <a:off x="2162827" y="2308645"/>
              <a:ext cx="394052" cy="336089"/>
            </a:xfrm>
            <a:custGeom>
              <a:avLst/>
              <a:gdLst/>
              <a:ahLst/>
              <a:cxnLst/>
              <a:rect l="l" t="t" r="r" b="b"/>
              <a:pathLst>
                <a:path w="15303" h="13052" extrusionOk="0">
                  <a:moveTo>
                    <a:pt x="7651" y="0"/>
                  </a:moveTo>
                  <a:cubicBezTo>
                    <a:pt x="7247" y="0"/>
                    <a:pt x="6842" y="201"/>
                    <a:pt x="6611" y="603"/>
                  </a:cubicBezTo>
                  <a:lnTo>
                    <a:pt x="462" y="11253"/>
                  </a:lnTo>
                  <a:cubicBezTo>
                    <a:pt x="0" y="12047"/>
                    <a:pt x="573" y="13052"/>
                    <a:pt x="1497" y="13052"/>
                  </a:cubicBezTo>
                  <a:lnTo>
                    <a:pt x="13805" y="13052"/>
                  </a:lnTo>
                  <a:cubicBezTo>
                    <a:pt x="14729" y="13052"/>
                    <a:pt x="15302" y="12047"/>
                    <a:pt x="14840" y="11253"/>
                  </a:cubicBezTo>
                  <a:lnTo>
                    <a:pt x="12579" y="7325"/>
                  </a:lnTo>
                  <a:cubicBezTo>
                    <a:pt x="12519" y="7220"/>
                    <a:pt x="12428" y="7177"/>
                    <a:pt x="12337" y="7177"/>
                  </a:cubicBezTo>
                  <a:cubicBezTo>
                    <a:pt x="12141" y="7177"/>
                    <a:pt x="11946" y="7382"/>
                    <a:pt x="12077" y="7616"/>
                  </a:cubicBezTo>
                  <a:lnTo>
                    <a:pt x="14338" y="11545"/>
                  </a:lnTo>
                  <a:cubicBezTo>
                    <a:pt x="14579" y="11956"/>
                    <a:pt x="14277" y="12469"/>
                    <a:pt x="13805" y="12479"/>
                  </a:cubicBezTo>
                  <a:lnTo>
                    <a:pt x="1497" y="12479"/>
                  </a:lnTo>
                  <a:cubicBezTo>
                    <a:pt x="1015" y="12469"/>
                    <a:pt x="714" y="11956"/>
                    <a:pt x="955" y="11545"/>
                  </a:cubicBezTo>
                  <a:lnTo>
                    <a:pt x="7104" y="885"/>
                  </a:lnTo>
                  <a:cubicBezTo>
                    <a:pt x="7224" y="679"/>
                    <a:pt x="7435" y="576"/>
                    <a:pt x="7646" y="576"/>
                  </a:cubicBezTo>
                  <a:cubicBezTo>
                    <a:pt x="7857" y="576"/>
                    <a:pt x="8068" y="679"/>
                    <a:pt x="8189" y="885"/>
                  </a:cubicBezTo>
                  <a:lnTo>
                    <a:pt x="10761" y="5356"/>
                  </a:lnTo>
                  <a:cubicBezTo>
                    <a:pt x="10820" y="5459"/>
                    <a:pt x="10910" y="5502"/>
                    <a:pt x="10999" y="5502"/>
                  </a:cubicBezTo>
                  <a:cubicBezTo>
                    <a:pt x="11197" y="5502"/>
                    <a:pt x="11395" y="5292"/>
                    <a:pt x="11263" y="5064"/>
                  </a:cubicBezTo>
                  <a:lnTo>
                    <a:pt x="8691" y="603"/>
                  </a:lnTo>
                  <a:cubicBezTo>
                    <a:pt x="8460" y="201"/>
                    <a:pt x="8056" y="0"/>
                    <a:pt x="76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13" name="Google Shape;1766;p41"/>
            <p:cNvSpPr/>
            <p:nvPr/>
          </p:nvSpPr>
          <p:spPr>
            <a:xfrm>
              <a:off x="2453853" y="2465591"/>
              <a:ext cx="20497" cy="14858"/>
            </a:xfrm>
            <a:custGeom>
              <a:avLst/>
              <a:gdLst/>
              <a:ahLst/>
              <a:cxnLst/>
              <a:rect l="l" t="t" r="r" b="b"/>
              <a:pathLst>
                <a:path w="796" h="577" extrusionOk="0">
                  <a:moveTo>
                    <a:pt x="390" y="1"/>
                  </a:moveTo>
                  <a:cubicBezTo>
                    <a:pt x="156" y="1"/>
                    <a:pt x="1" y="305"/>
                    <a:pt x="192" y="496"/>
                  </a:cubicBezTo>
                  <a:cubicBezTo>
                    <a:pt x="242" y="547"/>
                    <a:pt x="323" y="577"/>
                    <a:pt x="393" y="577"/>
                  </a:cubicBezTo>
                  <a:cubicBezTo>
                    <a:pt x="705" y="577"/>
                    <a:pt x="795" y="145"/>
                    <a:pt x="504" y="24"/>
                  </a:cubicBezTo>
                  <a:cubicBezTo>
                    <a:pt x="465" y="8"/>
                    <a:pt x="426" y="1"/>
                    <a:pt x="3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14" name="Google Shape;1767;p41"/>
            <p:cNvSpPr/>
            <p:nvPr/>
          </p:nvSpPr>
          <p:spPr>
            <a:xfrm>
              <a:off x="2245613" y="2406624"/>
              <a:ext cx="228197" cy="206464"/>
            </a:xfrm>
            <a:custGeom>
              <a:avLst/>
              <a:gdLst/>
              <a:ahLst/>
              <a:cxnLst/>
              <a:rect l="l" t="t" r="r" b="b"/>
              <a:pathLst>
                <a:path w="8862" h="8018" extrusionOk="0">
                  <a:moveTo>
                    <a:pt x="4431" y="1998"/>
                  </a:moveTo>
                  <a:cubicBezTo>
                    <a:pt x="4675" y="1998"/>
                    <a:pt x="4918" y="2033"/>
                    <a:pt x="5155" y="2103"/>
                  </a:cubicBezTo>
                  <a:cubicBezTo>
                    <a:pt x="4949" y="2279"/>
                    <a:pt x="4690" y="2367"/>
                    <a:pt x="4431" y="2367"/>
                  </a:cubicBezTo>
                  <a:cubicBezTo>
                    <a:pt x="4172" y="2367"/>
                    <a:pt x="3914" y="2279"/>
                    <a:pt x="3708" y="2103"/>
                  </a:cubicBezTo>
                  <a:cubicBezTo>
                    <a:pt x="3944" y="2033"/>
                    <a:pt x="4188" y="1998"/>
                    <a:pt x="4431" y="1998"/>
                  </a:cubicBezTo>
                  <a:close/>
                  <a:moveTo>
                    <a:pt x="2361" y="3098"/>
                  </a:moveTo>
                  <a:cubicBezTo>
                    <a:pt x="2412" y="3198"/>
                    <a:pt x="2472" y="3299"/>
                    <a:pt x="2542" y="3389"/>
                  </a:cubicBezTo>
                  <a:cubicBezTo>
                    <a:pt x="2482" y="3384"/>
                    <a:pt x="2424" y="3382"/>
                    <a:pt x="2368" y="3382"/>
                  </a:cubicBezTo>
                  <a:cubicBezTo>
                    <a:pt x="2311" y="3382"/>
                    <a:pt x="2256" y="3384"/>
                    <a:pt x="2201" y="3389"/>
                  </a:cubicBezTo>
                  <a:cubicBezTo>
                    <a:pt x="2251" y="3289"/>
                    <a:pt x="2301" y="3188"/>
                    <a:pt x="2361" y="3098"/>
                  </a:cubicBezTo>
                  <a:close/>
                  <a:moveTo>
                    <a:pt x="6501" y="3098"/>
                  </a:moveTo>
                  <a:cubicBezTo>
                    <a:pt x="6561" y="3188"/>
                    <a:pt x="6611" y="3289"/>
                    <a:pt x="6662" y="3389"/>
                  </a:cubicBezTo>
                  <a:cubicBezTo>
                    <a:pt x="6606" y="3384"/>
                    <a:pt x="6551" y="3382"/>
                    <a:pt x="6496" y="3382"/>
                  </a:cubicBezTo>
                  <a:cubicBezTo>
                    <a:pt x="6441" y="3382"/>
                    <a:pt x="6385" y="3384"/>
                    <a:pt x="6330" y="3389"/>
                  </a:cubicBezTo>
                  <a:cubicBezTo>
                    <a:pt x="6390" y="3289"/>
                    <a:pt x="6451" y="3198"/>
                    <a:pt x="6501" y="3098"/>
                  </a:cubicBezTo>
                  <a:close/>
                  <a:moveTo>
                    <a:pt x="2773" y="1530"/>
                  </a:moveTo>
                  <a:cubicBezTo>
                    <a:pt x="2904" y="2344"/>
                    <a:pt x="3607" y="2947"/>
                    <a:pt x="4431" y="2947"/>
                  </a:cubicBezTo>
                  <a:cubicBezTo>
                    <a:pt x="5265" y="2947"/>
                    <a:pt x="5968" y="2344"/>
                    <a:pt x="6099" y="1530"/>
                  </a:cubicBezTo>
                  <a:lnTo>
                    <a:pt x="6099" y="1530"/>
                  </a:lnTo>
                  <a:cubicBezTo>
                    <a:pt x="6350" y="2314"/>
                    <a:pt x="6009" y="3168"/>
                    <a:pt x="5295" y="3570"/>
                  </a:cubicBezTo>
                  <a:cubicBezTo>
                    <a:pt x="5054" y="3344"/>
                    <a:pt x="4745" y="3231"/>
                    <a:pt x="4436" y="3231"/>
                  </a:cubicBezTo>
                  <a:cubicBezTo>
                    <a:pt x="4127" y="3231"/>
                    <a:pt x="3818" y="3344"/>
                    <a:pt x="3577" y="3570"/>
                  </a:cubicBezTo>
                  <a:cubicBezTo>
                    <a:pt x="3035" y="3259"/>
                    <a:pt x="2693" y="2686"/>
                    <a:pt x="2693" y="2053"/>
                  </a:cubicBezTo>
                  <a:cubicBezTo>
                    <a:pt x="2683" y="1872"/>
                    <a:pt x="2713" y="1701"/>
                    <a:pt x="2773" y="1530"/>
                  </a:cubicBezTo>
                  <a:close/>
                  <a:moveTo>
                    <a:pt x="4429" y="3813"/>
                  </a:moveTo>
                  <a:cubicBezTo>
                    <a:pt x="4775" y="3813"/>
                    <a:pt x="5104" y="4078"/>
                    <a:pt x="5104" y="4484"/>
                  </a:cubicBezTo>
                  <a:cubicBezTo>
                    <a:pt x="5104" y="4856"/>
                    <a:pt x="4803" y="5157"/>
                    <a:pt x="4431" y="5157"/>
                  </a:cubicBezTo>
                  <a:cubicBezTo>
                    <a:pt x="3828" y="5157"/>
                    <a:pt x="3527" y="4434"/>
                    <a:pt x="3949" y="4012"/>
                  </a:cubicBezTo>
                  <a:cubicBezTo>
                    <a:pt x="4090" y="3875"/>
                    <a:pt x="4261" y="3813"/>
                    <a:pt x="4429" y="3813"/>
                  </a:cubicBezTo>
                  <a:close/>
                  <a:moveTo>
                    <a:pt x="2020" y="5047"/>
                  </a:moveTo>
                  <a:cubicBezTo>
                    <a:pt x="2532" y="5228"/>
                    <a:pt x="2844" y="5760"/>
                    <a:pt x="2743" y="6303"/>
                  </a:cubicBezTo>
                  <a:cubicBezTo>
                    <a:pt x="2382" y="5961"/>
                    <a:pt x="2130" y="5529"/>
                    <a:pt x="2020" y="5047"/>
                  </a:cubicBezTo>
                  <a:close/>
                  <a:moveTo>
                    <a:pt x="6863" y="5037"/>
                  </a:moveTo>
                  <a:cubicBezTo>
                    <a:pt x="6752" y="5519"/>
                    <a:pt x="6501" y="5961"/>
                    <a:pt x="6139" y="6303"/>
                  </a:cubicBezTo>
                  <a:lnTo>
                    <a:pt x="6139" y="6293"/>
                  </a:lnTo>
                  <a:cubicBezTo>
                    <a:pt x="6039" y="5760"/>
                    <a:pt x="6340" y="5218"/>
                    <a:pt x="6863" y="5037"/>
                  </a:cubicBezTo>
                  <a:close/>
                  <a:moveTo>
                    <a:pt x="4441" y="6675"/>
                  </a:moveTo>
                  <a:cubicBezTo>
                    <a:pt x="4481" y="6775"/>
                    <a:pt x="4542" y="6865"/>
                    <a:pt x="4602" y="6966"/>
                  </a:cubicBezTo>
                  <a:cubicBezTo>
                    <a:pt x="4528" y="6966"/>
                    <a:pt x="4455" y="6970"/>
                    <a:pt x="4384" y="6970"/>
                  </a:cubicBezTo>
                  <a:cubicBezTo>
                    <a:pt x="4349" y="6970"/>
                    <a:pt x="4314" y="6969"/>
                    <a:pt x="4280" y="6966"/>
                  </a:cubicBezTo>
                  <a:cubicBezTo>
                    <a:pt x="4341" y="6865"/>
                    <a:pt x="4391" y="6775"/>
                    <a:pt x="4441" y="6675"/>
                  </a:cubicBezTo>
                  <a:close/>
                  <a:moveTo>
                    <a:pt x="2332" y="3947"/>
                  </a:moveTo>
                  <a:cubicBezTo>
                    <a:pt x="2638" y="3947"/>
                    <a:pt x="2946" y="4028"/>
                    <a:pt x="3226" y="4193"/>
                  </a:cubicBezTo>
                  <a:cubicBezTo>
                    <a:pt x="3075" y="4836"/>
                    <a:pt x="3447" y="5489"/>
                    <a:pt x="4080" y="5680"/>
                  </a:cubicBezTo>
                  <a:cubicBezTo>
                    <a:pt x="4090" y="6313"/>
                    <a:pt x="3748" y="6896"/>
                    <a:pt x="3205" y="7217"/>
                  </a:cubicBezTo>
                  <a:cubicBezTo>
                    <a:pt x="3055" y="7297"/>
                    <a:pt x="2884" y="7368"/>
                    <a:pt x="2713" y="7408"/>
                  </a:cubicBezTo>
                  <a:cubicBezTo>
                    <a:pt x="3356" y="6875"/>
                    <a:pt x="3517" y="5971"/>
                    <a:pt x="3105" y="5248"/>
                  </a:cubicBezTo>
                  <a:cubicBezTo>
                    <a:pt x="2797" y="4714"/>
                    <a:pt x="2231" y="4406"/>
                    <a:pt x="1641" y="4406"/>
                  </a:cubicBezTo>
                  <a:cubicBezTo>
                    <a:pt x="1442" y="4406"/>
                    <a:pt x="1240" y="4441"/>
                    <a:pt x="1045" y="4514"/>
                  </a:cubicBezTo>
                  <a:cubicBezTo>
                    <a:pt x="1388" y="4142"/>
                    <a:pt x="1856" y="3947"/>
                    <a:pt x="2332" y="3947"/>
                  </a:cubicBezTo>
                  <a:close/>
                  <a:moveTo>
                    <a:pt x="6541" y="3947"/>
                  </a:moveTo>
                  <a:cubicBezTo>
                    <a:pt x="7016" y="3947"/>
                    <a:pt x="7485" y="4142"/>
                    <a:pt x="7827" y="4514"/>
                  </a:cubicBezTo>
                  <a:cubicBezTo>
                    <a:pt x="7632" y="4441"/>
                    <a:pt x="7430" y="4406"/>
                    <a:pt x="7231" y="4406"/>
                  </a:cubicBezTo>
                  <a:cubicBezTo>
                    <a:pt x="6642" y="4406"/>
                    <a:pt x="6075" y="4714"/>
                    <a:pt x="5767" y="5248"/>
                  </a:cubicBezTo>
                  <a:cubicBezTo>
                    <a:pt x="5356" y="5971"/>
                    <a:pt x="5516" y="6875"/>
                    <a:pt x="6159" y="7408"/>
                  </a:cubicBezTo>
                  <a:cubicBezTo>
                    <a:pt x="5356" y="7227"/>
                    <a:pt x="4783" y="6504"/>
                    <a:pt x="4793" y="5680"/>
                  </a:cubicBezTo>
                  <a:cubicBezTo>
                    <a:pt x="5426" y="5489"/>
                    <a:pt x="5798" y="4836"/>
                    <a:pt x="5647" y="4193"/>
                  </a:cubicBezTo>
                  <a:cubicBezTo>
                    <a:pt x="5926" y="4028"/>
                    <a:pt x="6235" y="3947"/>
                    <a:pt x="6541" y="3947"/>
                  </a:cubicBezTo>
                  <a:close/>
                  <a:moveTo>
                    <a:pt x="3423" y="0"/>
                  </a:moveTo>
                  <a:cubicBezTo>
                    <a:pt x="3376" y="0"/>
                    <a:pt x="3325" y="13"/>
                    <a:pt x="3276" y="43"/>
                  </a:cubicBezTo>
                  <a:cubicBezTo>
                    <a:pt x="2432" y="526"/>
                    <a:pt x="1980" y="1490"/>
                    <a:pt x="2150" y="2445"/>
                  </a:cubicBezTo>
                  <a:cubicBezTo>
                    <a:pt x="1869" y="2756"/>
                    <a:pt x="1658" y="3128"/>
                    <a:pt x="1528" y="3520"/>
                  </a:cubicBezTo>
                  <a:cubicBezTo>
                    <a:pt x="613" y="3851"/>
                    <a:pt x="0" y="4725"/>
                    <a:pt x="10" y="5700"/>
                  </a:cubicBezTo>
                  <a:cubicBezTo>
                    <a:pt x="10" y="5884"/>
                    <a:pt x="152" y="5984"/>
                    <a:pt x="296" y="5984"/>
                  </a:cubicBezTo>
                  <a:cubicBezTo>
                    <a:pt x="412" y="5984"/>
                    <a:pt x="528" y="5919"/>
                    <a:pt x="573" y="5780"/>
                  </a:cubicBezTo>
                  <a:cubicBezTo>
                    <a:pt x="684" y="5389"/>
                    <a:pt x="1015" y="5087"/>
                    <a:pt x="1417" y="5007"/>
                  </a:cubicBezTo>
                  <a:cubicBezTo>
                    <a:pt x="1538" y="5720"/>
                    <a:pt x="1909" y="6373"/>
                    <a:pt x="2472" y="6835"/>
                  </a:cubicBezTo>
                  <a:cubicBezTo>
                    <a:pt x="2261" y="7077"/>
                    <a:pt x="1959" y="7210"/>
                    <a:pt x="1647" y="7210"/>
                  </a:cubicBezTo>
                  <a:cubicBezTo>
                    <a:pt x="1557" y="7210"/>
                    <a:pt x="1466" y="7199"/>
                    <a:pt x="1377" y="7177"/>
                  </a:cubicBezTo>
                  <a:cubicBezTo>
                    <a:pt x="1356" y="7173"/>
                    <a:pt x="1335" y="7171"/>
                    <a:pt x="1315" y="7171"/>
                  </a:cubicBezTo>
                  <a:cubicBezTo>
                    <a:pt x="1035" y="7171"/>
                    <a:pt x="903" y="7550"/>
                    <a:pt x="1166" y="7709"/>
                  </a:cubicBezTo>
                  <a:cubicBezTo>
                    <a:pt x="1527" y="7916"/>
                    <a:pt x="1926" y="8017"/>
                    <a:pt x="2324" y="8017"/>
                  </a:cubicBezTo>
                  <a:cubicBezTo>
                    <a:pt x="2857" y="8017"/>
                    <a:pt x="3387" y="7835"/>
                    <a:pt x="3818" y="7478"/>
                  </a:cubicBezTo>
                  <a:cubicBezTo>
                    <a:pt x="4019" y="7524"/>
                    <a:pt x="4225" y="7546"/>
                    <a:pt x="4432" y="7546"/>
                  </a:cubicBezTo>
                  <a:cubicBezTo>
                    <a:pt x="4640" y="7546"/>
                    <a:pt x="4848" y="7524"/>
                    <a:pt x="5054" y="7478"/>
                  </a:cubicBezTo>
                  <a:cubicBezTo>
                    <a:pt x="5480" y="7835"/>
                    <a:pt x="6008" y="8017"/>
                    <a:pt x="6539" y="8017"/>
                  </a:cubicBezTo>
                  <a:cubicBezTo>
                    <a:pt x="6936" y="8017"/>
                    <a:pt x="7336" y="7916"/>
                    <a:pt x="7696" y="7709"/>
                  </a:cubicBezTo>
                  <a:cubicBezTo>
                    <a:pt x="7966" y="7551"/>
                    <a:pt x="7840" y="7169"/>
                    <a:pt x="7564" y="7169"/>
                  </a:cubicBezTo>
                  <a:cubicBezTo>
                    <a:pt x="7542" y="7169"/>
                    <a:pt x="7519" y="7172"/>
                    <a:pt x="7496" y="7177"/>
                  </a:cubicBezTo>
                  <a:cubicBezTo>
                    <a:pt x="7406" y="7199"/>
                    <a:pt x="7315" y="7210"/>
                    <a:pt x="7226" y="7210"/>
                  </a:cubicBezTo>
                  <a:cubicBezTo>
                    <a:pt x="6913" y="7210"/>
                    <a:pt x="6609" y="7077"/>
                    <a:pt x="6390" y="6835"/>
                  </a:cubicBezTo>
                  <a:cubicBezTo>
                    <a:pt x="6953" y="6373"/>
                    <a:pt x="7325" y="5720"/>
                    <a:pt x="7455" y="5007"/>
                  </a:cubicBezTo>
                  <a:cubicBezTo>
                    <a:pt x="7857" y="5087"/>
                    <a:pt x="8179" y="5378"/>
                    <a:pt x="8299" y="5780"/>
                  </a:cubicBezTo>
                  <a:cubicBezTo>
                    <a:pt x="8344" y="5919"/>
                    <a:pt x="8461" y="5984"/>
                    <a:pt x="8576" y="5984"/>
                  </a:cubicBezTo>
                  <a:cubicBezTo>
                    <a:pt x="8720" y="5984"/>
                    <a:pt x="8862" y="5884"/>
                    <a:pt x="8862" y="5700"/>
                  </a:cubicBezTo>
                  <a:cubicBezTo>
                    <a:pt x="8862" y="4725"/>
                    <a:pt x="8259" y="3851"/>
                    <a:pt x="7345" y="3520"/>
                  </a:cubicBezTo>
                  <a:cubicBezTo>
                    <a:pt x="7214" y="3128"/>
                    <a:pt x="7003" y="2756"/>
                    <a:pt x="6722" y="2445"/>
                  </a:cubicBezTo>
                  <a:cubicBezTo>
                    <a:pt x="6893" y="1490"/>
                    <a:pt x="6441" y="526"/>
                    <a:pt x="5597" y="43"/>
                  </a:cubicBezTo>
                  <a:cubicBezTo>
                    <a:pt x="5546" y="16"/>
                    <a:pt x="5497" y="4"/>
                    <a:pt x="5450" y="4"/>
                  </a:cubicBezTo>
                  <a:cubicBezTo>
                    <a:pt x="5223" y="4"/>
                    <a:pt x="5062" y="286"/>
                    <a:pt x="5245" y="486"/>
                  </a:cubicBezTo>
                  <a:cubicBezTo>
                    <a:pt x="5526" y="787"/>
                    <a:pt x="5627" y="1219"/>
                    <a:pt x="5496" y="1611"/>
                  </a:cubicBezTo>
                  <a:cubicBezTo>
                    <a:pt x="5155" y="1485"/>
                    <a:pt x="4795" y="1422"/>
                    <a:pt x="4436" y="1422"/>
                  </a:cubicBezTo>
                  <a:cubicBezTo>
                    <a:pt x="4077" y="1422"/>
                    <a:pt x="3718" y="1485"/>
                    <a:pt x="3376" y="1611"/>
                  </a:cubicBezTo>
                  <a:cubicBezTo>
                    <a:pt x="3246" y="1219"/>
                    <a:pt x="3346" y="787"/>
                    <a:pt x="3627" y="486"/>
                  </a:cubicBezTo>
                  <a:cubicBezTo>
                    <a:pt x="3809" y="287"/>
                    <a:pt x="3644" y="0"/>
                    <a:pt x="34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</p:grpSp>
      <p:grpSp>
        <p:nvGrpSpPr>
          <p:cNvPr id="15" name="Google Shape;1454;p41"/>
          <p:cNvGrpSpPr/>
          <p:nvPr/>
        </p:nvGrpSpPr>
        <p:grpSpPr>
          <a:xfrm>
            <a:off x="682804" y="4110904"/>
            <a:ext cx="386252" cy="371807"/>
            <a:chOff x="7862795" y="2856090"/>
            <a:chExt cx="392482" cy="377804"/>
          </a:xfrm>
          <a:solidFill>
            <a:schemeClr val="tx1"/>
          </a:solidFill>
        </p:grpSpPr>
        <p:sp>
          <p:nvSpPr>
            <p:cNvPr id="16" name="Google Shape;1455;p41"/>
            <p:cNvSpPr/>
            <p:nvPr/>
          </p:nvSpPr>
          <p:spPr>
            <a:xfrm>
              <a:off x="8152303" y="2943254"/>
              <a:ext cx="20446" cy="14626"/>
            </a:xfrm>
            <a:custGeom>
              <a:avLst/>
              <a:gdLst/>
              <a:ahLst/>
              <a:cxnLst/>
              <a:rect l="l" t="t" r="r" b="b"/>
              <a:pathLst>
                <a:path w="794" h="568" extrusionOk="0">
                  <a:moveTo>
                    <a:pt x="392" y="1"/>
                  </a:moveTo>
                  <a:cubicBezTo>
                    <a:pt x="312" y="1"/>
                    <a:pt x="241" y="31"/>
                    <a:pt x="191" y="81"/>
                  </a:cubicBezTo>
                  <a:cubicBezTo>
                    <a:pt x="0" y="272"/>
                    <a:pt x="154" y="568"/>
                    <a:pt x="386" y="568"/>
                  </a:cubicBezTo>
                  <a:cubicBezTo>
                    <a:pt x="423" y="568"/>
                    <a:pt x="462" y="560"/>
                    <a:pt x="502" y="544"/>
                  </a:cubicBezTo>
                  <a:cubicBezTo>
                    <a:pt x="794" y="423"/>
                    <a:pt x="703" y="1"/>
                    <a:pt x="3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17" name="Google Shape;1456;p41"/>
            <p:cNvSpPr/>
            <p:nvPr/>
          </p:nvSpPr>
          <p:spPr>
            <a:xfrm>
              <a:off x="7862795" y="2856090"/>
              <a:ext cx="392482" cy="377804"/>
            </a:xfrm>
            <a:custGeom>
              <a:avLst/>
              <a:gdLst/>
              <a:ahLst/>
              <a:cxnLst/>
              <a:rect l="l" t="t" r="r" b="b"/>
              <a:pathLst>
                <a:path w="15242" h="14672" extrusionOk="0">
                  <a:moveTo>
                    <a:pt x="11745" y="573"/>
                  </a:moveTo>
                  <a:cubicBezTo>
                    <a:pt x="12278" y="573"/>
                    <a:pt x="12278" y="1377"/>
                    <a:pt x="11745" y="1377"/>
                  </a:cubicBezTo>
                  <a:lnTo>
                    <a:pt x="8771" y="1377"/>
                  </a:lnTo>
                  <a:cubicBezTo>
                    <a:pt x="8550" y="1377"/>
                    <a:pt x="8370" y="1196"/>
                    <a:pt x="8370" y="975"/>
                  </a:cubicBezTo>
                  <a:cubicBezTo>
                    <a:pt x="8370" y="754"/>
                    <a:pt x="8550" y="573"/>
                    <a:pt x="8771" y="573"/>
                  </a:cubicBezTo>
                  <a:close/>
                  <a:moveTo>
                    <a:pt x="6672" y="2180"/>
                  </a:moveTo>
                  <a:cubicBezTo>
                    <a:pt x="7204" y="2180"/>
                    <a:pt x="7204" y="2984"/>
                    <a:pt x="6672" y="2984"/>
                  </a:cubicBezTo>
                  <a:lnTo>
                    <a:pt x="3688" y="2984"/>
                  </a:lnTo>
                  <a:cubicBezTo>
                    <a:pt x="3467" y="2984"/>
                    <a:pt x="3286" y="2803"/>
                    <a:pt x="3286" y="2582"/>
                  </a:cubicBezTo>
                  <a:cubicBezTo>
                    <a:pt x="3286" y="2361"/>
                    <a:pt x="3467" y="2180"/>
                    <a:pt x="3688" y="2180"/>
                  </a:cubicBezTo>
                  <a:close/>
                  <a:moveTo>
                    <a:pt x="6260" y="3547"/>
                  </a:moveTo>
                  <a:lnTo>
                    <a:pt x="6260" y="7566"/>
                  </a:lnTo>
                  <a:cubicBezTo>
                    <a:pt x="6260" y="7616"/>
                    <a:pt x="6280" y="7666"/>
                    <a:pt x="6300" y="7706"/>
                  </a:cubicBezTo>
                  <a:lnTo>
                    <a:pt x="7606" y="9967"/>
                  </a:lnTo>
                  <a:cubicBezTo>
                    <a:pt x="7455" y="10198"/>
                    <a:pt x="7234" y="10379"/>
                    <a:pt x="6973" y="10479"/>
                  </a:cubicBezTo>
                  <a:cubicBezTo>
                    <a:pt x="6852" y="10521"/>
                    <a:pt x="6722" y="10541"/>
                    <a:pt x="6583" y="10541"/>
                  </a:cubicBezTo>
                  <a:cubicBezTo>
                    <a:pt x="6248" y="10541"/>
                    <a:pt x="5862" y="10422"/>
                    <a:pt x="5436" y="10188"/>
                  </a:cubicBezTo>
                  <a:cubicBezTo>
                    <a:pt x="4705" y="9780"/>
                    <a:pt x="4079" y="9656"/>
                    <a:pt x="3580" y="9656"/>
                  </a:cubicBezTo>
                  <a:cubicBezTo>
                    <a:pt x="3318" y="9656"/>
                    <a:pt x="3091" y="9691"/>
                    <a:pt x="2904" y="9736"/>
                  </a:cubicBezTo>
                  <a:lnTo>
                    <a:pt x="2884" y="9746"/>
                  </a:lnTo>
                  <a:lnTo>
                    <a:pt x="4049" y="7706"/>
                  </a:lnTo>
                  <a:cubicBezTo>
                    <a:pt x="4069" y="7666"/>
                    <a:pt x="4079" y="7616"/>
                    <a:pt x="4090" y="7566"/>
                  </a:cubicBezTo>
                  <a:lnTo>
                    <a:pt x="4090" y="3547"/>
                  </a:lnTo>
                  <a:lnTo>
                    <a:pt x="4662" y="3547"/>
                  </a:lnTo>
                  <a:lnTo>
                    <a:pt x="4662" y="5004"/>
                  </a:lnTo>
                  <a:cubicBezTo>
                    <a:pt x="4662" y="5194"/>
                    <a:pt x="4805" y="5290"/>
                    <a:pt x="4949" y="5290"/>
                  </a:cubicBezTo>
                  <a:cubicBezTo>
                    <a:pt x="5092" y="5290"/>
                    <a:pt x="5235" y="5194"/>
                    <a:pt x="5235" y="5004"/>
                  </a:cubicBezTo>
                  <a:lnTo>
                    <a:pt x="5235" y="3547"/>
                  </a:lnTo>
                  <a:close/>
                  <a:moveTo>
                    <a:pt x="3582" y="10224"/>
                  </a:moveTo>
                  <a:cubicBezTo>
                    <a:pt x="4003" y="10224"/>
                    <a:pt x="4527" y="10337"/>
                    <a:pt x="5144" y="10680"/>
                  </a:cubicBezTo>
                  <a:cubicBezTo>
                    <a:pt x="5577" y="10951"/>
                    <a:pt x="6069" y="11092"/>
                    <a:pt x="6571" y="11112"/>
                  </a:cubicBezTo>
                  <a:cubicBezTo>
                    <a:pt x="6772" y="11112"/>
                    <a:pt x="6973" y="11082"/>
                    <a:pt x="7164" y="11022"/>
                  </a:cubicBezTo>
                  <a:cubicBezTo>
                    <a:pt x="7455" y="10921"/>
                    <a:pt x="7717" y="10740"/>
                    <a:pt x="7917" y="10499"/>
                  </a:cubicBezTo>
                  <a:lnTo>
                    <a:pt x="9334" y="12961"/>
                  </a:lnTo>
                  <a:cubicBezTo>
                    <a:pt x="9465" y="13192"/>
                    <a:pt x="9465" y="13483"/>
                    <a:pt x="9334" y="13714"/>
                  </a:cubicBezTo>
                  <a:cubicBezTo>
                    <a:pt x="9193" y="13945"/>
                    <a:pt x="8942" y="14096"/>
                    <a:pt x="8681" y="14096"/>
                  </a:cubicBezTo>
                  <a:lnTo>
                    <a:pt x="1668" y="14096"/>
                  </a:lnTo>
                  <a:cubicBezTo>
                    <a:pt x="1085" y="14096"/>
                    <a:pt x="724" y="13463"/>
                    <a:pt x="1015" y="12961"/>
                  </a:cubicBezTo>
                  <a:lnTo>
                    <a:pt x="2371" y="10620"/>
                  </a:lnTo>
                  <a:cubicBezTo>
                    <a:pt x="2477" y="10526"/>
                    <a:pt x="2893" y="10224"/>
                    <a:pt x="3582" y="10224"/>
                  </a:cubicBezTo>
                  <a:close/>
                  <a:moveTo>
                    <a:pt x="8771" y="0"/>
                  </a:moveTo>
                  <a:cubicBezTo>
                    <a:pt x="8269" y="0"/>
                    <a:pt x="7847" y="382"/>
                    <a:pt x="7807" y="884"/>
                  </a:cubicBezTo>
                  <a:cubicBezTo>
                    <a:pt x="7757" y="1387"/>
                    <a:pt x="8108" y="1849"/>
                    <a:pt x="8601" y="1929"/>
                  </a:cubicBezTo>
                  <a:lnTo>
                    <a:pt x="8601" y="5446"/>
                  </a:lnTo>
                  <a:cubicBezTo>
                    <a:pt x="7938" y="5697"/>
                    <a:pt x="7335" y="6099"/>
                    <a:pt x="6832" y="6611"/>
                  </a:cubicBezTo>
                  <a:lnTo>
                    <a:pt x="6832" y="3537"/>
                  </a:lnTo>
                  <a:cubicBezTo>
                    <a:pt x="7335" y="3446"/>
                    <a:pt x="7676" y="2994"/>
                    <a:pt x="7636" y="2492"/>
                  </a:cubicBezTo>
                  <a:cubicBezTo>
                    <a:pt x="7596" y="1989"/>
                    <a:pt x="7174" y="1608"/>
                    <a:pt x="6662" y="1608"/>
                  </a:cubicBezTo>
                  <a:lnTo>
                    <a:pt x="3688" y="1608"/>
                  </a:lnTo>
                  <a:cubicBezTo>
                    <a:pt x="3185" y="1608"/>
                    <a:pt x="2763" y="1989"/>
                    <a:pt x="2713" y="2492"/>
                  </a:cubicBezTo>
                  <a:cubicBezTo>
                    <a:pt x="2673" y="2994"/>
                    <a:pt x="3014" y="3446"/>
                    <a:pt x="3517" y="3537"/>
                  </a:cubicBezTo>
                  <a:lnTo>
                    <a:pt x="3517" y="7495"/>
                  </a:lnTo>
                  <a:lnTo>
                    <a:pt x="1899" y="10298"/>
                  </a:lnTo>
                  <a:lnTo>
                    <a:pt x="513" y="12680"/>
                  </a:lnTo>
                  <a:cubicBezTo>
                    <a:pt x="0" y="13564"/>
                    <a:pt x="643" y="14669"/>
                    <a:pt x="1658" y="14669"/>
                  </a:cubicBezTo>
                  <a:lnTo>
                    <a:pt x="8681" y="14669"/>
                  </a:lnTo>
                  <a:cubicBezTo>
                    <a:pt x="8862" y="14669"/>
                    <a:pt x="9043" y="14629"/>
                    <a:pt x="9224" y="14558"/>
                  </a:cubicBezTo>
                  <a:cubicBezTo>
                    <a:pt x="9565" y="14634"/>
                    <a:pt x="9910" y="14671"/>
                    <a:pt x="10254" y="14671"/>
                  </a:cubicBezTo>
                  <a:cubicBezTo>
                    <a:pt x="11456" y="14671"/>
                    <a:pt x="12635" y="14215"/>
                    <a:pt x="13534" y="13363"/>
                  </a:cubicBezTo>
                  <a:cubicBezTo>
                    <a:pt x="13744" y="13160"/>
                    <a:pt x="13556" y="12867"/>
                    <a:pt x="13330" y="12867"/>
                  </a:cubicBezTo>
                  <a:cubicBezTo>
                    <a:pt x="13264" y="12867"/>
                    <a:pt x="13195" y="12892"/>
                    <a:pt x="13132" y="12951"/>
                  </a:cubicBezTo>
                  <a:cubicBezTo>
                    <a:pt x="12358" y="13684"/>
                    <a:pt x="11334" y="14096"/>
                    <a:pt x="10258" y="14096"/>
                  </a:cubicBezTo>
                  <a:cubicBezTo>
                    <a:pt x="10098" y="14096"/>
                    <a:pt x="9947" y="14086"/>
                    <a:pt x="9786" y="14066"/>
                  </a:cubicBezTo>
                  <a:cubicBezTo>
                    <a:pt x="9796" y="14046"/>
                    <a:pt x="9816" y="14026"/>
                    <a:pt x="9826" y="14006"/>
                  </a:cubicBezTo>
                  <a:cubicBezTo>
                    <a:pt x="10068" y="13594"/>
                    <a:pt x="10068" y="13091"/>
                    <a:pt x="9826" y="12680"/>
                  </a:cubicBezTo>
                  <a:lnTo>
                    <a:pt x="8179" y="9826"/>
                  </a:lnTo>
                  <a:lnTo>
                    <a:pt x="8169" y="9806"/>
                  </a:lnTo>
                  <a:lnTo>
                    <a:pt x="7847" y="9253"/>
                  </a:lnTo>
                  <a:cubicBezTo>
                    <a:pt x="8069" y="9102"/>
                    <a:pt x="8554" y="8839"/>
                    <a:pt x="9270" y="8839"/>
                  </a:cubicBezTo>
                  <a:cubicBezTo>
                    <a:pt x="9788" y="8839"/>
                    <a:pt x="10426" y="8977"/>
                    <a:pt x="11173" y="9394"/>
                  </a:cubicBezTo>
                  <a:cubicBezTo>
                    <a:pt x="11786" y="9746"/>
                    <a:pt x="12358" y="9907"/>
                    <a:pt x="12871" y="9907"/>
                  </a:cubicBezTo>
                  <a:cubicBezTo>
                    <a:pt x="12895" y="9908"/>
                    <a:pt x="12919" y="9908"/>
                    <a:pt x="12943" y="9908"/>
                  </a:cubicBezTo>
                  <a:cubicBezTo>
                    <a:pt x="13158" y="9908"/>
                    <a:pt x="13365" y="9868"/>
                    <a:pt x="13564" y="9796"/>
                  </a:cubicBezTo>
                  <a:cubicBezTo>
                    <a:pt x="13885" y="9686"/>
                    <a:pt x="14167" y="9505"/>
                    <a:pt x="14388" y="9253"/>
                  </a:cubicBezTo>
                  <a:cubicBezTo>
                    <a:pt x="14428" y="9475"/>
                    <a:pt x="14438" y="9696"/>
                    <a:pt x="14438" y="9917"/>
                  </a:cubicBezTo>
                  <a:cubicBezTo>
                    <a:pt x="14438" y="10329"/>
                    <a:pt x="14378" y="10740"/>
                    <a:pt x="14257" y="11132"/>
                  </a:cubicBezTo>
                  <a:cubicBezTo>
                    <a:pt x="14184" y="11359"/>
                    <a:pt x="14365" y="11515"/>
                    <a:pt x="14542" y="11515"/>
                  </a:cubicBezTo>
                  <a:cubicBezTo>
                    <a:pt x="14655" y="11515"/>
                    <a:pt x="14767" y="11452"/>
                    <a:pt x="14810" y="11303"/>
                  </a:cubicBezTo>
                  <a:cubicBezTo>
                    <a:pt x="15242" y="9866"/>
                    <a:pt x="14981" y="8299"/>
                    <a:pt x="14086" y="7093"/>
                  </a:cubicBezTo>
                  <a:lnTo>
                    <a:pt x="14086" y="7083"/>
                  </a:lnTo>
                  <a:cubicBezTo>
                    <a:pt x="13534" y="6340"/>
                    <a:pt x="12780" y="5777"/>
                    <a:pt x="11916" y="5456"/>
                  </a:cubicBezTo>
                  <a:lnTo>
                    <a:pt x="11916" y="4752"/>
                  </a:lnTo>
                  <a:cubicBezTo>
                    <a:pt x="11916" y="4561"/>
                    <a:pt x="11773" y="4466"/>
                    <a:pt x="11630" y="4466"/>
                  </a:cubicBezTo>
                  <a:cubicBezTo>
                    <a:pt x="11487" y="4466"/>
                    <a:pt x="11344" y="4561"/>
                    <a:pt x="11344" y="4752"/>
                  </a:cubicBezTo>
                  <a:lnTo>
                    <a:pt x="11344" y="5657"/>
                  </a:lnTo>
                  <a:cubicBezTo>
                    <a:pt x="11344" y="5777"/>
                    <a:pt x="11424" y="5888"/>
                    <a:pt x="11544" y="5928"/>
                  </a:cubicBezTo>
                  <a:cubicBezTo>
                    <a:pt x="12790" y="6330"/>
                    <a:pt x="13785" y="7294"/>
                    <a:pt x="14207" y="8540"/>
                  </a:cubicBezTo>
                  <a:cubicBezTo>
                    <a:pt x="14026" y="8862"/>
                    <a:pt x="13735" y="9123"/>
                    <a:pt x="13383" y="9253"/>
                  </a:cubicBezTo>
                  <a:cubicBezTo>
                    <a:pt x="13223" y="9308"/>
                    <a:pt x="13054" y="9335"/>
                    <a:pt x="12874" y="9335"/>
                  </a:cubicBezTo>
                  <a:cubicBezTo>
                    <a:pt x="12455" y="9335"/>
                    <a:pt x="11982" y="9187"/>
                    <a:pt x="11454" y="8892"/>
                  </a:cubicBezTo>
                  <a:cubicBezTo>
                    <a:pt x="10592" y="8411"/>
                    <a:pt x="9846" y="8263"/>
                    <a:pt x="9250" y="8263"/>
                  </a:cubicBezTo>
                  <a:cubicBezTo>
                    <a:pt x="8937" y="8263"/>
                    <a:pt x="8665" y="8304"/>
                    <a:pt x="8440" y="8359"/>
                  </a:cubicBezTo>
                  <a:cubicBezTo>
                    <a:pt x="8128" y="8440"/>
                    <a:pt x="7837" y="8570"/>
                    <a:pt x="7566" y="8751"/>
                  </a:cubicBezTo>
                  <a:lnTo>
                    <a:pt x="6842" y="7495"/>
                  </a:lnTo>
                  <a:cubicBezTo>
                    <a:pt x="7365" y="6762"/>
                    <a:pt x="8118" y="6209"/>
                    <a:pt x="8972" y="5928"/>
                  </a:cubicBezTo>
                  <a:cubicBezTo>
                    <a:pt x="9093" y="5888"/>
                    <a:pt x="9173" y="5777"/>
                    <a:pt x="9173" y="5657"/>
                  </a:cubicBezTo>
                  <a:lnTo>
                    <a:pt x="9173" y="1949"/>
                  </a:lnTo>
                  <a:lnTo>
                    <a:pt x="11354" y="1949"/>
                  </a:lnTo>
                  <a:lnTo>
                    <a:pt x="11354" y="2582"/>
                  </a:lnTo>
                  <a:cubicBezTo>
                    <a:pt x="11354" y="2773"/>
                    <a:pt x="11497" y="2869"/>
                    <a:pt x="11640" y="2869"/>
                  </a:cubicBezTo>
                  <a:cubicBezTo>
                    <a:pt x="11783" y="2869"/>
                    <a:pt x="11926" y="2773"/>
                    <a:pt x="11926" y="2582"/>
                  </a:cubicBezTo>
                  <a:lnTo>
                    <a:pt x="11926" y="1929"/>
                  </a:lnTo>
                  <a:cubicBezTo>
                    <a:pt x="12419" y="1849"/>
                    <a:pt x="12770" y="1387"/>
                    <a:pt x="12720" y="884"/>
                  </a:cubicBezTo>
                  <a:cubicBezTo>
                    <a:pt x="12680" y="382"/>
                    <a:pt x="12258" y="0"/>
                    <a:pt x="117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18" name="Google Shape;1457;p41"/>
            <p:cNvSpPr/>
            <p:nvPr/>
          </p:nvSpPr>
          <p:spPr>
            <a:xfrm>
              <a:off x="8216626" y="3161408"/>
              <a:ext cx="18488" cy="15399"/>
            </a:xfrm>
            <a:custGeom>
              <a:avLst/>
              <a:gdLst/>
              <a:ahLst/>
              <a:cxnLst/>
              <a:rect l="l" t="t" r="r" b="b"/>
              <a:pathLst>
                <a:path w="718" h="598" extrusionOk="0">
                  <a:moveTo>
                    <a:pt x="392" y="1"/>
                  </a:moveTo>
                  <a:cubicBezTo>
                    <a:pt x="290" y="1"/>
                    <a:pt x="192" y="54"/>
                    <a:pt x="144" y="149"/>
                  </a:cubicBezTo>
                  <a:cubicBezTo>
                    <a:pt x="0" y="383"/>
                    <a:pt x="194" y="598"/>
                    <a:pt x="392" y="598"/>
                  </a:cubicBezTo>
                  <a:cubicBezTo>
                    <a:pt x="484" y="598"/>
                    <a:pt x="576" y="552"/>
                    <a:pt x="637" y="441"/>
                  </a:cubicBezTo>
                  <a:lnTo>
                    <a:pt x="637" y="431"/>
                  </a:lnTo>
                  <a:cubicBezTo>
                    <a:pt x="717" y="290"/>
                    <a:pt x="667" y="119"/>
                    <a:pt x="536" y="39"/>
                  </a:cubicBezTo>
                  <a:cubicBezTo>
                    <a:pt x="491" y="13"/>
                    <a:pt x="441" y="1"/>
                    <a:pt x="3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19" name="Google Shape;1458;p41"/>
            <p:cNvSpPr/>
            <p:nvPr/>
          </p:nvSpPr>
          <p:spPr>
            <a:xfrm>
              <a:off x="8087078" y="3187158"/>
              <a:ext cx="20471" cy="14858"/>
            </a:xfrm>
            <a:custGeom>
              <a:avLst/>
              <a:gdLst/>
              <a:ahLst/>
              <a:cxnLst/>
              <a:rect l="l" t="t" r="r" b="b"/>
              <a:pathLst>
                <a:path w="795" h="577" extrusionOk="0">
                  <a:moveTo>
                    <a:pt x="390" y="0"/>
                  </a:moveTo>
                  <a:cubicBezTo>
                    <a:pt x="156" y="0"/>
                    <a:pt x="1" y="304"/>
                    <a:pt x="192" y="496"/>
                  </a:cubicBezTo>
                  <a:cubicBezTo>
                    <a:pt x="242" y="546"/>
                    <a:pt x="323" y="576"/>
                    <a:pt x="393" y="576"/>
                  </a:cubicBezTo>
                  <a:cubicBezTo>
                    <a:pt x="705" y="576"/>
                    <a:pt x="795" y="144"/>
                    <a:pt x="504" y="24"/>
                  </a:cubicBezTo>
                  <a:cubicBezTo>
                    <a:pt x="464" y="7"/>
                    <a:pt x="426" y="0"/>
                    <a:pt x="3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20" name="Google Shape;1459;p41"/>
            <p:cNvSpPr/>
            <p:nvPr/>
          </p:nvSpPr>
          <p:spPr>
            <a:xfrm>
              <a:off x="8029964" y="3105118"/>
              <a:ext cx="20420" cy="14883"/>
            </a:xfrm>
            <a:custGeom>
              <a:avLst/>
              <a:gdLst/>
              <a:ahLst/>
              <a:cxnLst/>
              <a:rect l="l" t="t" r="r" b="b"/>
              <a:pathLst>
                <a:path w="793" h="578" extrusionOk="0">
                  <a:moveTo>
                    <a:pt x="395" y="1"/>
                  </a:moveTo>
                  <a:cubicBezTo>
                    <a:pt x="160" y="1"/>
                    <a:pt x="0" y="296"/>
                    <a:pt x="200" y="487"/>
                  </a:cubicBezTo>
                  <a:cubicBezTo>
                    <a:pt x="250" y="547"/>
                    <a:pt x="320" y="577"/>
                    <a:pt x="401" y="577"/>
                  </a:cubicBezTo>
                  <a:cubicBezTo>
                    <a:pt x="712" y="577"/>
                    <a:pt x="793" y="145"/>
                    <a:pt x="511" y="25"/>
                  </a:cubicBezTo>
                  <a:cubicBezTo>
                    <a:pt x="471" y="8"/>
                    <a:pt x="432" y="1"/>
                    <a:pt x="3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21" name="Google Shape;1460;p41"/>
            <p:cNvSpPr/>
            <p:nvPr/>
          </p:nvSpPr>
          <p:spPr>
            <a:xfrm>
              <a:off x="7920218" y="3154120"/>
              <a:ext cx="58762" cy="50110"/>
            </a:xfrm>
            <a:custGeom>
              <a:avLst/>
              <a:gdLst/>
              <a:ahLst/>
              <a:cxnLst/>
              <a:rect l="l" t="t" r="r" b="b"/>
              <a:pathLst>
                <a:path w="2282" h="1946" extrusionOk="0">
                  <a:moveTo>
                    <a:pt x="1309" y="570"/>
                  </a:moveTo>
                  <a:cubicBezTo>
                    <a:pt x="1513" y="570"/>
                    <a:pt x="1709" y="732"/>
                    <a:pt x="1709" y="975"/>
                  </a:cubicBezTo>
                  <a:cubicBezTo>
                    <a:pt x="1709" y="1196"/>
                    <a:pt x="1528" y="1377"/>
                    <a:pt x="1307" y="1377"/>
                  </a:cubicBezTo>
                  <a:cubicBezTo>
                    <a:pt x="945" y="1377"/>
                    <a:pt x="774" y="945"/>
                    <a:pt x="1026" y="694"/>
                  </a:cubicBezTo>
                  <a:cubicBezTo>
                    <a:pt x="1108" y="608"/>
                    <a:pt x="1209" y="570"/>
                    <a:pt x="1309" y="570"/>
                  </a:cubicBezTo>
                  <a:close/>
                  <a:moveTo>
                    <a:pt x="1307" y="0"/>
                  </a:moveTo>
                  <a:cubicBezTo>
                    <a:pt x="443" y="0"/>
                    <a:pt x="1" y="1045"/>
                    <a:pt x="614" y="1658"/>
                  </a:cubicBezTo>
                  <a:cubicBezTo>
                    <a:pt x="812" y="1857"/>
                    <a:pt x="1057" y="1946"/>
                    <a:pt x="1298" y="1946"/>
                  </a:cubicBezTo>
                  <a:cubicBezTo>
                    <a:pt x="1800" y="1946"/>
                    <a:pt x="2282" y="1559"/>
                    <a:pt x="2282" y="975"/>
                  </a:cubicBezTo>
                  <a:cubicBezTo>
                    <a:pt x="2282" y="432"/>
                    <a:pt x="1839" y="0"/>
                    <a:pt x="13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22" name="Google Shape;1461;p41"/>
            <p:cNvSpPr/>
            <p:nvPr/>
          </p:nvSpPr>
          <p:spPr>
            <a:xfrm>
              <a:off x="8139093" y="3028229"/>
              <a:ext cx="58504" cy="50110"/>
            </a:xfrm>
            <a:custGeom>
              <a:avLst/>
              <a:gdLst/>
              <a:ahLst/>
              <a:cxnLst/>
              <a:rect l="l" t="t" r="r" b="b"/>
              <a:pathLst>
                <a:path w="2272" h="1946" extrusionOk="0">
                  <a:moveTo>
                    <a:pt x="975" y="569"/>
                  </a:moveTo>
                  <a:cubicBezTo>
                    <a:pt x="1327" y="569"/>
                    <a:pt x="1508" y="1001"/>
                    <a:pt x="1257" y="1252"/>
                  </a:cubicBezTo>
                  <a:cubicBezTo>
                    <a:pt x="1174" y="1334"/>
                    <a:pt x="1073" y="1371"/>
                    <a:pt x="974" y="1371"/>
                  </a:cubicBezTo>
                  <a:cubicBezTo>
                    <a:pt x="769" y="1371"/>
                    <a:pt x="573" y="1214"/>
                    <a:pt x="573" y="971"/>
                  </a:cubicBezTo>
                  <a:cubicBezTo>
                    <a:pt x="573" y="750"/>
                    <a:pt x="754" y="569"/>
                    <a:pt x="975" y="569"/>
                  </a:cubicBezTo>
                  <a:close/>
                  <a:moveTo>
                    <a:pt x="977" y="0"/>
                  </a:moveTo>
                  <a:cubicBezTo>
                    <a:pt x="478" y="0"/>
                    <a:pt x="1" y="387"/>
                    <a:pt x="1" y="971"/>
                  </a:cubicBezTo>
                  <a:cubicBezTo>
                    <a:pt x="1" y="1514"/>
                    <a:pt x="433" y="1946"/>
                    <a:pt x="975" y="1946"/>
                  </a:cubicBezTo>
                  <a:cubicBezTo>
                    <a:pt x="1839" y="1946"/>
                    <a:pt x="2271" y="901"/>
                    <a:pt x="1658" y="288"/>
                  </a:cubicBezTo>
                  <a:cubicBezTo>
                    <a:pt x="1460" y="89"/>
                    <a:pt x="1216" y="0"/>
                    <a:pt x="9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23" name="Google Shape;1462;p41"/>
            <p:cNvSpPr/>
            <p:nvPr/>
          </p:nvSpPr>
          <p:spPr>
            <a:xfrm>
              <a:off x="8095884" y="3105221"/>
              <a:ext cx="58504" cy="50110"/>
            </a:xfrm>
            <a:custGeom>
              <a:avLst/>
              <a:gdLst/>
              <a:ahLst/>
              <a:cxnLst/>
              <a:rect l="l" t="t" r="r" b="b"/>
              <a:pathLst>
                <a:path w="2272" h="1946" extrusionOk="0">
                  <a:moveTo>
                    <a:pt x="975" y="573"/>
                  </a:moveTo>
                  <a:cubicBezTo>
                    <a:pt x="1196" y="573"/>
                    <a:pt x="1377" y="754"/>
                    <a:pt x="1377" y="975"/>
                  </a:cubicBezTo>
                  <a:cubicBezTo>
                    <a:pt x="1377" y="1213"/>
                    <a:pt x="1179" y="1373"/>
                    <a:pt x="973" y="1373"/>
                  </a:cubicBezTo>
                  <a:cubicBezTo>
                    <a:pt x="875" y="1373"/>
                    <a:pt x="775" y="1337"/>
                    <a:pt x="694" y="1256"/>
                  </a:cubicBezTo>
                  <a:cubicBezTo>
                    <a:pt x="443" y="1005"/>
                    <a:pt x="614" y="573"/>
                    <a:pt x="975" y="573"/>
                  </a:cubicBezTo>
                  <a:close/>
                  <a:moveTo>
                    <a:pt x="975" y="0"/>
                  </a:moveTo>
                  <a:cubicBezTo>
                    <a:pt x="433" y="0"/>
                    <a:pt x="1" y="432"/>
                    <a:pt x="1" y="975"/>
                  </a:cubicBezTo>
                  <a:cubicBezTo>
                    <a:pt x="1" y="1559"/>
                    <a:pt x="478" y="1946"/>
                    <a:pt x="977" y="1946"/>
                  </a:cubicBezTo>
                  <a:cubicBezTo>
                    <a:pt x="1216" y="1946"/>
                    <a:pt x="1460" y="1857"/>
                    <a:pt x="1659" y="1658"/>
                  </a:cubicBezTo>
                  <a:cubicBezTo>
                    <a:pt x="2271" y="1045"/>
                    <a:pt x="1839" y="0"/>
                    <a:pt x="9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24" name="Google Shape;1463;p41"/>
            <p:cNvSpPr/>
            <p:nvPr/>
          </p:nvSpPr>
          <p:spPr>
            <a:xfrm>
              <a:off x="8037509" y="3170420"/>
              <a:ext cx="20368" cy="14600"/>
            </a:xfrm>
            <a:custGeom>
              <a:avLst/>
              <a:gdLst/>
              <a:ahLst/>
              <a:cxnLst/>
              <a:rect l="l" t="t" r="r" b="b"/>
              <a:pathLst>
                <a:path w="791" h="567" extrusionOk="0">
                  <a:moveTo>
                    <a:pt x="388" y="0"/>
                  </a:moveTo>
                  <a:cubicBezTo>
                    <a:pt x="86" y="0"/>
                    <a:pt x="1" y="424"/>
                    <a:pt x="289" y="543"/>
                  </a:cubicBezTo>
                  <a:cubicBezTo>
                    <a:pt x="328" y="559"/>
                    <a:pt x="368" y="567"/>
                    <a:pt x="405" y="567"/>
                  </a:cubicBezTo>
                  <a:cubicBezTo>
                    <a:pt x="637" y="567"/>
                    <a:pt x="791" y="271"/>
                    <a:pt x="600" y="81"/>
                  </a:cubicBezTo>
                  <a:cubicBezTo>
                    <a:pt x="550" y="30"/>
                    <a:pt x="469" y="0"/>
                    <a:pt x="399" y="0"/>
                  </a:cubicBezTo>
                  <a:cubicBezTo>
                    <a:pt x="395" y="0"/>
                    <a:pt x="392" y="0"/>
                    <a:pt x="3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25" name="Google Shape;1464;p41"/>
            <p:cNvSpPr/>
            <p:nvPr/>
          </p:nvSpPr>
          <p:spPr>
            <a:xfrm>
              <a:off x="7999142" y="3158266"/>
              <a:ext cx="20446" cy="14858"/>
            </a:xfrm>
            <a:custGeom>
              <a:avLst/>
              <a:gdLst/>
              <a:ahLst/>
              <a:cxnLst/>
              <a:rect l="l" t="t" r="r" b="b"/>
              <a:pathLst>
                <a:path w="794" h="577" extrusionOk="0">
                  <a:moveTo>
                    <a:pt x="402" y="0"/>
                  </a:moveTo>
                  <a:cubicBezTo>
                    <a:pt x="91" y="0"/>
                    <a:pt x="0" y="432"/>
                    <a:pt x="292" y="553"/>
                  </a:cubicBezTo>
                  <a:cubicBezTo>
                    <a:pt x="332" y="569"/>
                    <a:pt x="371" y="577"/>
                    <a:pt x="408" y="577"/>
                  </a:cubicBezTo>
                  <a:cubicBezTo>
                    <a:pt x="640" y="577"/>
                    <a:pt x="794" y="281"/>
                    <a:pt x="603" y="91"/>
                  </a:cubicBezTo>
                  <a:cubicBezTo>
                    <a:pt x="553" y="30"/>
                    <a:pt x="472" y="0"/>
                    <a:pt x="4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26" name="Google Shape;1465;p41"/>
            <p:cNvSpPr/>
            <p:nvPr/>
          </p:nvSpPr>
          <p:spPr>
            <a:xfrm>
              <a:off x="8144526" y="3170420"/>
              <a:ext cx="20394" cy="14600"/>
            </a:xfrm>
            <a:custGeom>
              <a:avLst/>
              <a:gdLst/>
              <a:ahLst/>
              <a:cxnLst/>
              <a:rect l="l" t="t" r="r" b="b"/>
              <a:pathLst>
                <a:path w="792" h="567" extrusionOk="0">
                  <a:moveTo>
                    <a:pt x="403" y="0"/>
                  </a:moveTo>
                  <a:cubicBezTo>
                    <a:pt x="400" y="0"/>
                    <a:pt x="396" y="0"/>
                    <a:pt x="393" y="0"/>
                  </a:cubicBezTo>
                  <a:cubicBezTo>
                    <a:pt x="322" y="0"/>
                    <a:pt x="242" y="30"/>
                    <a:pt x="192" y="81"/>
                  </a:cubicBezTo>
                  <a:cubicBezTo>
                    <a:pt x="1" y="271"/>
                    <a:pt x="154" y="567"/>
                    <a:pt x="387" y="567"/>
                  </a:cubicBezTo>
                  <a:cubicBezTo>
                    <a:pt x="424" y="567"/>
                    <a:pt x="463" y="559"/>
                    <a:pt x="503" y="543"/>
                  </a:cubicBezTo>
                  <a:cubicBezTo>
                    <a:pt x="791" y="424"/>
                    <a:pt x="706" y="0"/>
                    <a:pt x="4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27" name="Google Shape;1466;p41"/>
            <p:cNvSpPr/>
            <p:nvPr/>
          </p:nvSpPr>
          <p:spPr>
            <a:xfrm>
              <a:off x="8178156" y="3131872"/>
              <a:ext cx="20471" cy="14858"/>
            </a:xfrm>
            <a:custGeom>
              <a:avLst/>
              <a:gdLst/>
              <a:ahLst/>
              <a:cxnLst/>
              <a:rect l="l" t="t" r="r" b="b"/>
              <a:pathLst>
                <a:path w="795" h="577" extrusionOk="0">
                  <a:moveTo>
                    <a:pt x="403" y="0"/>
                  </a:moveTo>
                  <a:cubicBezTo>
                    <a:pt x="91" y="0"/>
                    <a:pt x="1" y="432"/>
                    <a:pt x="292" y="553"/>
                  </a:cubicBezTo>
                  <a:cubicBezTo>
                    <a:pt x="332" y="569"/>
                    <a:pt x="371" y="577"/>
                    <a:pt x="408" y="577"/>
                  </a:cubicBezTo>
                  <a:cubicBezTo>
                    <a:pt x="641" y="577"/>
                    <a:pt x="794" y="281"/>
                    <a:pt x="604" y="91"/>
                  </a:cubicBezTo>
                  <a:cubicBezTo>
                    <a:pt x="553" y="30"/>
                    <a:pt x="483" y="0"/>
                    <a:pt x="4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28" name="Google Shape;1467;p41"/>
            <p:cNvSpPr/>
            <p:nvPr/>
          </p:nvSpPr>
          <p:spPr>
            <a:xfrm>
              <a:off x="8102888" y="3028126"/>
              <a:ext cx="20446" cy="14883"/>
            </a:xfrm>
            <a:custGeom>
              <a:avLst/>
              <a:gdLst/>
              <a:ahLst/>
              <a:cxnLst/>
              <a:rect l="l" t="t" r="r" b="b"/>
              <a:pathLst>
                <a:path w="794" h="578" extrusionOk="0">
                  <a:moveTo>
                    <a:pt x="392" y="0"/>
                  </a:moveTo>
                  <a:cubicBezTo>
                    <a:pt x="322" y="0"/>
                    <a:pt x="251" y="31"/>
                    <a:pt x="191" y="91"/>
                  </a:cubicBezTo>
                  <a:cubicBezTo>
                    <a:pt x="0" y="282"/>
                    <a:pt x="161" y="577"/>
                    <a:pt x="390" y="577"/>
                  </a:cubicBezTo>
                  <a:cubicBezTo>
                    <a:pt x="426" y="577"/>
                    <a:pt x="464" y="570"/>
                    <a:pt x="502" y="553"/>
                  </a:cubicBezTo>
                  <a:cubicBezTo>
                    <a:pt x="794" y="432"/>
                    <a:pt x="713" y="0"/>
                    <a:pt x="3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29" name="Google Shape;1468;p41"/>
            <p:cNvSpPr/>
            <p:nvPr/>
          </p:nvSpPr>
          <p:spPr>
            <a:xfrm>
              <a:off x="8110897" y="2964626"/>
              <a:ext cx="20471" cy="14626"/>
            </a:xfrm>
            <a:custGeom>
              <a:avLst/>
              <a:gdLst/>
              <a:ahLst/>
              <a:cxnLst/>
              <a:rect l="l" t="t" r="r" b="b"/>
              <a:pathLst>
                <a:path w="795" h="568" extrusionOk="0">
                  <a:moveTo>
                    <a:pt x="398" y="1"/>
                  </a:moveTo>
                  <a:cubicBezTo>
                    <a:pt x="361" y="1"/>
                    <a:pt x="322" y="8"/>
                    <a:pt x="282" y="25"/>
                  </a:cubicBezTo>
                  <a:cubicBezTo>
                    <a:pt x="1" y="146"/>
                    <a:pt x="81" y="568"/>
                    <a:pt x="392" y="568"/>
                  </a:cubicBezTo>
                  <a:cubicBezTo>
                    <a:pt x="473" y="568"/>
                    <a:pt x="543" y="537"/>
                    <a:pt x="603" y="487"/>
                  </a:cubicBezTo>
                  <a:cubicBezTo>
                    <a:pt x="794" y="296"/>
                    <a:pt x="633" y="1"/>
                    <a:pt x="3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30" name="Google Shape;1469;p41"/>
            <p:cNvSpPr/>
            <p:nvPr/>
          </p:nvSpPr>
          <p:spPr>
            <a:xfrm>
              <a:off x="7979778" y="3008350"/>
              <a:ext cx="20420" cy="14626"/>
            </a:xfrm>
            <a:custGeom>
              <a:avLst/>
              <a:gdLst/>
              <a:ahLst/>
              <a:cxnLst/>
              <a:rect l="l" t="t" r="r" b="b"/>
              <a:pathLst>
                <a:path w="793" h="568" extrusionOk="0">
                  <a:moveTo>
                    <a:pt x="395" y="1"/>
                  </a:moveTo>
                  <a:cubicBezTo>
                    <a:pt x="160" y="1"/>
                    <a:pt x="0" y="296"/>
                    <a:pt x="200" y="487"/>
                  </a:cubicBezTo>
                  <a:cubicBezTo>
                    <a:pt x="250" y="537"/>
                    <a:pt x="320" y="567"/>
                    <a:pt x="401" y="567"/>
                  </a:cubicBezTo>
                  <a:cubicBezTo>
                    <a:pt x="712" y="567"/>
                    <a:pt x="792" y="146"/>
                    <a:pt x="511" y="25"/>
                  </a:cubicBezTo>
                  <a:cubicBezTo>
                    <a:pt x="471" y="8"/>
                    <a:pt x="432" y="1"/>
                    <a:pt x="3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</p:grpSp>
    </p:spTree>
    <p:extLst>
      <p:ext uri="{BB962C8B-B14F-4D97-AF65-F5344CB8AC3E}">
        <p14:creationId xmlns:p14="http://schemas.microsoft.com/office/powerpoint/2010/main" val="29186290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tx1"/>
                </a:solidFill>
              </a:rPr>
              <a:t>CONSIDERACIONES DE BIOCUSTODIA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2027891" y="1756584"/>
            <a:ext cx="6235361" cy="4137279"/>
          </a:xfrm>
        </p:spPr>
        <p:txBody>
          <a:bodyPr/>
          <a:lstStyle/>
          <a:p>
            <a:pPr marL="326578" indent="-326578" algn="just">
              <a:buFont typeface="Arial" panose="020B0604020202020204" pitchFamily="34" charset="0"/>
              <a:buChar char="•"/>
            </a:pPr>
            <a:r>
              <a:rPr lang="es-ES" sz="2286" dirty="0"/>
              <a:t>Acceso restringido al personal no autorizado. </a:t>
            </a:r>
          </a:p>
          <a:p>
            <a:pPr marL="326578" indent="-326578" algn="just">
              <a:buFont typeface="Arial" panose="020B0604020202020204" pitchFamily="34" charset="0"/>
              <a:buChar char="•"/>
            </a:pPr>
            <a:r>
              <a:rPr lang="es-ES" sz="2286" dirty="0"/>
              <a:t>Almacenamiento seguro y controlado del material biológico. </a:t>
            </a:r>
          </a:p>
          <a:p>
            <a:pPr marL="326578" indent="-326578" algn="just">
              <a:buFont typeface="Arial" panose="020B0604020202020204" pitchFamily="34" charset="0"/>
              <a:buChar char="•"/>
            </a:pPr>
            <a:r>
              <a:rPr lang="es-ES" sz="2286" dirty="0"/>
              <a:t>Inventario actualizado (constante) del material biológico para evitar perdida, daño o sustracción accidental  o intencionada. </a:t>
            </a:r>
          </a:p>
          <a:p>
            <a:pPr marL="326578" indent="-326578" algn="just">
              <a:buFont typeface="Arial" panose="020B0604020202020204" pitchFamily="34" charset="0"/>
              <a:buChar char="•"/>
            </a:pPr>
            <a:r>
              <a:rPr lang="es-ES" sz="2286" dirty="0"/>
              <a:t>Garantía de almacenamiento seguro para evitar la liberación accidental o intencionada de agentes patógenos.</a:t>
            </a:r>
          </a:p>
          <a:p>
            <a:pPr marL="326578" indent="-326578" algn="just">
              <a:buFont typeface="Arial" panose="020B0604020202020204" pitchFamily="34" charset="0"/>
              <a:buChar char="•"/>
            </a:pPr>
            <a:r>
              <a:rPr lang="es-ES" sz="2286" dirty="0"/>
              <a:t>Compromiso con los compañeros de trabajo, la comunidad y el medio ambiente. </a:t>
            </a:r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endParaRPr lang="es-CO" dirty="0"/>
          </a:p>
        </p:txBody>
      </p:sp>
      <p:pic>
        <p:nvPicPr>
          <p:cNvPr id="3074" name="Picture 2" descr="https://3.bp.blogspot.com/_ahSBNziVGeo/SxcJ1xyqHsI/AAAAAAAAA2M/_kWhWdhVTXk/s200/symbol_biosecurity_low_res_white_background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714" y="1745445"/>
            <a:ext cx="2737392" cy="273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oogle Shape;5274;p46"/>
          <p:cNvGrpSpPr/>
          <p:nvPr/>
        </p:nvGrpSpPr>
        <p:grpSpPr>
          <a:xfrm>
            <a:off x="1298472" y="1860166"/>
            <a:ext cx="349761" cy="348668"/>
            <a:chOff x="4129482" y="3681059"/>
            <a:chExt cx="355402" cy="354291"/>
          </a:xfrm>
          <a:solidFill>
            <a:schemeClr val="tx1"/>
          </a:solidFill>
        </p:grpSpPr>
        <p:sp>
          <p:nvSpPr>
            <p:cNvPr id="7" name="Google Shape;5275;p46"/>
            <p:cNvSpPr/>
            <p:nvPr/>
          </p:nvSpPr>
          <p:spPr>
            <a:xfrm>
              <a:off x="4313979" y="3719578"/>
              <a:ext cx="133117" cy="225016"/>
            </a:xfrm>
            <a:custGeom>
              <a:avLst/>
              <a:gdLst/>
              <a:ahLst/>
              <a:cxnLst/>
              <a:rect l="l" t="t" r="r" b="b"/>
              <a:pathLst>
                <a:path w="4192" h="7086" extrusionOk="0">
                  <a:moveTo>
                    <a:pt x="173" y="0"/>
                  </a:moveTo>
                  <a:cubicBezTo>
                    <a:pt x="96" y="0"/>
                    <a:pt x="23" y="68"/>
                    <a:pt x="12" y="156"/>
                  </a:cubicBezTo>
                  <a:cubicBezTo>
                    <a:pt x="0" y="240"/>
                    <a:pt x="72" y="323"/>
                    <a:pt x="167" y="335"/>
                  </a:cubicBezTo>
                  <a:cubicBezTo>
                    <a:pt x="1167" y="418"/>
                    <a:pt x="2108" y="883"/>
                    <a:pt x="2798" y="1633"/>
                  </a:cubicBezTo>
                  <a:cubicBezTo>
                    <a:pt x="3501" y="2383"/>
                    <a:pt x="3870" y="3359"/>
                    <a:pt x="3870" y="4383"/>
                  </a:cubicBezTo>
                  <a:cubicBezTo>
                    <a:pt x="3870" y="5217"/>
                    <a:pt x="3620" y="6002"/>
                    <a:pt x="3156" y="6693"/>
                  </a:cubicBezTo>
                  <a:lnTo>
                    <a:pt x="893" y="4407"/>
                  </a:lnTo>
                  <a:cubicBezTo>
                    <a:pt x="864" y="4377"/>
                    <a:pt x="822" y="4362"/>
                    <a:pt x="779" y="4362"/>
                  </a:cubicBezTo>
                  <a:cubicBezTo>
                    <a:pt x="736" y="4362"/>
                    <a:pt x="691" y="4377"/>
                    <a:pt x="655" y="4407"/>
                  </a:cubicBezTo>
                  <a:cubicBezTo>
                    <a:pt x="596" y="4467"/>
                    <a:pt x="596" y="4574"/>
                    <a:pt x="655" y="4645"/>
                  </a:cubicBezTo>
                  <a:lnTo>
                    <a:pt x="3048" y="7050"/>
                  </a:lnTo>
                  <a:cubicBezTo>
                    <a:pt x="3084" y="7074"/>
                    <a:pt x="3120" y="7086"/>
                    <a:pt x="3167" y="7086"/>
                  </a:cubicBezTo>
                  <a:lnTo>
                    <a:pt x="3179" y="7086"/>
                  </a:lnTo>
                  <a:cubicBezTo>
                    <a:pt x="3227" y="7086"/>
                    <a:pt x="3275" y="7062"/>
                    <a:pt x="3298" y="7026"/>
                  </a:cubicBezTo>
                  <a:cubicBezTo>
                    <a:pt x="3882" y="6252"/>
                    <a:pt x="4191" y="5348"/>
                    <a:pt x="4191" y="4383"/>
                  </a:cubicBezTo>
                  <a:cubicBezTo>
                    <a:pt x="4191" y="3276"/>
                    <a:pt x="3775" y="2228"/>
                    <a:pt x="3036" y="1407"/>
                  </a:cubicBezTo>
                  <a:cubicBezTo>
                    <a:pt x="2286" y="597"/>
                    <a:pt x="1274" y="97"/>
                    <a:pt x="191" y="2"/>
                  </a:cubicBezTo>
                  <a:cubicBezTo>
                    <a:pt x="185" y="1"/>
                    <a:pt x="179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8" name="Google Shape;5276;p46"/>
            <p:cNvSpPr/>
            <p:nvPr/>
          </p:nvSpPr>
          <p:spPr>
            <a:xfrm>
              <a:off x="4220968" y="3719197"/>
              <a:ext cx="106284" cy="132387"/>
            </a:xfrm>
            <a:custGeom>
              <a:avLst/>
              <a:gdLst/>
              <a:ahLst/>
              <a:cxnLst/>
              <a:rect l="l" t="t" r="r" b="b"/>
              <a:pathLst>
                <a:path w="3347" h="4169" extrusionOk="0">
                  <a:moveTo>
                    <a:pt x="2340" y="1"/>
                  </a:moveTo>
                  <a:cubicBezTo>
                    <a:pt x="2334" y="1"/>
                    <a:pt x="2328" y="1"/>
                    <a:pt x="2322" y="2"/>
                  </a:cubicBezTo>
                  <a:cubicBezTo>
                    <a:pt x="1501" y="73"/>
                    <a:pt x="715" y="371"/>
                    <a:pt x="60" y="883"/>
                  </a:cubicBezTo>
                  <a:cubicBezTo>
                    <a:pt x="12" y="907"/>
                    <a:pt x="0" y="954"/>
                    <a:pt x="0" y="1002"/>
                  </a:cubicBezTo>
                  <a:cubicBezTo>
                    <a:pt x="0" y="1038"/>
                    <a:pt x="12" y="1085"/>
                    <a:pt x="36" y="1133"/>
                  </a:cubicBezTo>
                  <a:lnTo>
                    <a:pt x="3048" y="4121"/>
                  </a:lnTo>
                  <a:cubicBezTo>
                    <a:pt x="3072" y="4157"/>
                    <a:pt x="3120" y="4169"/>
                    <a:pt x="3167" y="4169"/>
                  </a:cubicBezTo>
                  <a:cubicBezTo>
                    <a:pt x="3203" y="4169"/>
                    <a:pt x="3251" y="4157"/>
                    <a:pt x="3287" y="4121"/>
                  </a:cubicBezTo>
                  <a:cubicBezTo>
                    <a:pt x="3346" y="4062"/>
                    <a:pt x="3346" y="3955"/>
                    <a:pt x="3287" y="3883"/>
                  </a:cubicBezTo>
                  <a:lnTo>
                    <a:pt x="429" y="1026"/>
                  </a:lnTo>
                  <a:cubicBezTo>
                    <a:pt x="1001" y="645"/>
                    <a:pt x="1655" y="383"/>
                    <a:pt x="2358" y="323"/>
                  </a:cubicBezTo>
                  <a:cubicBezTo>
                    <a:pt x="2363" y="324"/>
                    <a:pt x="2367" y="324"/>
                    <a:pt x="2372" y="324"/>
                  </a:cubicBezTo>
                  <a:cubicBezTo>
                    <a:pt x="2449" y="324"/>
                    <a:pt x="2512" y="235"/>
                    <a:pt x="2501" y="157"/>
                  </a:cubicBezTo>
                  <a:cubicBezTo>
                    <a:pt x="2479" y="68"/>
                    <a:pt x="2416" y="1"/>
                    <a:pt x="23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9" name="Google Shape;5277;p46"/>
            <p:cNvSpPr/>
            <p:nvPr/>
          </p:nvSpPr>
          <p:spPr>
            <a:xfrm>
              <a:off x="4167270" y="3772545"/>
              <a:ext cx="226127" cy="225746"/>
            </a:xfrm>
            <a:custGeom>
              <a:avLst/>
              <a:gdLst/>
              <a:ahLst/>
              <a:cxnLst/>
              <a:rect l="l" t="t" r="r" b="b"/>
              <a:pathLst>
                <a:path w="7121" h="7109" extrusionOk="0">
                  <a:moveTo>
                    <a:pt x="1037" y="405"/>
                  </a:moveTo>
                  <a:lnTo>
                    <a:pt x="6704" y="6061"/>
                  </a:lnTo>
                  <a:cubicBezTo>
                    <a:pt x="6013" y="6537"/>
                    <a:pt x="5228" y="6775"/>
                    <a:pt x="4406" y="6775"/>
                  </a:cubicBezTo>
                  <a:cubicBezTo>
                    <a:pt x="2168" y="6775"/>
                    <a:pt x="334" y="4942"/>
                    <a:pt x="334" y="2703"/>
                  </a:cubicBezTo>
                  <a:cubicBezTo>
                    <a:pt x="334" y="1882"/>
                    <a:pt x="572" y="1096"/>
                    <a:pt x="1037" y="405"/>
                  </a:cubicBezTo>
                  <a:close/>
                  <a:moveTo>
                    <a:pt x="1001" y="1"/>
                  </a:moveTo>
                  <a:cubicBezTo>
                    <a:pt x="953" y="1"/>
                    <a:pt x="918" y="36"/>
                    <a:pt x="882" y="60"/>
                  </a:cubicBezTo>
                  <a:cubicBezTo>
                    <a:pt x="298" y="822"/>
                    <a:pt x="1" y="1739"/>
                    <a:pt x="1" y="2703"/>
                  </a:cubicBezTo>
                  <a:cubicBezTo>
                    <a:pt x="1" y="5120"/>
                    <a:pt x="1989" y="7109"/>
                    <a:pt x="4406" y="7109"/>
                  </a:cubicBezTo>
                  <a:cubicBezTo>
                    <a:pt x="5382" y="7109"/>
                    <a:pt x="6287" y="6811"/>
                    <a:pt x="7061" y="6228"/>
                  </a:cubicBezTo>
                  <a:cubicBezTo>
                    <a:pt x="7109" y="6192"/>
                    <a:pt x="7121" y="6156"/>
                    <a:pt x="7121" y="6108"/>
                  </a:cubicBezTo>
                  <a:cubicBezTo>
                    <a:pt x="7121" y="6061"/>
                    <a:pt x="7109" y="6013"/>
                    <a:pt x="7073" y="5978"/>
                  </a:cubicBezTo>
                  <a:lnTo>
                    <a:pt x="1132" y="36"/>
                  </a:lnTo>
                  <a:cubicBezTo>
                    <a:pt x="1096" y="24"/>
                    <a:pt x="1048" y="1"/>
                    <a:pt x="10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10" name="Google Shape;5278;p46"/>
            <p:cNvSpPr/>
            <p:nvPr/>
          </p:nvSpPr>
          <p:spPr>
            <a:xfrm>
              <a:off x="4129482" y="3681059"/>
              <a:ext cx="355402" cy="354291"/>
            </a:xfrm>
            <a:custGeom>
              <a:avLst/>
              <a:gdLst/>
              <a:ahLst/>
              <a:cxnLst/>
              <a:rect l="l" t="t" r="r" b="b"/>
              <a:pathLst>
                <a:path w="11192" h="11157" extrusionOk="0">
                  <a:moveTo>
                    <a:pt x="5596" y="0"/>
                  </a:moveTo>
                  <a:cubicBezTo>
                    <a:pt x="4096" y="0"/>
                    <a:pt x="2703" y="572"/>
                    <a:pt x="1643" y="1631"/>
                  </a:cubicBezTo>
                  <a:cubicBezTo>
                    <a:pt x="584" y="2691"/>
                    <a:pt x="0" y="4096"/>
                    <a:pt x="0" y="5584"/>
                  </a:cubicBezTo>
                  <a:cubicBezTo>
                    <a:pt x="0" y="7013"/>
                    <a:pt x="536" y="8358"/>
                    <a:pt x="1512" y="9406"/>
                  </a:cubicBezTo>
                  <a:cubicBezTo>
                    <a:pt x="2477" y="10430"/>
                    <a:pt x="3786" y="11061"/>
                    <a:pt x="5191" y="11156"/>
                  </a:cubicBezTo>
                  <a:cubicBezTo>
                    <a:pt x="5286" y="11156"/>
                    <a:pt x="5358" y="11097"/>
                    <a:pt x="5382" y="11014"/>
                  </a:cubicBezTo>
                  <a:cubicBezTo>
                    <a:pt x="5382" y="10918"/>
                    <a:pt x="5322" y="10847"/>
                    <a:pt x="5227" y="10835"/>
                  </a:cubicBezTo>
                  <a:cubicBezTo>
                    <a:pt x="3905" y="10740"/>
                    <a:pt x="2667" y="10144"/>
                    <a:pt x="1762" y="9180"/>
                  </a:cubicBezTo>
                  <a:cubicBezTo>
                    <a:pt x="834" y="8192"/>
                    <a:pt x="333" y="6930"/>
                    <a:pt x="333" y="5572"/>
                  </a:cubicBezTo>
                  <a:cubicBezTo>
                    <a:pt x="333" y="4179"/>
                    <a:pt x="881" y="2858"/>
                    <a:pt x="1881" y="1858"/>
                  </a:cubicBezTo>
                  <a:cubicBezTo>
                    <a:pt x="2881" y="858"/>
                    <a:pt x="4203" y="310"/>
                    <a:pt x="5596" y="310"/>
                  </a:cubicBezTo>
                  <a:cubicBezTo>
                    <a:pt x="7001" y="310"/>
                    <a:pt x="8323" y="858"/>
                    <a:pt x="9323" y="1858"/>
                  </a:cubicBezTo>
                  <a:cubicBezTo>
                    <a:pt x="10323" y="2858"/>
                    <a:pt x="10871" y="4179"/>
                    <a:pt x="10871" y="5572"/>
                  </a:cubicBezTo>
                  <a:cubicBezTo>
                    <a:pt x="10871" y="6918"/>
                    <a:pt x="10359" y="8192"/>
                    <a:pt x="9442" y="9180"/>
                  </a:cubicBezTo>
                  <a:cubicBezTo>
                    <a:pt x="8525" y="10144"/>
                    <a:pt x="7299" y="10740"/>
                    <a:pt x="5977" y="10835"/>
                  </a:cubicBezTo>
                  <a:cubicBezTo>
                    <a:pt x="5882" y="10835"/>
                    <a:pt x="5810" y="10918"/>
                    <a:pt x="5822" y="11014"/>
                  </a:cubicBezTo>
                  <a:cubicBezTo>
                    <a:pt x="5822" y="11097"/>
                    <a:pt x="5894" y="11156"/>
                    <a:pt x="5989" y="11156"/>
                  </a:cubicBezTo>
                  <a:lnTo>
                    <a:pt x="6001" y="11156"/>
                  </a:lnTo>
                  <a:cubicBezTo>
                    <a:pt x="7418" y="11061"/>
                    <a:pt x="8727" y="10442"/>
                    <a:pt x="9692" y="9406"/>
                  </a:cubicBezTo>
                  <a:cubicBezTo>
                    <a:pt x="10656" y="8358"/>
                    <a:pt x="11192" y="7013"/>
                    <a:pt x="11192" y="5584"/>
                  </a:cubicBezTo>
                  <a:cubicBezTo>
                    <a:pt x="11192" y="4096"/>
                    <a:pt x="10597" y="2691"/>
                    <a:pt x="9561" y="1631"/>
                  </a:cubicBezTo>
                  <a:cubicBezTo>
                    <a:pt x="8501" y="572"/>
                    <a:pt x="7108" y="0"/>
                    <a:pt x="5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</p:grpSp>
      <p:grpSp>
        <p:nvGrpSpPr>
          <p:cNvPr id="11" name="Google Shape;5040;p46"/>
          <p:cNvGrpSpPr/>
          <p:nvPr/>
        </p:nvGrpSpPr>
        <p:grpSpPr>
          <a:xfrm>
            <a:off x="1364008" y="2342075"/>
            <a:ext cx="336760" cy="321948"/>
            <a:chOff x="7441465" y="2302860"/>
            <a:chExt cx="342192" cy="327140"/>
          </a:xfrm>
          <a:solidFill>
            <a:schemeClr val="tx1"/>
          </a:solidFill>
        </p:grpSpPr>
        <p:sp>
          <p:nvSpPr>
            <p:cNvPr id="12" name="Google Shape;5041;p46"/>
            <p:cNvSpPr/>
            <p:nvPr/>
          </p:nvSpPr>
          <p:spPr>
            <a:xfrm>
              <a:off x="7441465" y="2337727"/>
              <a:ext cx="299862" cy="292273"/>
            </a:xfrm>
            <a:custGeom>
              <a:avLst/>
              <a:gdLst/>
              <a:ahLst/>
              <a:cxnLst/>
              <a:rect l="l" t="t" r="r" b="b"/>
              <a:pathLst>
                <a:path w="9443" h="9204" extrusionOk="0">
                  <a:moveTo>
                    <a:pt x="8169" y="0"/>
                  </a:moveTo>
                  <a:cubicBezTo>
                    <a:pt x="7835" y="0"/>
                    <a:pt x="7514" y="131"/>
                    <a:pt x="7276" y="370"/>
                  </a:cubicBezTo>
                  <a:lnTo>
                    <a:pt x="6406" y="1251"/>
                  </a:lnTo>
                  <a:cubicBezTo>
                    <a:pt x="6347" y="1310"/>
                    <a:pt x="6347" y="1417"/>
                    <a:pt x="6406" y="1489"/>
                  </a:cubicBezTo>
                  <a:cubicBezTo>
                    <a:pt x="6436" y="1518"/>
                    <a:pt x="6475" y="1533"/>
                    <a:pt x="6517" y="1533"/>
                  </a:cubicBezTo>
                  <a:cubicBezTo>
                    <a:pt x="6558" y="1533"/>
                    <a:pt x="6603" y="1518"/>
                    <a:pt x="6645" y="1489"/>
                  </a:cubicBezTo>
                  <a:lnTo>
                    <a:pt x="7514" y="608"/>
                  </a:lnTo>
                  <a:cubicBezTo>
                    <a:pt x="7692" y="429"/>
                    <a:pt x="7930" y="346"/>
                    <a:pt x="8169" y="346"/>
                  </a:cubicBezTo>
                  <a:cubicBezTo>
                    <a:pt x="8430" y="346"/>
                    <a:pt x="8645" y="453"/>
                    <a:pt x="8823" y="608"/>
                  </a:cubicBezTo>
                  <a:cubicBezTo>
                    <a:pt x="9014" y="786"/>
                    <a:pt x="9097" y="1024"/>
                    <a:pt x="9097" y="1263"/>
                  </a:cubicBezTo>
                  <a:cubicBezTo>
                    <a:pt x="9097" y="1501"/>
                    <a:pt x="8990" y="1739"/>
                    <a:pt x="8823" y="1917"/>
                  </a:cubicBezTo>
                  <a:lnTo>
                    <a:pt x="7621" y="3132"/>
                  </a:lnTo>
                  <a:cubicBezTo>
                    <a:pt x="7502" y="2834"/>
                    <a:pt x="7323" y="2560"/>
                    <a:pt x="7109" y="2334"/>
                  </a:cubicBezTo>
                  <a:cubicBezTo>
                    <a:pt x="6639" y="1870"/>
                    <a:pt x="6022" y="1638"/>
                    <a:pt x="5408" y="1638"/>
                  </a:cubicBezTo>
                  <a:cubicBezTo>
                    <a:pt x="4793" y="1638"/>
                    <a:pt x="4180" y="1870"/>
                    <a:pt x="3716" y="2334"/>
                  </a:cubicBezTo>
                  <a:lnTo>
                    <a:pt x="941" y="5108"/>
                  </a:lnTo>
                  <a:cubicBezTo>
                    <a:pt x="1" y="6049"/>
                    <a:pt x="1" y="7561"/>
                    <a:pt x="941" y="8502"/>
                  </a:cubicBezTo>
                  <a:cubicBezTo>
                    <a:pt x="1406" y="8966"/>
                    <a:pt x="2025" y="9204"/>
                    <a:pt x="2644" y="9204"/>
                  </a:cubicBezTo>
                  <a:cubicBezTo>
                    <a:pt x="3251" y="9204"/>
                    <a:pt x="3870" y="8966"/>
                    <a:pt x="4335" y="8502"/>
                  </a:cubicBezTo>
                  <a:lnTo>
                    <a:pt x="5811" y="7025"/>
                  </a:lnTo>
                  <a:cubicBezTo>
                    <a:pt x="5871" y="6966"/>
                    <a:pt x="5871" y="6858"/>
                    <a:pt x="5811" y="6787"/>
                  </a:cubicBezTo>
                  <a:cubicBezTo>
                    <a:pt x="5783" y="6778"/>
                    <a:pt x="5750" y="6772"/>
                    <a:pt x="5716" y="6772"/>
                  </a:cubicBezTo>
                  <a:cubicBezTo>
                    <a:pt x="5662" y="6772"/>
                    <a:pt x="5605" y="6786"/>
                    <a:pt x="5561" y="6823"/>
                  </a:cubicBezTo>
                  <a:lnTo>
                    <a:pt x="4085" y="8299"/>
                  </a:lnTo>
                  <a:cubicBezTo>
                    <a:pt x="3692" y="8680"/>
                    <a:pt x="3180" y="8906"/>
                    <a:pt x="2620" y="8906"/>
                  </a:cubicBezTo>
                  <a:cubicBezTo>
                    <a:pt x="2073" y="8906"/>
                    <a:pt x="1549" y="8692"/>
                    <a:pt x="1168" y="8299"/>
                  </a:cubicBezTo>
                  <a:cubicBezTo>
                    <a:pt x="358" y="7489"/>
                    <a:pt x="358" y="6180"/>
                    <a:pt x="1168" y="5358"/>
                  </a:cubicBezTo>
                  <a:lnTo>
                    <a:pt x="3930" y="2596"/>
                  </a:lnTo>
                  <a:cubicBezTo>
                    <a:pt x="4323" y="2203"/>
                    <a:pt x="4847" y="1977"/>
                    <a:pt x="5394" y="1977"/>
                  </a:cubicBezTo>
                  <a:cubicBezTo>
                    <a:pt x="5942" y="1977"/>
                    <a:pt x="6466" y="2191"/>
                    <a:pt x="6847" y="2596"/>
                  </a:cubicBezTo>
                  <a:cubicBezTo>
                    <a:pt x="7073" y="2822"/>
                    <a:pt x="7252" y="3096"/>
                    <a:pt x="7359" y="3394"/>
                  </a:cubicBezTo>
                  <a:lnTo>
                    <a:pt x="6049" y="4703"/>
                  </a:lnTo>
                  <a:cubicBezTo>
                    <a:pt x="5871" y="4882"/>
                    <a:pt x="5633" y="4977"/>
                    <a:pt x="5394" y="4977"/>
                  </a:cubicBezTo>
                  <a:cubicBezTo>
                    <a:pt x="5156" y="4977"/>
                    <a:pt x="4918" y="4870"/>
                    <a:pt x="4740" y="4703"/>
                  </a:cubicBezTo>
                  <a:cubicBezTo>
                    <a:pt x="4644" y="4620"/>
                    <a:pt x="4573" y="4513"/>
                    <a:pt x="4525" y="4394"/>
                  </a:cubicBezTo>
                  <a:cubicBezTo>
                    <a:pt x="4507" y="4321"/>
                    <a:pt x="4440" y="4290"/>
                    <a:pt x="4378" y="4290"/>
                  </a:cubicBezTo>
                  <a:cubicBezTo>
                    <a:pt x="4359" y="4290"/>
                    <a:pt x="4340" y="4293"/>
                    <a:pt x="4323" y="4299"/>
                  </a:cubicBezTo>
                  <a:cubicBezTo>
                    <a:pt x="4239" y="4334"/>
                    <a:pt x="4204" y="4441"/>
                    <a:pt x="4228" y="4513"/>
                  </a:cubicBezTo>
                  <a:cubicBezTo>
                    <a:pt x="4287" y="4680"/>
                    <a:pt x="4394" y="4811"/>
                    <a:pt x="4513" y="4930"/>
                  </a:cubicBezTo>
                  <a:cubicBezTo>
                    <a:pt x="4751" y="5168"/>
                    <a:pt x="5061" y="5299"/>
                    <a:pt x="5406" y="5299"/>
                  </a:cubicBezTo>
                  <a:cubicBezTo>
                    <a:pt x="5752" y="5299"/>
                    <a:pt x="6061" y="5168"/>
                    <a:pt x="6299" y="4930"/>
                  </a:cubicBezTo>
                  <a:lnTo>
                    <a:pt x="9062" y="2155"/>
                  </a:lnTo>
                  <a:cubicBezTo>
                    <a:pt x="9300" y="1917"/>
                    <a:pt x="9443" y="1608"/>
                    <a:pt x="9443" y="1263"/>
                  </a:cubicBezTo>
                  <a:cubicBezTo>
                    <a:pt x="9443" y="929"/>
                    <a:pt x="9300" y="608"/>
                    <a:pt x="9062" y="370"/>
                  </a:cubicBezTo>
                  <a:cubicBezTo>
                    <a:pt x="8823" y="131"/>
                    <a:pt x="8514" y="0"/>
                    <a:pt x="81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13" name="Google Shape;5042;p46"/>
            <p:cNvSpPr/>
            <p:nvPr/>
          </p:nvSpPr>
          <p:spPr>
            <a:xfrm>
              <a:off x="7484588" y="2302860"/>
              <a:ext cx="299069" cy="293130"/>
            </a:xfrm>
            <a:custGeom>
              <a:avLst/>
              <a:gdLst/>
              <a:ahLst/>
              <a:cxnLst/>
              <a:rect l="l" t="t" r="r" b="b"/>
              <a:pathLst>
                <a:path w="9418" h="9231" extrusionOk="0">
                  <a:moveTo>
                    <a:pt x="6805" y="0"/>
                  </a:moveTo>
                  <a:cubicBezTo>
                    <a:pt x="6191" y="0"/>
                    <a:pt x="5578" y="235"/>
                    <a:pt x="5108" y="706"/>
                  </a:cubicBezTo>
                  <a:lnTo>
                    <a:pt x="3632" y="2170"/>
                  </a:lnTo>
                  <a:cubicBezTo>
                    <a:pt x="3572" y="2230"/>
                    <a:pt x="3572" y="2337"/>
                    <a:pt x="3632" y="2408"/>
                  </a:cubicBezTo>
                  <a:cubicBezTo>
                    <a:pt x="3661" y="2438"/>
                    <a:pt x="3703" y="2453"/>
                    <a:pt x="3746" y="2453"/>
                  </a:cubicBezTo>
                  <a:cubicBezTo>
                    <a:pt x="3789" y="2453"/>
                    <a:pt x="3834" y="2438"/>
                    <a:pt x="3870" y="2408"/>
                  </a:cubicBezTo>
                  <a:lnTo>
                    <a:pt x="5346" y="944"/>
                  </a:lnTo>
                  <a:cubicBezTo>
                    <a:pt x="5745" y="539"/>
                    <a:pt x="6272" y="336"/>
                    <a:pt x="6802" y="336"/>
                  </a:cubicBezTo>
                  <a:cubicBezTo>
                    <a:pt x="7331" y="336"/>
                    <a:pt x="7864" y="539"/>
                    <a:pt x="8275" y="944"/>
                  </a:cubicBezTo>
                  <a:cubicBezTo>
                    <a:pt x="9085" y="1741"/>
                    <a:pt x="9085" y="3051"/>
                    <a:pt x="8275" y="3873"/>
                  </a:cubicBezTo>
                  <a:lnTo>
                    <a:pt x="5513" y="6635"/>
                  </a:lnTo>
                  <a:cubicBezTo>
                    <a:pt x="5120" y="7028"/>
                    <a:pt x="4596" y="7254"/>
                    <a:pt x="4048" y="7254"/>
                  </a:cubicBezTo>
                  <a:cubicBezTo>
                    <a:pt x="3501" y="7254"/>
                    <a:pt x="2977" y="7040"/>
                    <a:pt x="2596" y="6635"/>
                  </a:cubicBezTo>
                  <a:cubicBezTo>
                    <a:pt x="2370" y="6421"/>
                    <a:pt x="2191" y="6135"/>
                    <a:pt x="2084" y="5837"/>
                  </a:cubicBezTo>
                  <a:lnTo>
                    <a:pt x="3393" y="4527"/>
                  </a:lnTo>
                  <a:cubicBezTo>
                    <a:pt x="3572" y="4349"/>
                    <a:pt x="3810" y="4254"/>
                    <a:pt x="4048" y="4254"/>
                  </a:cubicBezTo>
                  <a:cubicBezTo>
                    <a:pt x="4286" y="4254"/>
                    <a:pt x="4525" y="4361"/>
                    <a:pt x="4703" y="4527"/>
                  </a:cubicBezTo>
                  <a:cubicBezTo>
                    <a:pt x="4798" y="4611"/>
                    <a:pt x="4870" y="4718"/>
                    <a:pt x="4917" y="4837"/>
                  </a:cubicBezTo>
                  <a:cubicBezTo>
                    <a:pt x="4936" y="4910"/>
                    <a:pt x="5002" y="4941"/>
                    <a:pt x="5065" y="4941"/>
                  </a:cubicBezTo>
                  <a:cubicBezTo>
                    <a:pt x="5084" y="4941"/>
                    <a:pt x="5103" y="4938"/>
                    <a:pt x="5120" y="4932"/>
                  </a:cubicBezTo>
                  <a:cubicBezTo>
                    <a:pt x="5215" y="4897"/>
                    <a:pt x="5239" y="4789"/>
                    <a:pt x="5215" y="4718"/>
                  </a:cubicBezTo>
                  <a:cubicBezTo>
                    <a:pt x="5156" y="4551"/>
                    <a:pt x="5048" y="4420"/>
                    <a:pt x="4929" y="4301"/>
                  </a:cubicBezTo>
                  <a:cubicBezTo>
                    <a:pt x="4691" y="4063"/>
                    <a:pt x="4382" y="3932"/>
                    <a:pt x="4036" y="3932"/>
                  </a:cubicBezTo>
                  <a:cubicBezTo>
                    <a:pt x="3691" y="3932"/>
                    <a:pt x="3382" y="4063"/>
                    <a:pt x="3143" y="4301"/>
                  </a:cubicBezTo>
                  <a:lnTo>
                    <a:pt x="1786" y="5659"/>
                  </a:lnTo>
                  <a:cubicBezTo>
                    <a:pt x="1762" y="5670"/>
                    <a:pt x="1738" y="5682"/>
                    <a:pt x="1727" y="5718"/>
                  </a:cubicBezTo>
                  <a:lnTo>
                    <a:pt x="369" y="7075"/>
                  </a:lnTo>
                  <a:cubicBezTo>
                    <a:pt x="131" y="7314"/>
                    <a:pt x="0" y="7623"/>
                    <a:pt x="0" y="7968"/>
                  </a:cubicBezTo>
                  <a:cubicBezTo>
                    <a:pt x="0" y="8302"/>
                    <a:pt x="131" y="8623"/>
                    <a:pt x="369" y="8861"/>
                  </a:cubicBezTo>
                  <a:cubicBezTo>
                    <a:pt x="607" y="9099"/>
                    <a:pt x="929" y="9230"/>
                    <a:pt x="1262" y="9230"/>
                  </a:cubicBezTo>
                  <a:cubicBezTo>
                    <a:pt x="1608" y="9230"/>
                    <a:pt x="1917" y="9099"/>
                    <a:pt x="2155" y="8861"/>
                  </a:cubicBezTo>
                  <a:lnTo>
                    <a:pt x="3036" y="7980"/>
                  </a:lnTo>
                  <a:cubicBezTo>
                    <a:pt x="3096" y="7921"/>
                    <a:pt x="3096" y="7814"/>
                    <a:pt x="3036" y="7742"/>
                  </a:cubicBezTo>
                  <a:cubicBezTo>
                    <a:pt x="3006" y="7712"/>
                    <a:pt x="2965" y="7697"/>
                    <a:pt x="2922" y="7697"/>
                  </a:cubicBezTo>
                  <a:cubicBezTo>
                    <a:pt x="2879" y="7697"/>
                    <a:pt x="2834" y="7712"/>
                    <a:pt x="2798" y="7742"/>
                  </a:cubicBezTo>
                  <a:lnTo>
                    <a:pt x="1917" y="8623"/>
                  </a:lnTo>
                  <a:cubicBezTo>
                    <a:pt x="1738" y="8802"/>
                    <a:pt x="1500" y="8885"/>
                    <a:pt x="1262" y="8885"/>
                  </a:cubicBezTo>
                  <a:cubicBezTo>
                    <a:pt x="1012" y="8885"/>
                    <a:pt x="786" y="8778"/>
                    <a:pt x="607" y="8623"/>
                  </a:cubicBezTo>
                  <a:cubicBezTo>
                    <a:pt x="429" y="8445"/>
                    <a:pt x="345" y="8206"/>
                    <a:pt x="345" y="7968"/>
                  </a:cubicBezTo>
                  <a:cubicBezTo>
                    <a:pt x="345" y="7706"/>
                    <a:pt x="453" y="7492"/>
                    <a:pt x="607" y="7314"/>
                  </a:cubicBezTo>
                  <a:lnTo>
                    <a:pt x="1822" y="6099"/>
                  </a:lnTo>
                  <a:cubicBezTo>
                    <a:pt x="1941" y="6397"/>
                    <a:pt x="2119" y="6671"/>
                    <a:pt x="2334" y="6897"/>
                  </a:cubicBezTo>
                  <a:cubicBezTo>
                    <a:pt x="2786" y="7337"/>
                    <a:pt x="3393" y="7587"/>
                    <a:pt x="4036" y="7587"/>
                  </a:cubicBezTo>
                  <a:cubicBezTo>
                    <a:pt x="4679" y="7587"/>
                    <a:pt x="5287" y="7337"/>
                    <a:pt x="5727" y="6897"/>
                  </a:cubicBezTo>
                  <a:lnTo>
                    <a:pt x="8501" y="4123"/>
                  </a:lnTo>
                  <a:cubicBezTo>
                    <a:pt x="9418" y="3158"/>
                    <a:pt x="9418" y="1634"/>
                    <a:pt x="8501" y="706"/>
                  </a:cubicBezTo>
                  <a:cubicBezTo>
                    <a:pt x="8031" y="235"/>
                    <a:pt x="7418" y="0"/>
                    <a:pt x="68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</p:grpSp>
      <p:grpSp>
        <p:nvGrpSpPr>
          <p:cNvPr id="18" name="Google Shape;5827;p48"/>
          <p:cNvGrpSpPr/>
          <p:nvPr/>
        </p:nvGrpSpPr>
        <p:grpSpPr>
          <a:xfrm>
            <a:off x="1545542" y="2941837"/>
            <a:ext cx="247666" cy="344608"/>
            <a:chOff x="910723" y="1508212"/>
            <a:chExt cx="251660" cy="350166"/>
          </a:xfrm>
          <a:solidFill>
            <a:schemeClr val="tx1"/>
          </a:solidFill>
        </p:grpSpPr>
        <p:sp>
          <p:nvSpPr>
            <p:cNvPr id="19" name="Google Shape;5828;p48"/>
            <p:cNvSpPr/>
            <p:nvPr/>
          </p:nvSpPr>
          <p:spPr>
            <a:xfrm>
              <a:off x="910723" y="1508212"/>
              <a:ext cx="251660" cy="350166"/>
            </a:xfrm>
            <a:custGeom>
              <a:avLst/>
              <a:gdLst/>
              <a:ahLst/>
              <a:cxnLst/>
              <a:rect l="l" t="t" r="r" b="b"/>
              <a:pathLst>
                <a:path w="7907" h="11002" extrusionOk="0">
                  <a:moveTo>
                    <a:pt x="3942" y="334"/>
                  </a:moveTo>
                  <a:cubicBezTo>
                    <a:pt x="4132" y="334"/>
                    <a:pt x="4299" y="441"/>
                    <a:pt x="4394" y="608"/>
                  </a:cubicBezTo>
                  <a:cubicBezTo>
                    <a:pt x="4418" y="644"/>
                    <a:pt x="4466" y="679"/>
                    <a:pt x="4525" y="679"/>
                  </a:cubicBezTo>
                  <a:lnTo>
                    <a:pt x="5132" y="679"/>
                  </a:lnTo>
                  <a:cubicBezTo>
                    <a:pt x="5240" y="679"/>
                    <a:pt x="5311" y="763"/>
                    <a:pt x="5311" y="858"/>
                  </a:cubicBezTo>
                  <a:lnTo>
                    <a:pt x="5311" y="1382"/>
                  </a:lnTo>
                  <a:lnTo>
                    <a:pt x="2573" y="1382"/>
                  </a:lnTo>
                  <a:lnTo>
                    <a:pt x="2573" y="858"/>
                  </a:lnTo>
                  <a:cubicBezTo>
                    <a:pt x="2573" y="751"/>
                    <a:pt x="2668" y="679"/>
                    <a:pt x="2751" y="679"/>
                  </a:cubicBezTo>
                  <a:lnTo>
                    <a:pt x="3358" y="679"/>
                  </a:lnTo>
                  <a:cubicBezTo>
                    <a:pt x="3418" y="679"/>
                    <a:pt x="3466" y="644"/>
                    <a:pt x="3501" y="608"/>
                  </a:cubicBezTo>
                  <a:cubicBezTo>
                    <a:pt x="3585" y="441"/>
                    <a:pt x="3763" y="334"/>
                    <a:pt x="3942" y="334"/>
                  </a:cubicBezTo>
                  <a:close/>
                  <a:moveTo>
                    <a:pt x="7240" y="1013"/>
                  </a:moveTo>
                  <a:cubicBezTo>
                    <a:pt x="7442" y="1013"/>
                    <a:pt x="7609" y="1179"/>
                    <a:pt x="7609" y="1370"/>
                  </a:cubicBezTo>
                  <a:lnTo>
                    <a:pt x="7609" y="10323"/>
                  </a:lnTo>
                  <a:lnTo>
                    <a:pt x="7585" y="10323"/>
                  </a:lnTo>
                  <a:cubicBezTo>
                    <a:pt x="7585" y="10514"/>
                    <a:pt x="7430" y="10681"/>
                    <a:pt x="7228" y="10681"/>
                  </a:cubicBezTo>
                  <a:lnTo>
                    <a:pt x="691" y="10681"/>
                  </a:lnTo>
                  <a:cubicBezTo>
                    <a:pt x="501" y="10681"/>
                    <a:pt x="334" y="10514"/>
                    <a:pt x="334" y="10323"/>
                  </a:cubicBezTo>
                  <a:lnTo>
                    <a:pt x="334" y="1370"/>
                  </a:lnTo>
                  <a:cubicBezTo>
                    <a:pt x="334" y="1179"/>
                    <a:pt x="501" y="1013"/>
                    <a:pt x="691" y="1013"/>
                  </a:cubicBezTo>
                  <a:lnTo>
                    <a:pt x="2263" y="1013"/>
                  </a:lnTo>
                  <a:lnTo>
                    <a:pt x="2263" y="1537"/>
                  </a:lnTo>
                  <a:cubicBezTo>
                    <a:pt x="2263" y="1632"/>
                    <a:pt x="2335" y="1703"/>
                    <a:pt x="2418" y="1703"/>
                  </a:cubicBezTo>
                  <a:lnTo>
                    <a:pt x="5525" y="1703"/>
                  </a:lnTo>
                  <a:cubicBezTo>
                    <a:pt x="5609" y="1703"/>
                    <a:pt x="5680" y="1632"/>
                    <a:pt x="5680" y="1537"/>
                  </a:cubicBezTo>
                  <a:lnTo>
                    <a:pt x="5680" y="1013"/>
                  </a:lnTo>
                  <a:close/>
                  <a:moveTo>
                    <a:pt x="3954" y="1"/>
                  </a:moveTo>
                  <a:cubicBezTo>
                    <a:pt x="3692" y="1"/>
                    <a:pt x="3442" y="144"/>
                    <a:pt x="3275" y="346"/>
                  </a:cubicBezTo>
                  <a:lnTo>
                    <a:pt x="2751" y="346"/>
                  </a:lnTo>
                  <a:cubicBezTo>
                    <a:pt x="2525" y="346"/>
                    <a:pt x="2335" y="501"/>
                    <a:pt x="2275" y="691"/>
                  </a:cubicBezTo>
                  <a:lnTo>
                    <a:pt x="680" y="691"/>
                  </a:lnTo>
                  <a:cubicBezTo>
                    <a:pt x="310" y="691"/>
                    <a:pt x="1" y="989"/>
                    <a:pt x="1" y="1382"/>
                  </a:cubicBezTo>
                  <a:lnTo>
                    <a:pt x="1" y="10323"/>
                  </a:lnTo>
                  <a:cubicBezTo>
                    <a:pt x="1" y="10692"/>
                    <a:pt x="299" y="11002"/>
                    <a:pt x="680" y="11002"/>
                  </a:cubicBezTo>
                  <a:lnTo>
                    <a:pt x="7216" y="11002"/>
                  </a:lnTo>
                  <a:cubicBezTo>
                    <a:pt x="7585" y="11002"/>
                    <a:pt x="7907" y="10704"/>
                    <a:pt x="7907" y="10323"/>
                  </a:cubicBezTo>
                  <a:lnTo>
                    <a:pt x="7907" y="1382"/>
                  </a:lnTo>
                  <a:cubicBezTo>
                    <a:pt x="7907" y="989"/>
                    <a:pt x="7609" y="691"/>
                    <a:pt x="7228" y="691"/>
                  </a:cubicBezTo>
                  <a:lnTo>
                    <a:pt x="5644" y="691"/>
                  </a:lnTo>
                  <a:cubicBezTo>
                    <a:pt x="5561" y="501"/>
                    <a:pt x="5383" y="346"/>
                    <a:pt x="5168" y="346"/>
                  </a:cubicBezTo>
                  <a:lnTo>
                    <a:pt x="4644" y="346"/>
                  </a:lnTo>
                  <a:cubicBezTo>
                    <a:pt x="4478" y="144"/>
                    <a:pt x="4228" y="1"/>
                    <a:pt x="3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20" name="Google Shape;5829;p48"/>
            <p:cNvSpPr/>
            <p:nvPr/>
          </p:nvSpPr>
          <p:spPr>
            <a:xfrm>
              <a:off x="1031604" y="1530205"/>
              <a:ext cx="10280" cy="10248"/>
            </a:xfrm>
            <a:custGeom>
              <a:avLst/>
              <a:gdLst/>
              <a:ahLst/>
              <a:cxnLst/>
              <a:rect l="l" t="t" r="r" b="b"/>
              <a:pathLst>
                <a:path w="323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cubicBezTo>
                    <a:pt x="251" y="322"/>
                    <a:pt x="322" y="250"/>
                    <a:pt x="322" y="167"/>
                  </a:cubicBez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21" name="Google Shape;5830;p48"/>
            <p:cNvSpPr/>
            <p:nvPr/>
          </p:nvSpPr>
          <p:spPr>
            <a:xfrm>
              <a:off x="932334" y="1551784"/>
              <a:ext cx="208088" cy="273653"/>
            </a:xfrm>
            <a:custGeom>
              <a:avLst/>
              <a:gdLst/>
              <a:ahLst/>
              <a:cxnLst/>
              <a:rect l="l" t="t" r="r" b="b"/>
              <a:pathLst>
                <a:path w="6538" h="8598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lnTo>
                    <a:pt x="1" y="8430"/>
                  </a:lnTo>
                  <a:cubicBezTo>
                    <a:pt x="1" y="8526"/>
                    <a:pt x="72" y="8597"/>
                    <a:pt x="167" y="8597"/>
                  </a:cubicBezTo>
                  <a:lnTo>
                    <a:pt x="6358" y="8597"/>
                  </a:lnTo>
                  <a:cubicBezTo>
                    <a:pt x="6442" y="8597"/>
                    <a:pt x="6525" y="8526"/>
                    <a:pt x="6525" y="8430"/>
                  </a:cubicBezTo>
                  <a:lnTo>
                    <a:pt x="6525" y="168"/>
                  </a:lnTo>
                  <a:cubicBezTo>
                    <a:pt x="6537" y="84"/>
                    <a:pt x="6466" y="13"/>
                    <a:pt x="6370" y="13"/>
                  </a:cubicBezTo>
                  <a:lnTo>
                    <a:pt x="5513" y="13"/>
                  </a:lnTo>
                  <a:cubicBezTo>
                    <a:pt x="5418" y="13"/>
                    <a:pt x="5346" y="84"/>
                    <a:pt x="5346" y="168"/>
                  </a:cubicBezTo>
                  <a:cubicBezTo>
                    <a:pt x="5346" y="263"/>
                    <a:pt x="5418" y="334"/>
                    <a:pt x="5513" y="334"/>
                  </a:cubicBezTo>
                  <a:lnTo>
                    <a:pt x="6204" y="334"/>
                  </a:lnTo>
                  <a:lnTo>
                    <a:pt x="6204" y="8264"/>
                  </a:lnTo>
                  <a:lnTo>
                    <a:pt x="334" y="8264"/>
                  </a:lnTo>
                  <a:lnTo>
                    <a:pt x="334" y="334"/>
                  </a:lnTo>
                  <a:lnTo>
                    <a:pt x="1024" y="334"/>
                  </a:lnTo>
                  <a:cubicBezTo>
                    <a:pt x="1120" y="334"/>
                    <a:pt x="1191" y="263"/>
                    <a:pt x="1191" y="168"/>
                  </a:cubicBezTo>
                  <a:cubicBezTo>
                    <a:pt x="1191" y="84"/>
                    <a:pt x="1120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22" name="Google Shape;5831;p48"/>
            <p:cNvSpPr/>
            <p:nvPr/>
          </p:nvSpPr>
          <p:spPr>
            <a:xfrm>
              <a:off x="965689" y="1661302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5"/>
                  </a:cubicBezTo>
                  <a:cubicBezTo>
                    <a:pt x="703" y="620"/>
                    <a:pt x="608" y="703"/>
                    <a:pt x="500" y="703"/>
                  </a:cubicBezTo>
                  <a:cubicBezTo>
                    <a:pt x="405" y="703"/>
                    <a:pt x="322" y="620"/>
                    <a:pt x="322" y="525"/>
                  </a:cubicBezTo>
                  <a:cubicBezTo>
                    <a:pt x="322" y="417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513"/>
                  </a:cubicBezTo>
                  <a:cubicBezTo>
                    <a:pt x="0" y="787"/>
                    <a:pt x="227" y="1013"/>
                    <a:pt x="500" y="1013"/>
                  </a:cubicBezTo>
                  <a:cubicBezTo>
                    <a:pt x="786" y="1013"/>
                    <a:pt x="1012" y="787"/>
                    <a:pt x="1012" y="513"/>
                  </a:cubicBezTo>
                  <a:cubicBezTo>
                    <a:pt x="1012" y="227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23" name="Google Shape;5832;p48"/>
            <p:cNvSpPr/>
            <p:nvPr/>
          </p:nvSpPr>
          <p:spPr>
            <a:xfrm>
              <a:off x="965689" y="1710571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4"/>
                  </a:cubicBezTo>
                  <a:cubicBezTo>
                    <a:pt x="679" y="608"/>
                    <a:pt x="608" y="703"/>
                    <a:pt x="500" y="703"/>
                  </a:cubicBezTo>
                  <a:cubicBezTo>
                    <a:pt x="405" y="703"/>
                    <a:pt x="322" y="608"/>
                    <a:pt x="322" y="524"/>
                  </a:cubicBezTo>
                  <a:cubicBezTo>
                    <a:pt x="322" y="441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513"/>
                  </a:cubicBezTo>
                  <a:cubicBezTo>
                    <a:pt x="0" y="786"/>
                    <a:pt x="227" y="1013"/>
                    <a:pt x="500" y="1013"/>
                  </a:cubicBezTo>
                  <a:cubicBezTo>
                    <a:pt x="786" y="1013"/>
                    <a:pt x="1012" y="786"/>
                    <a:pt x="1012" y="513"/>
                  </a:cubicBezTo>
                  <a:cubicBezTo>
                    <a:pt x="1012" y="227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24" name="Google Shape;5833;p48"/>
            <p:cNvSpPr/>
            <p:nvPr/>
          </p:nvSpPr>
          <p:spPr>
            <a:xfrm>
              <a:off x="965689" y="1760604"/>
              <a:ext cx="32241" cy="31859"/>
            </a:xfrm>
            <a:custGeom>
              <a:avLst/>
              <a:gdLst/>
              <a:ahLst/>
              <a:cxnLst/>
              <a:rect l="l" t="t" r="r" b="b"/>
              <a:pathLst>
                <a:path w="1013" h="1001" extrusionOk="0">
                  <a:moveTo>
                    <a:pt x="500" y="322"/>
                  </a:moveTo>
                  <a:cubicBezTo>
                    <a:pt x="608" y="322"/>
                    <a:pt x="679" y="417"/>
                    <a:pt x="679" y="500"/>
                  </a:cubicBezTo>
                  <a:cubicBezTo>
                    <a:pt x="703" y="596"/>
                    <a:pt x="608" y="679"/>
                    <a:pt x="500" y="679"/>
                  </a:cubicBezTo>
                  <a:cubicBezTo>
                    <a:pt x="405" y="679"/>
                    <a:pt x="322" y="584"/>
                    <a:pt x="322" y="500"/>
                  </a:cubicBezTo>
                  <a:cubicBezTo>
                    <a:pt x="322" y="393"/>
                    <a:pt x="417" y="322"/>
                    <a:pt x="500" y="322"/>
                  </a:cubicBezTo>
                  <a:close/>
                  <a:moveTo>
                    <a:pt x="500" y="0"/>
                  </a:moveTo>
                  <a:cubicBezTo>
                    <a:pt x="227" y="0"/>
                    <a:pt x="0" y="215"/>
                    <a:pt x="0" y="500"/>
                  </a:cubicBezTo>
                  <a:cubicBezTo>
                    <a:pt x="0" y="786"/>
                    <a:pt x="227" y="1000"/>
                    <a:pt x="500" y="1000"/>
                  </a:cubicBezTo>
                  <a:cubicBezTo>
                    <a:pt x="786" y="1000"/>
                    <a:pt x="1012" y="786"/>
                    <a:pt x="1012" y="500"/>
                  </a:cubicBezTo>
                  <a:cubicBezTo>
                    <a:pt x="1012" y="215"/>
                    <a:pt x="786" y="0"/>
                    <a:pt x="5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25" name="Google Shape;5834;p48"/>
            <p:cNvSpPr/>
            <p:nvPr/>
          </p:nvSpPr>
          <p:spPr>
            <a:xfrm>
              <a:off x="1009643" y="1661302"/>
              <a:ext cx="59899" cy="10662"/>
            </a:xfrm>
            <a:custGeom>
              <a:avLst/>
              <a:gdLst/>
              <a:ahLst/>
              <a:cxnLst/>
              <a:rect l="l" t="t" r="r" b="b"/>
              <a:pathLst>
                <a:path w="1882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1715" y="334"/>
                  </a:lnTo>
                  <a:cubicBezTo>
                    <a:pt x="1798" y="334"/>
                    <a:pt x="1882" y="263"/>
                    <a:pt x="1882" y="167"/>
                  </a:cubicBezTo>
                  <a:cubicBezTo>
                    <a:pt x="1882" y="72"/>
                    <a:pt x="1798" y="1"/>
                    <a:pt x="1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26" name="Google Shape;5835;p48"/>
            <p:cNvSpPr/>
            <p:nvPr/>
          </p:nvSpPr>
          <p:spPr>
            <a:xfrm>
              <a:off x="1009643" y="1683677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2917" y="334"/>
                  </a:lnTo>
                  <a:cubicBezTo>
                    <a:pt x="3013" y="334"/>
                    <a:pt x="3084" y="250"/>
                    <a:pt x="3084" y="167"/>
                  </a:cubicBezTo>
                  <a:cubicBezTo>
                    <a:pt x="3084" y="72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27" name="Google Shape;5836;p48"/>
            <p:cNvSpPr/>
            <p:nvPr/>
          </p:nvSpPr>
          <p:spPr>
            <a:xfrm>
              <a:off x="1009643" y="1710571"/>
              <a:ext cx="59899" cy="10630"/>
            </a:xfrm>
            <a:custGeom>
              <a:avLst/>
              <a:gdLst/>
              <a:ahLst/>
              <a:cxnLst/>
              <a:rect l="l" t="t" r="r" b="b"/>
              <a:pathLst>
                <a:path w="1882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1715" y="334"/>
                  </a:lnTo>
                  <a:cubicBezTo>
                    <a:pt x="1798" y="334"/>
                    <a:pt x="1882" y="263"/>
                    <a:pt x="1882" y="167"/>
                  </a:cubicBezTo>
                  <a:cubicBezTo>
                    <a:pt x="1882" y="84"/>
                    <a:pt x="1798" y="1"/>
                    <a:pt x="1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28" name="Google Shape;5837;p48"/>
            <p:cNvSpPr/>
            <p:nvPr/>
          </p:nvSpPr>
          <p:spPr>
            <a:xfrm>
              <a:off x="1009643" y="1732946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917" y="333"/>
                  </a:lnTo>
                  <a:cubicBezTo>
                    <a:pt x="3013" y="333"/>
                    <a:pt x="3084" y="250"/>
                    <a:pt x="3084" y="167"/>
                  </a:cubicBezTo>
                  <a:cubicBezTo>
                    <a:pt x="3084" y="71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29" name="Google Shape;5838;p48"/>
            <p:cNvSpPr/>
            <p:nvPr/>
          </p:nvSpPr>
          <p:spPr>
            <a:xfrm>
              <a:off x="1009643" y="1760604"/>
              <a:ext cx="59899" cy="10248"/>
            </a:xfrm>
            <a:custGeom>
              <a:avLst/>
              <a:gdLst/>
              <a:ahLst/>
              <a:cxnLst/>
              <a:rect l="l" t="t" r="r" b="b"/>
              <a:pathLst>
                <a:path w="1882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1715" y="322"/>
                  </a:lnTo>
                  <a:cubicBezTo>
                    <a:pt x="1798" y="322"/>
                    <a:pt x="1882" y="250"/>
                    <a:pt x="1882" y="155"/>
                  </a:cubicBezTo>
                  <a:cubicBezTo>
                    <a:pt x="1882" y="72"/>
                    <a:pt x="1798" y="0"/>
                    <a:pt x="1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30" name="Google Shape;5839;p48"/>
            <p:cNvSpPr/>
            <p:nvPr/>
          </p:nvSpPr>
          <p:spPr>
            <a:xfrm>
              <a:off x="1009643" y="1782183"/>
              <a:ext cx="98188" cy="10662"/>
            </a:xfrm>
            <a:custGeom>
              <a:avLst/>
              <a:gdLst/>
              <a:ahLst/>
              <a:cxnLst/>
              <a:rect l="l" t="t" r="r" b="b"/>
              <a:pathLst>
                <a:path w="3085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2917" y="334"/>
                  </a:lnTo>
                  <a:cubicBezTo>
                    <a:pt x="3013" y="334"/>
                    <a:pt x="3084" y="251"/>
                    <a:pt x="3084" y="168"/>
                  </a:cubicBezTo>
                  <a:cubicBezTo>
                    <a:pt x="3084" y="72"/>
                    <a:pt x="3013" y="1"/>
                    <a:pt x="2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31" name="Google Shape;5840;p48"/>
            <p:cNvSpPr/>
            <p:nvPr/>
          </p:nvSpPr>
          <p:spPr>
            <a:xfrm>
              <a:off x="1009643" y="1579473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917" y="333"/>
                  </a:lnTo>
                  <a:cubicBezTo>
                    <a:pt x="3013" y="333"/>
                    <a:pt x="3084" y="250"/>
                    <a:pt x="3084" y="167"/>
                  </a:cubicBezTo>
                  <a:cubicBezTo>
                    <a:pt x="3084" y="71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32" name="Google Shape;5841;p48"/>
            <p:cNvSpPr/>
            <p:nvPr/>
          </p:nvSpPr>
          <p:spPr>
            <a:xfrm>
              <a:off x="965689" y="1628711"/>
              <a:ext cx="142142" cy="10662"/>
            </a:xfrm>
            <a:custGeom>
              <a:avLst/>
              <a:gdLst/>
              <a:ahLst/>
              <a:cxnLst/>
              <a:rect l="l" t="t" r="r" b="b"/>
              <a:pathLst>
                <a:path w="4466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4298" y="334"/>
                  </a:lnTo>
                  <a:cubicBezTo>
                    <a:pt x="4394" y="334"/>
                    <a:pt x="4465" y="251"/>
                    <a:pt x="4465" y="168"/>
                  </a:cubicBezTo>
                  <a:cubicBezTo>
                    <a:pt x="4465" y="72"/>
                    <a:pt x="4394" y="1"/>
                    <a:pt x="42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33" name="Google Shape;5842;p48"/>
            <p:cNvSpPr/>
            <p:nvPr/>
          </p:nvSpPr>
          <p:spPr>
            <a:xfrm>
              <a:off x="1009643" y="160143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6" y="251"/>
                    <a:pt x="846" y="155"/>
                  </a:cubicBezTo>
                  <a:cubicBezTo>
                    <a:pt x="846" y="72"/>
                    <a:pt x="762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34" name="Google Shape;5843;p48"/>
            <p:cNvSpPr/>
            <p:nvPr/>
          </p:nvSpPr>
          <p:spPr>
            <a:xfrm>
              <a:off x="1047550" y="160143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5" y="251"/>
                    <a:pt x="845" y="155"/>
                  </a:cubicBezTo>
                  <a:cubicBezTo>
                    <a:pt x="845" y="72"/>
                    <a:pt x="774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35" name="Google Shape;5844;p48"/>
            <p:cNvSpPr/>
            <p:nvPr/>
          </p:nvSpPr>
          <p:spPr>
            <a:xfrm>
              <a:off x="966071" y="1579473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691" y="310"/>
                  </a:moveTo>
                  <a:lnTo>
                    <a:pt x="691" y="691"/>
                  </a:lnTo>
                  <a:lnTo>
                    <a:pt x="310" y="691"/>
                  </a:lnTo>
                  <a:lnTo>
                    <a:pt x="310" y="310"/>
                  </a:lnTo>
                  <a:close/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lnTo>
                    <a:pt x="0" y="845"/>
                  </a:lnTo>
                  <a:cubicBezTo>
                    <a:pt x="0" y="941"/>
                    <a:pt x="72" y="1012"/>
                    <a:pt x="167" y="1012"/>
                  </a:cubicBezTo>
                  <a:lnTo>
                    <a:pt x="846" y="1012"/>
                  </a:lnTo>
                  <a:cubicBezTo>
                    <a:pt x="941" y="1012"/>
                    <a:pt x="1012" y="941"/>
                    <a:pt x="1012" y="845"/>
                  </a:cubicBezTo>
                  <a:lnTo>
                    <a:pt x="1012" y="167"/>
                  </a:lnTo>
                  <a:cubicBezTo>
                    <a:pt x="1000" y="71"/>
                    <a:pt x="941" y="0"/>
                    <a:pt x="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</p:grpSp>
      <p:grpSp>
        <p:nvGrpSpPr>
          <p:cNvPr id="36" name="Google Shape;5962;p48"/>
          <p:cNvGrpSpPr/>
          <p:nvPr/>
        </p:nvGrpSpPr>
        <p:grpSpPr>
          <a:xfrm>
            <a:off x="1419120" y="4908104"/>
            <a:ext cx="317389" cy="269152"/>
            <a:chOff x="2661459" y="2015001"/>
            <a:chExt cx="322508" cy="273494"/>
          </a:xfrm>
          <a:solidFill>
            <a:schemeClr val="tx1"/>
          </a:solidFill>
        </p:grpSpPr>
        <p:sp>
          <p:nvSpPr>
            <p:cNvPr id="37" name="Google Shape;5963;p48"/>
            <p:cNvSpPr/>
            <p:nvPr/>
          </p:nvSpPr>
          <p:spPr>
            <a:xfrm>
              <a:off x="2661459" y="2028878"/>
              <a:ext cx="322508" cy="259617"/>
            </a:xfrm>
            <a:custGeom>
              <a:avLst/>
              <a:gdLst/>
              <a:ahLst/>
              <a:cxnLst/>
              <a:rect l="l" t="t" r="r" b="b"/>
              <a:pathLst>
                <a:path w="10133" h="8157" extrusionOk="0">
                  <a:moveTo>
                    <a:pt x="6156" y="2227"/>
                  </a:moveTo>
                  <a:lnTo>
                    <a:pt x="6966" y="2489"/>
                  </a:lnTo>
                  <a:cubicBezTo>
                    <a:pt x="6975" y="2492"/>
                    <a:pt x="6987" y="2494"/>
                    <a:pt x="6999" y="2494"/>
                  </a:cubicBezTo>
                  <a:cubicBezTo>
                    <a:pt x="7032" y="2494"/>
                    <a:pt x="7071" y="2483"/>
                    <a:pt x="7097" y="2465"/>
                  </a:cubicBezTo>
                  <a:lnTo>
                    <a:pt x="7347" y="2263"/>
                  </a:lnTo>
                  <a:lnTo>
                    <a:pt x="9121" y="4585"/>
                  </a:lnTo>
                  <a:lnTo>
                    <a:pt x="8847" y="4799"/>
                  </a:lnTo>
                  <a:cubicBezTo>
                    <a:pt x="8835" y="4787"/>
                    <a:pt x="8811" y="4763"/>
                    <a:pt x="8799" y="4763"/>
                  </a:cubicBezTo>
                  <a:lnTo>
                    <a:pt x="5728" y="3096"/>
                  </a:lnTo>
                  <a:lnTo>
                    <a:pt x="5847" y="2918"/>
                  </a:lnTo>
                  <a:cubicBezTo>
                    <a:pt x="5894" y="2846"/>
                    <a:pt x="5859" y="2763"/>
                    <a:pt x="5799" y="2715"/>
                  </a:cubicBezTo>
                  <a:cubicBezTo>
                    <a:pt x="5776" y="2700"/>
                    <a:pt x="5750" y="2693"/>
                    <a:pt x="5725" y="2693"/>
                  </a:cubicBezTo>
                  <a:cubicBezTo>
                    <a:pt x="5672" y="2693"/>
                    <a:pt x="5621" y="2723"/>
                    <a:pt x="5597" y="2763"/>
                  </a:cubicBezTo>
                  <a:lnTo>
                    <a:pt x="5263" y="3263"/>
                  </a:lnTo>
                  <a:cubicBezTo>
                    <a:pt x="5251" y="3299"/>
                    <a:pt x="5240" y="3311"/>
                    <a:pt x="5240" y="3335"/>
                  </a:cubicBezTo>
                  <a:lnTo>
                    <a:pt x="5240" y="4609"/>
                  </a:lnTo>
                  <a:cubicBezTo>
                    <a:pt x="5240" y="4870"/>
                    <a:pt x="5013" y="5085"/>
                    <a:pt x="4763" y="5085"/>
                  </a:cubicBezTo>
                  <a:cubicBezTo>
                    <a:pt x="4489" y="5085"/>
                    <a:pt x="4287" y="4859"/>
                    <a:pt x="4287" y="4609"/>
                  </a:cubicBezTo>
                  <a:lnTo>
                    <a:pt x="4287" y="3358"/>
                  </a:lnTo>
                  <a:lnTo>
                    <a:pt x="4561" y="2227"/>
                  </a:lnTo>
                  <a:close/>
                  <a:moveTo>
                    <a:pt x="2620" y="1727"/>
                  </a:moveTo>
                  <a:lnTo>
                    <a:pt x="2858" y="1870"/>
                  </a:lnTo>
                  <a:lnTo>
                    <a:pt x="906" y="5228"/>
                  </a:lnTo>
                  <a:lnTo>
                    <a:pt x="668" y="5097"/>
                  </a:lnTo>
                  <a:lnTo>
                    <a:pt x="2620" y="1727"/>
                  </a:lnTo>
                  <a:close/>
                  <a:moveTo>
                    <a:pt x="3108" y="4656"/>
                  </a:moveTo>
                  <a:cubicBezTo>
                    <a:pt x="3215" y="4656"/>
                    <a:pt x="3299" y="4704"/>
                    <a:pt x="3358" y="4799"/>
                  </a:cubicBezTo>
                  <a:cubicBezTo>
                    <a:pt x="3465" y="4942"/>
                    <a:pt x="3442" y="5156"/>
                    <a:pt x="3287" y="5251"/>
                  </a:cubicBezTo>
                  <a:lnTo>
                    <a:pt x="2263" y="6013"/>
                  </a:lnTo>
                  <a:cubicBezTo>
                    <a:pt x="2200" y="6057"/>
                    <a:pt x="2130" y="6079"/>
                    <a:pt x="2062" y="6079"/>
                  </a:cubicBezTo>
                  <a:cubicBezTo>
                    <a:pt x="1964" y="6079"/>
                    <a:pt x="1869" y="6033"/>
                    <a:pt x="1799" y="5942"/>
                  </a:cubicBezTo>
                  <a:cubicBezTo>
                    <a:pt x="1691" y="5799"/>
                    <a:pt x="1727" y="5597"/>
                    <a:pt x="1870" y="5478"/>
                  </a:cubicBezTo>
                  <a:lnTo>
                    <a:pt x="2918" y="4716"/>
                  </a:lnTo>
                  <a:cubicBezTo>
                    <a:pt x="2977" y="4680"/>
                    <a:pt x="3037" y="4656"/>
                    <a:pt x="3108" y="4656"/>
                  </a:cubicBezTo>
                  <a:close/>
                  <a:moveTo>
                    <a:pt x="3739" y="5418"/>
                  </a:moveTo>
                  <a:cubicBezTo>
                    <a:pt x="3823" y="5418"/>
                    <a:pt x="3918" y="5478"/>
                    <a:pt x="3977" y="5549"/>
                  </a:cubicBezTo>
                  <a:cubicBezTo>
                    <a:pt x="4073" y="5704"/>
                    <a:pt x="4049" y="5906"/>
                    <a:pt x="3894" y="6013"/>
                  </a:cubicBezTo>
                  <a:lnTo>
                    <a:pt x="3084" y="6609"/>
                  </a:lnTo>
                  <a:cubicBezTo>
                    <a:pt x="3021" y="6653"/>
                    <a:pt x="2952" y="6675"/>
                    <a:pt x="2885" y="6675"/>
                  </a:cubicBezTo>
                  <a:cubicBezTo>
                    <a:pt x="2788" y="6675"/>
                    <a:pt x="2695" y="6629"/>
                    <a:pt x="2632" y="6537"/>
                  </a:cubicBezTo>
                  <a:cubicBezTo>
                    <a:pt x="2525" y="6394"/>
                    <a:pt x="2561" y="6180"/>
                    <a:pt x="2703" y="6073"/>
                  </a:cubicBezTo>
                  <a:lnTo>
                    <a:pt x="3489" y="5513"/>
                  </a:lnTo>
                  <a:cubicBezTo>
                    <a:pt x="3525" y="5490"/>
                    <a:pt x="3549" y="5466"/>
                    <a:pt x="3585" y="5454"/>
                  </a:cubicBezTo>
                  <a:cubicBezTo>
                    <a:pt x="3632" y="5430"/>
                    <a:pt x="3680" y="5418"/>
                    <a:pt x="3739" y="5418"/>
                  </a:cubicBezTo>
                  <a:close/>
                  <a:moveTo>
                    <a:pt x="4269" y="6177"/>
                  </a:moveTo>
                  <a:cubicBezTo>
                    <a:pt x="4367" y="6177"/>
                    <a:pt x="4461" y="6221"/>
                    <a:pt x="4525" y="6299"/>
                  </a:cubicBezTo>
                  <a:cubicBezTo>
                    <a:pt x="4632" y="6442"/>
                    <a:pt x="4597" y="6656"/>
                    <a:pt x="4454" y="6764"/>
                  </a:cubicBezTo>
                  <a:lnTo>
                    <a:pt x="3882" y="7192"/>
                  </a:lnTo>
                  <a:cubicBezTo>
                    <a:pt x="3823" y="7232"/>
                    <a:pt x="3747" y="7255"/>
                    <a:pt x="3683" y="7255"/>
                  </a:cubicBezTo>
                  <a:cubicBezTo>
                    <a:pt x="3669" y="7255"/>
                    <a:pt x="3656" y="7254"/>
                    <a:pt x="3644" y="7252"/>
                  </a:cubicBezTo>
                  <a:cubicBezTo>
                    <a:pt x="3549" y="7240"/>
                    <a:pt x="3477" y="7192"/>
                    <a:pt x="3442" y="7121"/>
                  </a:cubicBezTo>
                  <a:cubicBezTo>
                    <a:pt x="3335" y="6966"/>
                    <a:pt x="3358" y="6775"/>
                    <a:pt x="3513" y="6656"/>
                  </a:cubicBezTo>
                  <a:lnTo>
                    <a:pt x="4061" y="6252"/>
                  </a:lnTo>
                  <a:lnTo>
                    <a:pt x="4073" y="6240"/>
                  </a:lnTo>
                  <a:cubicBezTo>
                    <a:pt x="4135" y="6197"/>
                    <a:pt x="4203" y="6177"/>
                    <a:pt x="4269" y="6177"/>
                  </a:cubicBezTo>
                  <a:close/>
                  <a:moveTo>
                    <a:pt x="2799" y="2549"/>
                  </a:moveTo>
                  <a:lnTo>
                    <a:pt x="3061" y="2715"/>
                  </a:lnTo>
                  <a:cubicBezTo>
                    <a:pt x="3086" y="2724"/>
                    <a:pt x="3105" y="2732"/>
                    <a:pt x="3127" y="2732"/>
                  </a:cubicBezTo>
                  <a:cubicBezTo>
                    <a:pt x="3136" y="2732"/>
                    <a:pt x="3145" y="2731"/>
                    <a:pt x="3156" y="2727"/>
                  </a:cubicBezTo>
                  <a:lnTo>
                    <a:pt x="3858" y="2656"/>
                  </a:lnTo>
                  <a:lnTo>
                    <a:pt x="4108" y="2751"/>
                  </a:lnTo>
                  <a:lnTo>
                    <a:pt x="3954" y="3335"/>
                  </a:lnTo>
                  <a:lnTo>
                    <a:pt x="3954" y="3370"/>
                  </a:lnTo>
                  <a:lnTo>
                    <a:pt x="3954" y="4632"/>
                  </a:lnTo>
                  <a:cubicBezTo>
                    <a:pt x="3954" y="5061"/>
                    <a:pt x="4299" y="5406"/>
                    <a:pt x="4728" y="5406"/>
                  </a:cubicBezTo>
                  <a:cubicBezTo>
                    <a:pt x="5168" y="5406"/>
                    <a:pt x="5501" y="5061"/>
                    <a:pt x="5501" y="4632"/>
                  </a:cubicBezTo>
                  <a:lnTo>
                    <a:pt x="5501" y="3406"/>
                  </a:lnTo>
                  <a:lnTo>
                    <a:pt x="5537" y="3370"/>
                  </a:lnTo>
                  <a:lnTo>
                    <a:pt x="8621" y="5049"/>
                  </a:lnTo>
                  <a:cubicBezTo>
                    <a:pt x="8811" y="5109"/>
                    <a:pt x="8871" y="5299"/>
                    <a:pt x="8776" y="5466"/>
                  </a:cubicBezTo>
                  <a:cubicBezTo>
                    <a:pt x="8718" y="5573"/>
                    <a:pt x="8609" y="5634"/>
                    <a:pt x="8492" y="5634"/>
                  </a:cubicBezTo>
                  <a:cubicBezTo>
                    <a:pt x="8440" y="5634"/>
                    <a:pt x="8386" y="5622"/>
                    <a:pt x="8335" y="5597"/>
                  </a:cubicBezTo>
                  <a:lnTo>
                    <a:pt x="6621" y="4656"/>
                  </a:lnTo>
                  <a:cubicBezTo>
                    <a:pt x="6599" y="4645"/>
                    <a:pt x="6574" y="4640"/>
                    <a:pt x="6550" y="4640"/>
                  </a:cubicBezTo>
                  <a:cubicBezTo>
                    <a:pt x="6497" y="4640"/>
                    <a:pt x="6447" y="4666"/>
                    <a:pt x="6430" y="4716"/>
                  </a:cubicBezTo>
                  <a:cubicBezTo>
                    <a:pt x="6383" y="4799"/>
                    <a:pt x="6418" y="4882"/>
                    <a:pt x="6490" y="4918"/>
                  </a:cubicBezTo>
                  <a:lnTo>
                    <a:pt x="7918" y="5692"/>
                  </a:lnTo>
                  <a:cubicBezTo>
                    <a:pt x="8085" y="5775"/>
                    <a:pt x="8145" y="5966"/>
                    <a:pt x="8049" y="6133"/>
                  </a:cubicBezTo>
                  <a:cubicBezTo>
                    <a:pt x="7985" y="6245"/>
                    <a:pt x="7877" y="6309"/>
                    <a:pt x="7766" y="6309"/>
                  </a:cubicBezTo>
                  <a:cubicBezTo>
                    <a:pt x="7713" y="6309"/>
                    <a:pt x="7659" y="6294"/>
                    <a:pt x="7609" y="6263"/>
                  </a:cubicBezTo>
                  <a:lnTo>
                    <a:pt x="6144" y="5478"/>
                  </a:lnTo>
                  <a:cubicBezTo>
                    <a:pt x="6122" y="5463"/>
                    <a:pt x="6097" y="5456"/>
                    <a:pt x="6073" y="5456"/>
                  </a:cubicBezTo>
                  <a:cubicBezTo>
                    <a:pt x="6020" y="5456"/>
                    <a:pt x="5970" y="5488"/>
                    <a:pt x="5954" y="5537"/>
                  </a:cubicBezTo>
                  <a:cubicBezTo>
                    <a:pt x="5906" y="5609"/>
                    <a:pt x="5942" y="5704"/>
                    <a:pt x="6013" y="5728"/>
                  </a:cubicBezTo>
                  <a:lnTo>
                    <a:pt x="7192" y="6371"/>
                  </a:lnTo>
                  <a:cubicBezTo>
                    <a:pt x="7347" y="6466"/>
                    <a:pt x="7395" y="6656"/>
                    <a:pt x="7323" y="6823"/>
                  </a:cubicBezTo>
                  <a:cubicBezTo>
                    <a:pt x="7255" y="6925"/>
                    <a:pt x="7139" y="6984"/>
                    <a:pt x="7018" y="6984"/>
                  </a:cubicBezTo>
                  <a:cubicBezTo>
                    <a:pt x="6969" y="6984"/>
                    <a:pt x="6919" y="6975"/>
                    <a:pt x="6871" y="6954"/>
                  </a:cubicBezTo>
                  <a:lnTo>
                    <a:pt x="5644" y="6287"/>
                  </a:lnTo>
                  <a:cubicBezTo>
                    <a:pt x="5616" y="6271"/>
                    <a:pt x="5587" y="6263"/>
                    <a:pt x="5560" y="6263"/>
                  </a:cubicBezTo>
                  <a:cubicBezTo>
                    <a:pt x="5509" y="6263"/>
                    <a:pt x="5465" y="6292"/>
                    <a:pt x="5442" y="6347"/>
                  </a:cubicBezTo>
                  <a:cubicBezTo>
                    <a:pt x="5406" y="6418"/>
                    <a:pt x="5430" y="6502"/>
                    <a:pt x="5501" y="6537"/>
                  </a:cubicBezTo>
                  <a:lnTo>
                    <a:pt x="6454" y="7061"/>
                  </a:lnTo>
                  <a:cubicBezTo>
                    <a:pt x="6609" y="7145"/>
                    <a:pt x="6668" y="7335"/>
                    <a:pt x="6597" y="7502"/>
                  </a:cubicBezTo>
                  <a:cubicBezTo>
                    <a:pt x="6531" y="7609"/>
                    <a:pt x="6419" y="7670"/>
                    <a:pt x="6301" y="7670"/>
                  </a:cubicBezTo>
                  <a:cubicBezTo>
                    <a:pt x="6249" y="7670"/>
                    <a:pt x="6196" y="7658"/>
                    <a:pt x="6144" y="7633"/>
                  </a:cubicBezTo>
                  <a:lnTo>
                    <a:pt x="5478" y="7264"/>
                  </a:lnTo>
                  <a:cubicBezTo>
                    <a:pt x="5478" y="7133"/>
                    <a:pt x="5430" y="7002"/>
                    <a:pt x="5347" y="6883"/>
                  </a:cubicBezTo>
                  <a:cubicBezTo>
                    <a:pt x="5228" y="6728"/>
                    <a:pt x="5061" y="6644"/>
                    <a:pt x="4882" y="6644"/>
                  </a:cubicBezTo>
                  <a:lnTo>
                    <a:pt x="4882" y="6597"/>
                  </a:lnTo>
                  <a:cubicBezTo>
                    <a:pt x="4906" y="6430"/>
                    <a:pt x="4870" y="6263"/>
                    <a:pt x="4763" y="6133"/>
                  </a:cubicBezTo>
                  <a:cubicBezTo>
                    <a:pt x="4644" y="5990"/>
                    <a:pt x="4478" y="5894"/>
                    <a:pt x="4299" y="5894"/>
                  </a:cubicBezTo>
                  <a:lnTo>
                    <a:pt x="4299" y="5847"/>
                  </a:lnTo>
                  <a:cubicBezTo>
                    <a:pt x="4335" y="5692"/>
                    <a:pt x="4287" y="5525"/>
                    <a:pt x="4180" y="5394"/>
                  </a:cubicBezTo>
                  <a:cubicBezTo>
                    <a:pt x="4061" y="5240"/>
                    <a:pt x="3894" y="5156"/>
                    <a:pt x="3716" y="5156"/>
                  </a:cubicBezTo>
                  <a:lnTo>
                    <a:pt x="3716" y="5109"/>
                  </a:lnTo>
                  <a:cubicBezTo>
                    <a:pt x="3751" y="4942"/>
                    <a:pt x="3704" y="4775"/>
                    <a:pt x="3596" y="4644"/>
                  </a:cubicBezTo>
                  <a:cubicBezTo>
                    <a:pt x="3476" y="4488"/>
                    <a:pt x="3297" y="4404"/>
                    <a:pt x="3111" y="4404"/>
                  </a:cubicBezTo>
                  <a:cubicBezTo>
                    <a:pt x="2984" y="4404"/>
                    <a:pt x="2855" y="4443"/>
                    <a:pt x="2739" y="4525"/>
                  </a:cubicBezTo>
                  <a:lnTo>
                    <a:pt x="1715" y="5275"/>
                  </a:lnTo>
                  <a:lnTo>
                    <a:pt x="1334" y="5073"/>
                  </a:lnTo>
                  <a:lnTo>
                    <a:pt x="2799" y="2549"/>
                  </a:lnTo>
                  <a:close/>
                  <a:moveTo>
                    <a:pt x="4855" y="6920"/>
                  </a:moveTo>
                  <a:cubicBezTo>
                    <a:pt x="4953" y="6920"/>
                    <a:pt x="5045" y="6960"/>
                    <a:pt x="5109" y="7037"/>
                  </a:cubicBezTo>
                  <a:cubicBezTo>
                    <a:pt x="5168" y="7133"/>
                    <a:pt x="5192" y="7228"/>
                    <a:pt x="5180" y="7299"/>
                  </a:cubicBezTo>
                  <a:cubicBezTo>
                    <a:pt x="5168" y="7383"/>
                    <a:pt x="5120" y="7466"/>
                    <a:pt x="5049" y="7526"/>
                  </a:cubicBezTo>
                  <a:lnTo>
                    <a:pt x="4704" y="7776"/>
                  </a:lnTo>
                  <a:cubicBezTo>
                    <a:pt x="4643" y="7818"/>
                    <a:pt x="4574" y="7838"/>
                    <a:pt x="4507" y="7838"/>
                  </a:cubicBezTo>
                  <a:cubicBezTo>
                    <a:pt x="4404" y="7838"/>
                    <a:pt x="4304" y="7791"/>
                    <a:pt x="4239" y="7704"/>
                  </a:cubicBezTo>
                  <a:cubicBezTo>
                    <a:pt x="4132" y="7549"/>
                    <a:pt x="4168" y="7347"/>
                    <a:pt x="4311" y="7240"/>
                  </a:cubicBezTo>
                  <a:lnTo>
                    <a:pt x="4644" y="7002"/>
                  </a:lnTo>
                  <a:lnTo>
                    <a:pt x="4656" y="6978"/>
                  </a:lnTo>
                  <a:cubicBezTo>
                    <a:pt x="4719" y="6939"/>
                    <a:pt x="4788" y="6920"/>
                    <a:pt x="4855" y="6920"/>
                  </a:cubicBezTo>
                  <a:close/>
                  <a:moveTo>
                    <a:pt x="172" y="0"/>
                  </a:moveTo>
                  <a:cubicBezTo>
                    <a:pt x="121" y="0"/>
                    <a:pt x="72" y="29"/>
                    <a:pt x="48" y="84"/>
                  </a:cubicBezTo>
                  <a:cubicBezTo>
                    <a:pt x="1" y="156"/>
                    <a:pt x="25" y="239"/>
                    <a:pt x="108" y="287"/>
                  </a:cubicBezTo>
                  <a:lnTo>
                    <a:pt x="2346" y="1584"/>
                  </a:lnTo>
                  <a:lnTo>
                    <a:pt x="406" y="4942"/>
                  </a:lnTo>
                  <a:lnTo>
                    <a:pt x="251" y="4847"/>
                  </a:lnTo>
                  <a:cubicBezTo>
                    <a:pt x="226" y="4830"/>
                    <a:pt x="199" y="4822"/>
                    <a:pt x="172" y="4822"/>
                  </a:cubicBezTo>
                  <a:cubicBezTo>
                    <a:pt x="121" y="4822"/>
                    <a:pt x="72" y="4851"/>
                    <a:pt x="48" y="4906"/>
                  </a:cubicBezTo>
                  <a:cubicBezTo>
                    <a:pt x="1" y="4978"/>
                    <a:pt x="25" y="5061"/>
                    <a:pt x="108" y="5109"/>
                  </a:cubicBezTo>
                  <a:lnTo>
                    <a:pt x="894" y="5549"/>
                  </a:lnTo>
                  <a:cubicBezTo>
                    <a:pt x="919" y="5566"/>
                    <a:pt x="947" y="5574"/>
                    <a:pt x="975" y="5574"/>
                  </a:cubicBezTo>
                  <a:cubicBezTo>
                    <a:pt x="1025" y="5574"/>
                    <a:pt x="1073" y="5548"/>
                    <a:pt x="1096" y="5501"/>
                  </a:cubicBezTo>
                  <a:lnTo>
                    <a:pt x="1215" y="5299"/>
                  </a:lnTo>
                  <a:lnTo>
                    <a:pt x="1525" y="5466"/>
                  </a:lnTo>
                  <a:cubicBezTo>
                    <a:pt x="1430" y="5680"/>
                    <a:pt x="1441" y="5918"/>
                    <a:pt x="1572" y="6121"/>
                  </a:cubicBezTo>
                  <a:cubicBezTo>
                    <a:pt x="1691" y="6287"/>
                    <a:pt x="1882" y="6371"/>
                    <a:pt x="2084" y="6371"/>
                  </a:cubicBezTo>
                  <a:cubicBezTo>
                    <a:pt x="2144" y="6371"/>
                    <a:pt x="2215" y="6359"/>
                    <a:pt x="2275" y="6347"/>
                  </a:cubicBezTo>
                  <a:cubicBezTo>
                    <a:pt x="2275" y="6478"/>
                    <a:pt x="2322" y="6597"/>
                    <a:pt x="2394" y="6716"/>
                  </a:cubicBezTo>
                  <a:cubicBezTo>
                    <a:pt x="2513" y="6883"/>
                    <a:pt x="2703" y="6966"/>
                    <a:pt x="2882" y="6966"/>
                  </a:cubicBezTo>
                  <a:cubicBezTo>
                    <a:pt x="2942" y="6966"/>
                    <a:pt x="3013" y="6954"/>
                    <a:pt x="3073" y="6942"/>
                  </a:cubicBezTo>
                  <a:cubicBezTo>
                    <a:pt x="3073" y="7061"/>
                    <a:pt x="3120" y="7192"/>
                    <a:pt x="3192" y="7299"/>
                  </a:cubicBezTo>
                  <a:cubicBezTo>
                    <a:pt x="3299" y="7430"/>
                    <a:pt x="3430" y="7514"/>
                    <a:pt x="3596" y="7549"/>
                  </a:cubicBezTo>
                  <a:cubicBezTo>
                    <a:pt x="3632" y="7549"/>
                    <a:pt x="3656" y="7561"/>
                    <a:pt x="3704" y="7561"/>
                  </a:cubicBezTo>
                  <a:cubicBezTo>
                    <a:pt x="3763" y="7561"/>
                    <a:pt x="3835" y="7549"/>
                    <a:pt x="3894" y="7537"/>
                  </a:cubicBezTo>
                  <a:cubicBezTo>
                    <a:pt x="3894" y="7668"/>
                    <a:pt x="3942" y="7787"/>
                    <a:pt x="4013" y="7895"/>
                  </a:cubicBezTo>
                  <a:cubicBezTo>
                    <a:pt x="4120" y="8026"/>
                    <a:pt x="4251" y="8109"/>
                    <a:pt x="4418" y="8145"/>
                  </a:cubicBezTo>
                  <a:cubicBezTo>
                    <a:pt x="4442" y="8145"/>
                    <a:pt x="4478" y="8157"/>
                    <a:pt x="4525" y="8157"/>
                  </a:cubicBezTo>
                  <a:cubicBezTo>
                    <a:pt x="4656" y="8157"/>
                    <a:pt x="4775" y="8109"/>
                    <a:pt x="4882" y="8037"/>
                  </a:cubicBezTo>
                  <a:lnTo>
                    <a:pt x="5216" y="7787"/>
                  </a:lnTo>
                  <a:cubicBezTo>
                    <a:pt x="5299" y="7728"/>
                    <a:pt x="5359" y="7668"/>
                    <a:pt x="5394" y="7597"/>
                  </a:cubicBezTo>
                  <a:lnTo>
                    <a:pt x="6013" y="7918"/>
                  </a:lnTo>
                  <a:cubicBezTo>
                    <a:pt x="6097" y="7966"/>
                    <a:pt x="6204" y="7990"/>
                    <a:pt x="6311" y="7990"/>
                  </a:cubicBezTo>
                  <a:cubicBezTo>
                    <a:pt x="6371" y="7990"/>
                    <a:pt x="6430" y="7978"/>
                    <a:pt x="6490" y="7966"/>
                  </a:cubicBezTo>
                  <a:cubicBezTo>
                    <a:pt x="6644" y="7918"/>
                    <a:pt x="6787" y="7811"/>
                    <a:pt x="6859" y="7668"/>
                  </a:cubicBezTo>
                  <a:cubicBezTo>
                    <a:pt x="6918" y="7549"/>
                    <a:pt x="6942" y="7430"/>
                    <a:pt x="6930" y="7299"/>
                  </a:cubicBezTo>
                  <a:cubicBezTo>
                    <a:pt x="6966" y="7299"/>
                    <a:pt x="7002" y="7311"/>
                    <a:pt x="7049" y="7311"/>
                  </a:cubicBezTo>
                  <a:cubicBezTo>
                    <a:pt x="7275" y="7311"/>
                    <a:pt x="7478" y="7192"/>
                    <a:pt x="7597" y="6990"/>
                  </a:cubicBezTo>
                  <a:cubicBezTo>
                    <a:pt x="7656" y="6871"/>
                    <a:pt x="7692" y="6740"/>
                    <a:pt x="7680" y="6609"/>
                  </a:cubicBezTo>
                  <a:cubicBezTo>
                    <a:pt x="7716" y="6609"/>
                    <a:pt x="7752" y="6633"/>
                    <a:pt x="7799" y="6633"/>
                  </a:cubicBezTo>
                  <a:cubicBezTo>
                    <a:pt x="8014" y="6633"/>
                    <a:pt x="8228" y="6514"/>
                    <a:pt x="8347" y="6299"/>
                  </a:cubicBezTo>
                  <a:cubicBezTo>
                    <a:pt x="8407" y="6180"/>
                    <a:pt x="8430" y="6061"/>
                    <a:pt x="8418" y="5930"/>
                  </a:cubicBezTo>
                  <a:cubicBezTo>
                    <a:pt x="8454" y="5930"/>
                    <a:pt x="8490" y="5942"/>
                    <a:pt x="8538" y="5942"/>
                  </a:cubicBezTo>
                  <a:cubicBezTo>
                    <a:pt x="8597" y="5942"/>
                    <a:pt x="8657" y="5930"/>
                    <a:pt x="8716" y="5918"/>
                  </a:cubicBezTo>
                  <a:cubicBezTo>
                    <a:pt x="8883" y="5871"/>
                    <a:pt x="9014" y="5763"/>
                    <a:pt x="9085" y="5621"/>
                  </a:cubicBezTo>
                  <a:cubicBezTo>
                    <a:pt x="9169" y="5466"/>
                    <a:pt x="9192" y="5299"/>
                    <a:pt x="9133" y="5144"/>
                  </a:cubicBezTo>
                  <a:cubicBezTo>
                    <a:pt x="9121" y="5097"/>
                    <a:pt x="9109" y="5061"/>
                    <a:pt x="9085" y="5037"/>
                  </a:cubicBezTo>
                  <a:lnTo>
                    <a:pt x="9347" y="4859"/>
                  </a:lnTo>
                  <a:lnTo>
                    <a:pt x="9478" y="5037"/>
                  </a:lnTo>
                  <a:cubicBezTo>
                    <a:pt x="9506" y="5072"/>
                    <a:pt x="9550" y="5090"/>
                    <a:pt x="9593" y="5090"/>
                  </a:cubicBezTo>
                  <a:cubicBezTo>
                    <a:pt x="9625" y="5090"/>
                    <a:pt x="9656" y="5081"/>
                    <a:pt x="9681" y="5061"/>
                  </a:cubicBezTo>
                  <a:lnTo>
                    <a:pt x="10085" y="4739"/>
                  </a:lnTo>
                  <a:cubicBezTo>
                    <a:pt x="10121" y="4668"/>
                    <a:pt x="10133" y="4573"/>
                    <a:pt x="10085" y="4513"/>
                  </a:cubicBezTo>
                  <a:cubicBezTo>
                    <a:pt x="10065" y="4479"/>
                    <a:pt x="10019" y="4460"/>
                    <a:pt x="9974" y="4460"/>
                  </a:cubicBezTo>
                  <a:cubicBezTo>
                    <a:pt x="9941" y="4460"/>
                    <a:pt x="9908" y="4470"/>
                    <a:pt x="9883" y="4489"/>
                  </a:cubicBezTo>
                  <a:lnTo>
                    <a:pt x="9585" y="4704"/>
                  </a:lnTo>
                  <a:lnTo>
                    <a:pt x="7252" y="1644"/>
                  </a:lnTo>
                  <a:lnTo>
                    <a:pt x="8585" y="775"/>
                  </a:lnTo>
                  <a:cubicBezTo>
                    <a:pt x="8657" y="739"/>
                    <a:pt x="8680" y="644"/>
                    <a:pt x="8633" y="572"/>
                  </a:cubicBezTo>
                  <a:cubicBezTo>
                    <a:pt x="8602" y="526"/>
                    <a:pt x="8556" y="500"/>
                    <a:pt x="8505" y="500"/>
                  </a:cubicBezTo>
                  <a:cubicBezTo>
                    <a:pt x="8478" y="500"/>
                    <a:pt x="8448" y="508"/>
                    <a:pt x="8418" y="525"/>
                  </a:cubicBezTo>
                  <a:lnTo>
                    <a:pt x="6954" y="1477"/>
                  </a:lnTo>
                  <a:cubicBezTo>
                    <a:pt x="6871" y="1525"/>
                    <a:pt x="6859" y="1632"/>
                    <a:pt x="6906" y="1680"/>
                  </a:cubicBezTo>
                  <a:lnTo>
                    <a:pt x="7168" y="2037"/>
                  </a:lnTo>
                  <a:lnTo>
                    <a:pt x="6978" y="2192"/>
                  </a:lnTo>
                  <a:lnTo>
                    <a:pt x="6216" y="1942"/>
                  </a:lnTo>
                  <a:cubicBezTo>
                    <a:pt x="6204" y="1942"/>
                    <a:pt x="6192" y="1918"/>
                    <a:pt x="6180" y="1918"/>
                  </a:cubicBezTo>
                  <a:lnTo>
                    <a:pt x="4430" y="1918"/>
                  </a:lnTo>
                  <a:cubicBezTo>
                    <a:pt x="4358" y="1918"/>
                    <a:pt x="4299" y="1965"/>
                    <a:pt x="4287" y="2037"/>
                  </a:cubicBezTo>
                  <a:lnTo>
                    <a:pt x="4180" y="2430"/>
                  </a:lnTo>
                  <a:lnTo>
                    <a:pt x="3930" y="2323"/>
                  </a:lnTo>
                  <a:cubicBezTo>
                    <a:pt x="3894" y="2311"/>
                    <a:pt x="3882" y="2311"/>
                    <a:pt x="3846" y="2311"/>
                  </a:cubicBezTo>
                  <a:lnTo>
                    <a:pt x="3168" y="2382"/>
                  </a:lnTo>
                  <a:lnTo>
                    <a:pt x="2930" y="2251"/>
                  </a:lnTo>
                  <a:lnTo>
                    <a:pt x="3156" y="1858"/>
                  </a:lnTo>
                  <a:cubicBezTo>
                    <a:pt x="3192" y="1787"/>
                    <a:pt x="3168" y="1703"/>
                    <a:pt x="3096" y="1656"/>
                  </a:cubicBezTo>
                  <a:lnTo>
                    <a:pt x="251" y="25"/>
                  </a:lnTo>
                  <a:cubicBezTo>
                    <a:pt x="226" y="8"/>
                    <a:pt x="199" y="0"/>
                    <a:pt x="1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38" name="Google Shape;5964;p48"/>
            <p:cNvSpPr/>
            <p:nvPr/>
          </p:nvSpPr>
          <p:spPr>
            <a:xfrm>
              <a:off x="2946442" y="2015001"/>
              <a:ext cx="37525" cy="26799"/>
            </a:xfrm>
            <a:custGeom>
              <a:avLst/>
              <a:gdLst/>
              <a:ahLst/>
              <a:cxnLst/>
              <a:rect l="l" t="t" r="r" b="b"/>
              <a:pathLst>
                <a:path w="1179" h="842" extrusionOk="0">
                  <a:moveTo>
                    <a:pt x="1011" y="1"/>
                  </a:moveTo>
                  <a:cubicBezTo>
                    <a:pt x="983" y="1"/>
                    <a:pt x="955" y="7"/>
                    <a:pt x="929" y="20"/>
                  </a:cubicBezTo>
                  <a:lnTo>
                    <a:pt x="96" y="556"/>
                  </a:lnTo>
                  <a:cubicBezTo>
                    <a:pt x="24" y="603"/>
                    <a:pt x="0" y="699"/>
                    <a:pt x="48" y="770"/>
                  </a:cubicBezTo>
                  <a:cubicBezTo>
                    <a:pt x="84" y="818"/>
                    <a:pt x="119" y="842"/>
                    <a:pt x="167" y="842"/>
                  </a:cubicBezTo>
                  <a:cubicBezTo>
                    <a:pt x="203" y="842"/>
                    <a:pt x="226" y="830"/>
                    <a:pt x="238" y="818"/>
                  </a:cubicBezTo>
                  <a:lnTo>
                    <a:pt x="1072" y="282"/>
                  </a:lnTo>
                  <a:cubicBezTo>
                    <a:pt x="1167" y="234"/>
                    <a:pt x="1179" y="127"/>
                    <a:pt x="1131" y="68"/>
                  </a:cubicBezTo>
                  <a:cubicBezTo>
                    <a:pt x="1108" y="22"/>
                    <a:pt x="1061" y="1"/>
                    <a:pt x="10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</p:grpSp>
      <p:grpSp>
        <p:nvGrpSpPr>
          <p:cNvPr id="39" name="Google Shape;6124;p48"/>
          <p:cNvGrpSpPr/>
          <p:nvPr/>
        </p:nvGrpSpPr>
        <p:grpSpPr>
          <a:xfrm>
            <a:off x="1397481" y="4030445"/>
            <a:ext cx="404308" cy="327068"/>
            <a:chOff x="1278299" y="2439293"/>
            <a:chExt cx="410829" cy="332343"/>
          </a:xfrm>
          <a:solidFill>
            <a:schemeClr val="tx1"/>
          </a:solidFill>
        </p:grpSpPr>
        <p:sp>
          <p:nvSpPr>
            <p:cNvPr id="40" name="Google Shape;6125;p48"/>
            <p:cNvSpPr/>
            <p:nvPr/>
          </p:nvSpPr>
          <p:spPr>
            <a:xfrm>
              <a:off x="1360159" y="2510141"/>
              <a:ext cx="245963" cy="12540"/>
            </a:xfrm>
            <a:custGeom>
              <a:avLst/>
              <a:gdLst/>
              <a:ahLst/>
              <a:cxnLst/>
              <a:rect l="l" t="t" r="r" b="b"/>
              <a:pathLst>
                <a:path w="7728" h="394" extrusionOk="0">
                  <a:moveTo>
                    <a:pt x="191" y="1"/>
                  </a:moveTo>
                  <a:cubicBezTo>
                    <a:pt x="96" y="1"/>
                    <a:pt x="1" y="96"/>
                    <a:pt x="1" y="203"/>
                  </a:cubicBezTo>
                  <a:cubicBezTo>
                    <a:pt x="1" y="298"/>
                    <a:pt x="96" y="394"/>
                    <a:pt x="191" y="394"/>
                  </a:cubicBezTo>
                  <a:lnTo>
                    <a:pt x="7537" y="394"/>
                  </a:lnTo>
                  <a:cubicBezTo>
                    <a:pt x="7633" y="394"/>
                    <a:pt x="7728" y="298"/>
                    <a:pt x="7728" y="203"/>
                  </a:cubicBezTo>
                  <a:cubicBezTo>
                    <a:pt x="7728" y="96"/>
                    <a:pt x="7633" y="1"/>
                    <a:pt x="7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41" name="Google Shape;6126;p48"/>
            <p:cNvSpPr/>
            <p:nvPr/>
          </p:nvSpPr>
          <p:spPr>
            <a:xfrm>
              <a:off x="1360159" y="2575706"/>
              <a:ext cx="245963" cy="12158"/>
            </a:xfrm>
            <a:custGeom>
              <a:avLst/>
              <a:gdLst/>
              <a:ahLst/>
              <a:cxnLst/>
              <a:rect l="l" t="t" r="r" b="b"/>
              <a:pathLst>
                <a:path w="7728" h="382" extrusionOk="0">
                  <a:moveTo>
                    <a:pt x="191" y="0"/>
                  </a:moveTo>
                  <a:cubicBezTo>
                    <a:pt x="96" y="0"/>
                    <a:pt x="1" y="84"/>
                    <a:pt x="1" y="191"/>
                  </a:cubicBezTo>
                  <a:cubicBezTo>
                    <a:pt x="1" y="298"/>
                    <a:pt x="96" y="381"/>
                    <a:pt x="191" y="381"/>
                  </a:cubicBezTo>
                  <a:lnTo>
                    <a:pt x="7537" y="381"/>
                  </a:lnTo>
                  <a:cubicBezTo>
                    <a:pt x="7633" y="381"/>
                    <a:pt x="7728" y="298"/>
                    <a:pt x="7728" y="191"/>
                  </a:cubicBezTo>
                  <a:cubicBezTo>
                    <a:pt x="7728" y="84"/>
                    <a:pt x="7633" y="0"/>
                    <a:pt x="75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42" name="Google Shape;6127;p48"/>
            <p:cNvSpPr/>
            <p:nvPr/>
          </p:nvSpPr>
          <p:spPr>
            <a:xfrm>
              <a:off x="1437086" y="2618132"/>
              <a:ext cx="92873" cy="12540"/>
            </a:xfrm>
            <a:custGeom>
              <a:avLst/>
              <a:gdLst/>
              <a:ahLst/>
              <a:cxnLst/>
              <a:rect l="l" t="t" r="r" b="b"/>
              <a:pathLst>
                <a:path w="2918" h="394" extrusionOk="0">
                  <a:moveTo>
                    <a:pt x="191" y="1"/>
                  </a:moveTo>
                  <a:cubicBezTo>
                    <a:pt x="84" y="1"/>
                    <a:pt x="1" y="96"/>
                    <a:pt x="1" y="203"/>
                  </a:cubicBezTo>
                  <a:cubicBezTo>
                    <a:pt x="1" y="299"/>
                    <a:pt x="84" y="394"/>
                    <a:pt x="191" y="394"/>
                  </a:cubicBezTo>
                  <a:lnTo>
                    <a:pt x="2715" y="394"/>
                  </a:lnTo>
                  <a:cubicBezTo>
                    <a:pt x="2822" y="394"/>
                    <a:pt x="2918" y="299"/>
                    <a:pt x="2918" y="203"/>
                  </a:cubicBezTo>
                  <a:cubicBezTo>
                    <a:pt x="2918" y="96"/>
                    <a:pt x="2822" y="1"/>
                    <a:pt x="2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43" name="Google Shape;6128;p48"/>
            <p:cNvSpPr/>
            <p:nvPr/>
          </p:nvSpPr>
          <p:spPr>
            <a:xfrm>
              <a:off x="1419295" y="2543115"/>
              <a:ext cx="186827" cy="12158"/>
            </a:xfrm>
            <a:custGeom>
              <a:avLst/>
              <a:gdLst/>
              <a:ahLst/>
              <a:cxnLst/>
              <a:rect l="l" t="t" r="r" b="b"/>
              <a:pathLst>
                <a:path w="5870" h="382" extrusionOk="0">
                  <a:moveTo>
                    <a:pt x="191" y="1"/>
                  </a:moveTo>
                  <a:cubicBezTo>
                    <a:pt x="95" y="1"/>
                    <a:pt x="0" y="84"/>
                    <a:pt x="0" y="191"/>
                  </a:cubicBezTo>
                  <a:cubicBezTo>
                    <a:pt x="0" y="298"/>
                    <a:pt x="95" y="382"/>
                    <a:pt x="191" y="382"/>
                  </a:cubicBezTo>
                  <a:lnTo>
                    <a:pt x="5679" y="382"/>
                  </a:lnTo>
                  <a:cubicBezTo>
                    <a:pt x="5775" y="382"/>
                    <a:pt x="5870" y="298"/>
                    <a:pt x="5870" y="191"/>
                  </a:cubicBezTo>
                  <a:cubicBezTo>
                    <a:pt x="5870" y="84"/>
                    <a:pt x="5775" y="1"/>
                    <a:pt x="5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44" name="Google Shape;6129;p48"/>
            <p:cNvSpPr/>
            <p:nvPr/>
          </p:nvSpPr>
          <p:spPr>
            <a:xfrm>
              <a:off x="1360541" y="2543115"/>
              <a:ext cx="43604" cy="12158"/>
            </a:xfrm>
            <a:custGeom>
              <a:avLst/>
              <a:gdLst/>
              <a:ahLst/>
              <a:cxnLst/>
              <a:rect l="l" t="t" r="r" b="b"/>
              <a:pathLst>
                <a:path w="1370" h="382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cubicBezTo>
                    <a:pt x="1" y="298"/>
                    <a:pt x="96" y="382"/>
                    <a:pt x="203" y="382"/>
                  </a:cubicBezTo>
                  <a:lnTo>
                    <a:pt x="1179" y="382"/>
                  </a:lnTo>
                  <a:cubicBezTo>
                    <a:pt x="1286" y="382"/>
                    <a:pt x="1370" y="298"/>
                    <a:pt x="1370" y="191"/>
                  </a:cubicBezTo>
                  <a:cubicBezTo>
                    <a:pt x="1358" y="72"/>
                    <a:pt x="1286" y="1"/>
                    <a:pt x="1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45" name="Google Shape;6130;p48"/>
            <p:cNvSpPr/>
            <p:nvPr/>
          </p:nvSpPr>
          <p:spPr>
            <a:xfrm>
              <a:off x="1306721" y="2469211"/>
              <a:ext cx="353222" cy="228171"/>
            </a:xfrm>
            <a:custGeom>
              <a:avLst/>
              <a:gdLst/>
              <a:ahLst/>
              <a:cxnLst/>
              <a:rect l="l" t="t" r="r" b="b"/>
              <a:pathLst>
                <a:path w="11098" h="7169" extrusionOk="0">
                  <a:moveTo>
                    <a:pt x="1144" y="1"/>
                  </a:moveTo>
                  <a:cubicBezTo>
                    <a:pt x="1025" y="1"/>
                    <a:pt x="918" y="96"/>
                    <a:pt x="906" y="215"/>
                  </a:cubicBezTo>
                  <a:cubicBezTo>
                    <a:pt x="894" y="596"/>
                    <a:pt x="596" y="894"/>
                    <a:pt x="215" y="906"/>
                  </a:cubicBezTo>
                  <a:cubicBezTo>
                    <a:pt x="96" y="906"/>
                    <a:pt x="1" y="1013"/>
                    <a:pt x="1" y="1144"/>
                  </a:cubicBezTo>
                  <a:lnTo>
                    <a:pt x="1" y="6025"/>
                  </a:lnTo>
                  <a:cubicBezTo>
                    <a:pt x="1" y="6144"/>
                    <a:pt x="96" y="6252"/>
                    <a:pt x="215" y="6264"/>
                  </a:cubicBezTo>
                  <a:cubicBezTo>
                    <a:pt x="596" y="6275"/>
                    <a:pt x="894" y="6573"/>
                    <a:pt x="906" y="6942"/>
                  </a:cubicBezTo>
                  <a:cubicBezTo>
                    <a:pt x="906" y="7061"/>
                    <a:pt x="1013" y="7168"/>
                    <a:pt x="1144" y="7168"/>
                  </a:cubicBezTo>
                  <a:lnTo>
                    <a:pt x="6728" y="7168"/>
                  </a:lnTo>
                  <a:cubicBezTo>
                    <a:pt x="6835" y="7168"/>
                    <a:pt x="6918" y="7085"/>
                    <a:pt x="6918" y="6978"/>
                  </a:cubicBezTo>
                  <a:cubicBezTo>
                    <a:pt x="6918" y="6871"/>
                    <a:pt x="6835" y="6787"/>
                    <a:pt x="6728" y="6787"/>
                  </a:cubicBezTo>
                  <a:lnTo>
                    <a:pt x="1275" y="6787"/>
                  </a:lnTo>
                  <a:cubicBezTo>
                    <a:pt x="1203" y="6323"/>
                    <a:pt x="846" y="5978"/>
                    <a:pt x="382" y="5894"/>
                  </a:cubicBezTo>
                  <a:lnTo>
                    <a:pt x="382" y="1263"/>
                  </a:lnTo>
                  <a:cubicBezTo>
                    <a:pt x="846" y="1191"/>
                    <a:pt x="1192" y="834"/>
                    <a:pt x="1275" y="370"/>
                  </a:cubicBezTo>
                  <a:lnTo>
                    <a:pt x="9776" y="370"/>
                  </a:lnTo>
                  <a:cubicBezTo>
                    <a:pt x="9847" y="846"/>
                    <a:pt x="10240" y="1203"/>
                    <a:pt x="10717" y="1263"/>
                  </a:cubicBezTo>
                  <a:lnTo>
                    <a:pt x="10717" y="4466"/>
                  </a:lnTo>
                  <a:cubicBezTo>
                    <a:pt x="10717" y="4561"/>
                    <a:pt x="10800" y="4656"/>
                    <a:pt x="10907" y="4656"/>
                  </a:cubicBezTo>
                  <a:cubicBezTo>
                    <a:pt x="11014" y="4656"/>
                    <a:pt x="11098" y="4561"/>
                    <a:pt x="11098" y="4466"/>
                  </a:cubicBezTo>
                  <a:lnTo>
                    <a:pt x="11098" y="1108"/>
                  </a:lnTo>
                  <a:cubicBezTo>
                    <a:pt x="11086" y="1072"/>
                    <a:pt x="11062" y="1013"/>
                    <a:pt x="11014" y="965"/>
                  </a:cubicBezTo>
                  <a:cubicBezTo>
                    <a:pt x="10967" y="918"/>
                    <a:pt x="10907" y="906"/>
                    <a:pt x="10848" y="906"/>
                  </a:cubicBezTo>
                  <a:cubicBezTo>
                    <a:pt x="10467" y="906"/>
                    <a:pt x="10145" y="608"/>
                    <a:pt x="10133" y="215"/>
                  </a:cubicBezTo>
                  <a:cubicBezTo>
                    <a:pt x="10133" y="96"/>
                    <a:pt x="10026" y="1"/>
                    <a:pt x="98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46" name="Google Shape;6131;p48"/>
            <p:cNvSpPr/>
            <p:nvPr/>
          </p:nvSpPr>
          <p:spPr>
            <a:xfrm>
              <a:off x="1278299" y="2439293"/>
              <a:ext cx="410829" cy="332343"/>
            </a:xfrm>
            <a:custGeom>
              <a:avLst/>
              <a:gdLst/>
              <a:ahLst/>
              <a:cxnLst/>
              <a:rect l="l" t="t" r="r" b="b"/>
              <a:pathLst>
                <a:path w="12908" h="10442" extrusionOk="0">
                  <a:moveTo>
                    <a:pt x="12348" y="369"/>
                  </a:moveTo>
                  <a:cubicBezTo>
                    <a:pt x="12431" y="369"/>
                    <a:pt x="12503" y="429"/>
                    <a:pt x="12503" y="524"/>
                  </a:cubicBezTo>
                  <a:lnTo>
                    <a:pt x="12503" y="8513"/>
                  </a:lnTo>
                  <a:cubicBezTo>
                    <a:pt x="12503" y="8585"/>
                    <a:pt x="12443" y="8656"/>
                    <a:pt x="12348" y="8656"/>
                  </a:cubicBezTo>
                  <a:lnTo>
                    <a:pt x="11610" y="8656"/>
                  </a:lnTo>
                  <a:lnTo>
                    <a:pt x="11502" y="8454"/>
                  </a:lnTo>
                  <a:cubicBezTo>
                    <a:pt x="11502" y="8454"/>
                    <a:pt x="11514" y="8454"/>
                    <a:pt x="11514" y="8442"/>
                  </a:cubicBezTo>
                  <a:cubicBezTo>
                    <a:pt x="11776" y="8323"/>
                    <a:pt x="11931" y="8049"/>
                    <a:pt x="11907" y="7763"/>
                  </a:cubicBezTo>
                  <a:cubicBezTo>
                    <a:pt x="11907" y="7692"/>
                    <a:pt x="11919" y="7632"/>
                    <a:pt x="11967" y="7573"/>
                  </a:cubicBezTo>
                  <a:cubicBezTo>
                    <a:pt x="12133" y="7334"/>
                    <a:pt x="12133" y="7025"/>
                    <a:pt x="11967" y="6799"/>
                  </a:cubicBezTo>
                  <a:cubicBezTo>
                    <a:pt x="11919" y="6739"/>
                    <a:pt x="11907" y="6668"/>
                    <a:pt x="11907" y="6608"/>
                  </a:cubicBezTo>
                  <a:cubicBezTo>
                    <a:pt x="11931" y="6322"/>
                    <a:pt x="11776" y="6061"/>
                    <a:pt x="11514" y="5941"/>
                  </a:cubicBezTo>
                  <a:cubicBezTo>
                    <a:pt x="11455" y="5906"/>
                    <a:pt x="11395" y="5858"/>
                    <a:pt x="11371" y="5787"/>
                  </a:cubicBezTo>
                  <a:cubicBezTo>
                    <a:pt x="11263" y="5559"/>
                    <a:pt x="11027" y="5401"/>
                    <a:pt x="10779" y="5401"/>
                  </a:cubicBezTo>
                  <a:cubicBezTo>
                    <a:pt x="10754" y="5401"/>
                    <a:pt x="10729" y="5402"/>
                    <a:pt x="10705" y="5406"/>
                  </a:cubicBezTo>
                  <a:cubicBezTo>
                    <a:pt x="10621" y="5406"/>
                    <a:pt x="10562" y="5382"/>
                    <a:pt x="10502" y="5346"/>
                  </a:cubicBezTo>
                  <a:cubicBezTo>
                    <a:pt x="10383" y="5263"/>
                    <a:pt x="10246" y="5221"/>
                    <a:pt x="10111" y="5221"/>
                  </a:cubicBezTo>
                  <a:cubicBezTo>
                    <a:pt x="9975" y="5221"/>
                    <a:pt x="9841" y="5263"/>
                    <a:pt x="9728" y="5346"/>
                  </a:cubicBezTo>
                  <a:cubicBezTo>
                    <a:pt x="9669" y="5382"/>
                    <a:pt x="9597" y="5406"/>
                    <a:pt x="9538" y="5406"/>
                  </a:cubicBezTo>
                  <a:cubicBezTo>
                    <a:pt x="9512" y="5402"/>
                    <a:pt x="9486" y="5401"/>
                    <a:pt x="9461" y="5401"/>
                  </a:cubicBezTo>
                  <a:cubicBezTo>
                    <a:pt x="9206" y="5401"/>
                    <a:pt x="8979" y="5559"/>
                    <a:pt x="8871" y="5787"/>
                  </a:cubicBezTo>
                  <a:cubicBezTo>
                    <a:pt x="8835" y="5846"/>
                    <a:pt x="8800" y="5906"/>
                    <a:pt x="8716" y="5941"/>
                  </a:cubicBezTo>
                  <a:cubicBezTo>
                    <a:pt x="8466" y="6061"/>
                    <a:pt x="8300" y="6322"/>
                    <a:pt x="8335" y="6608"/>
                  </a:cubicBezTo>
                  <a:cubicBezTo>
                    <a:pt x="8335" y="6680"/>
                    <a:pt x="8323" y="6739"/>
                    <a:pt x="8276" y="6799"/>
                  </a:cubicBezTo>
                  <a:cubicBezTo>
                    <a:pt x="8109" y="7037"/>
                    <a:pt x="8109" y="7346"/>
                    <a:pt x="8276" y="7573"/>
                  </a:cubicBezTo>
                  <a:cubicBezTo>
                    <a:pt x="8323" y="7632"/>
                    <a:pt x="8335" y="7704"/>
                    <a:pt x="8335" y="7763"/>
                  </a:cubicBezTo>
                  <a:cubicBezTo>
                    <a:pt x="8300" y="8049"/>
                    <a:pt x="8466" y="8323"/>
                    <a:pt x="8716" y="8442"/>
                  </a:cubicBezTo>
                  <a:cubicBezTo>
                    <a:pt x="8716" y="8442"/>
                    <a:pt x="8740" y="8442"/>
                    <a:pt x="8740" y="8454"/>
                  </a:cubicBezTo>
                  <a:lnTo>
                    <a:pt x="8633" y="8656"/>
                  </a:lnTo>
                  <a:lnTo>
                    <a:pt x="525" y="8656"/>
                  </a:lnTo>
                  <a:cubicBezTo>
                    <a:pt x="441" y="8656"/>
                    <a:pt x="370" y="8597"/>
                    <a:pt x="370" y="8513"/>
                  </a:cubicBezTo>
                  <a:lnTo>
                    <a:pt x="370" y="524"/>
                  </a:lnTo>
                  <a:cubicBezTo>
                    <a:pt x="370" y="441"/>
                    <a:pt x="430" y="369"/>
                    <a:pt x="525" y="369"/>
                  </a:cubicBezTo>
                  <a:close/>
                  <a:moveTo>
                    <a:pt x="10139" y="5638"/>
                  </a:moveTo>
                  <a:cubicBezTo>
                    <a:pt x="10199" y="5638"/>
                    <a:pt x="10258" y="5656"/>
                    <a:pt x="10312" y="5691"/>
                  </a:cubicBezTo>
                  <a:cubicBezTo>
                    <a:pt x="10420" y="5770"/>
                    <a:pt x="10553" y="5817"/>
                    <a:pt x="10684" y="5817"/>
                  </a:cubicBezTo>
                  <a:cubicBezTo>
                    <a:pt x="10711" y="5817"/>
                    <a:pt x="10738" y="5815"/>
                    <a:pt x="10764" y="5810"/>
                  </a:cubicBezTo>
                  <a:cubicBezTo>
                    <a:pt x="10773" y="5810"/>
                    <a:pt x="10782" y="5809"/>
                    <a:pt x="10790" y="5809"/>
                  </a:cubicBezTo>
                  <a:cubicBezTo>
                    <a:pt x="10900" y="5809"/>
                    <a:pt x="11007" y="5878"/>
                    <a:pt x="11062" y="5977"/>
                  </a:cubicBezTo>
                  <a:cubicBezTo>
                    <a:pt x="11133" y="6132"/>
                    <a:pt x="11229" y="6251"/>
                    <a:pt x="11383" y="6311"/>
                  </a:cubicBezTo>
                  <a:cubicBezTo>
                    <a:pt x="11502" y="6370"/>
                    <a:pt x="11562" y="6477"/>
                    <a:pt x="11550" y="6608"/>
                  </a:cubicBezTo>
                  <a:cubicBezTo>
                    <a:pt x="11526" y="6775"/>
                    <a:pt x="11574" y="6930"/>
                    <a:pt x="11669" y="7049"/>
                  </a:cubicBezTo>
                  <a:cubicBezTo>
                    <a:pt x="11741" y="7156"/>
                    <a:pt x="11741" y="7287"/>
                    <a:pt x="11669" y="7394"/>
                  </a:cubicBezTo>
                  <a:cubicBezTo>
                    <a:pt x="11574" y="7525"/>
                    <a:pt x="11538" y="7692"/>
                    <a:pt x="11550" y="7835"/>
                  </a:cubicBezTo>
                  <a:cubicBezTo>
                    <a:pt x="11562" y="7966"/>
                    <a:pt x="11490" y="8085"/>
                    <a:pt x="11383" y="8132"/>
                  </a:cubicBezTo>
                  <a:cubicBezTo>
                    <a:pt x="11288" y="8180"/>
                    <a:pt x="11217" y="8239"/>
                    <a:pt x="11157" y="8299"/>
                  </a:cubicBezTo>
                  <a:lnTo>
                    <a:pt x="11145" y="8323"/>
                  </a:lnTo>
                  <a:lnTo>
                    <a:pt x="11050" y="8454"/>
                  </a:lnTo>
                  <a:cubicBezTo>
                    <a:pt x="10995" y="8563"/>
                    <a:pt x="10911" y="8622"/>
                    <a:pt x="10787" y="8622"/>
                  </a:cubicBezTo>
                  <a:cubicBezTo>
                    <a:pt x="10776" y="8622"/>
                    <a:pt x="10764" y="8621"/>
                    <a:pt x="10752" y="8620"/>
                  </a:cubicBezTo>
                  <a:cubicBezTo>
                    <a:pt x="10726" y="8616"/>
                    <a:pt x="10699" y="8614"/>
                    <a:pt x="10672" y="8614"/>
                  </a:cubicBezTo>
                  <a:cubicBezTo>
                    <a:pt x="10542" y="8614"/>
                    <a:pt x="10410" y="8660"/>
                    <a:pt x="10312" y="8739"/>
                  </a:cubicBezTo>
                  <a:cubicBezTo>
                    <a:pt x="10252" y="8751"/>
                    <a:pt x="10205" y="8763"/>
                    <a:pt x="10169" y="8775"/>
                  </a:cubicBezTo>
                  <a:lnTo>
                    <a:pt x="10074" y="8775"/>
                  </a:lnTo>
                  <a:cubicBezTo>
                    <a:pt x="10026" y="8775"/>
                    <a:pt x="9978" y="8751"/>
                    <a:pt x="9955" y="8739"/>
                  </a:cubicBezTo>
                  <a:cubicBezTo>
                    <a:pt x="9836" y="8656"/>
                    <a:pt x="9705" y="8620"/>
                    <a:pt x="9562" y="8620"/>
                  </a:cubicBezTo>
                  <a:lnTo>
                    <a:pt x="9514" y="8620"/>
                  </a:lnTo>
                  <a:cubicBezTo>
                    <a:pt x="9504" y="8621"/>
                    <a:pt x="9495" y="8622"/>
                    <a:pt x="9486" y="8622"/>
                  </a:cubicBezTo>
                  <a:cubicBezTo>
                    <a:pt x="9366" y="8622"/>
                    <a:pt x="9261" y="8553"/>
                    <a:pt x="9216" y="8454"/>
                  </a:cubicBezTo>
                  <a:cubicBezTo>
                    <a:pt x="9181" y="8406"/>
                    <a:pt x="9157" y="8347"/>
                    <a:pt x="9121" y="8323"/>
                  </a:cubicBezTo>
                  <a:lnTo>
                    <a:pt x="9121" y="8299"/>
                  </a:lnTo>
                  <a:cubicBezTo>
                    <a:pt x="9062" y="8227"/>
                    <a:pt x="8990" y="8168"/>
                    <a:pt x="8895" y="8132"/>
                  </a:cubicBezTo>
                  <a:cubicBezTo>
                    <a:pt x="8776" y="8085"/>
                    <a:pt x="8716" y="7977"/>
                    <a:pt x="8728" y="7835"/>
                  </a:cubicBezTo>
                  <a:cubicBezTo>
                    <a:pt x="8752" y="7680"/>
                    <a:pt x="8704" y="7513"/>
                    <a:pt x="8609" y="7394"/>
                  </a:cubicBezTo>
                  <a:cubicBezTo>
                    <a:pt x="8538" y="7287"/>
                    <a:pt x="8538" y="7156"/>
                    <a:pt x="8609" y="7049"/>
                  </a:cubicBezTo>
                  <a:cubicBezTo>
                    <a:pt x="8704" y="6918"/>
                    <a:pt x="8752" y="6751"/>
                    <a:pt x="8728" y="6608"/>
                  </a:cubicBezTo>
                  <a:cubicBezTo>
                    <a:pt x="8716" y="6489"/>
                    <a:pt x="8788" y="6370"/>
                    <a:pt x="8895" y="6311"/>
                  </a:cubicBezTo>
                  <a:cubicBezTo>
                    <a:pt x="9050" y="6227"/>
                    <a:pt x="9169" y="6132"/>
                    <a:pt x="9228" y="5977"/>
                  </a:cubicBezTo>
                  <a:cubicBezTo>
                    <a:pt x="9283" y="5868"/>
                    <a:pt x="9387" y="5809"/>
                    <a:pt x="9496" y="5809"/>
                  </a:cubicBezTo>
                  <a:cubicBezTo>
                    <a:pt x="9506" y="5809"/>
                    <a:pt x="9516" y="5809"/>
                    <a:pt x="9526" y="5810"/>
                  </a:cubicBezTo>
                  <a:cubicBezTo>
                    <a:pt x="9552" y="5815"/>
                    <a:pt x="9579" y="5817"/>
                    <a:pt x="9606" y="5817"/>
                  </a:cubicBezTo>
                  <a:cubicBezTo>
                    <a:pt x="9737" y="5817"/>
                    <a:pt x="9868" y="5770"/>
                    <a:pt x="9966" y="5691"/>
                  </a:cubicBezTo>
                  <a:cubicBezTo>
                    <a:pt x="10020" y="5656"/>
                    <a:pt x="10080" y="5638"/>
                    <a:pt x="10139" y="5638"/>
                  </a:cubicBezTo>
                  <a:close/>
                  <a:moveTo>
                    <a:pt x="8990" y="8775"/>
                  </a:moveTo>
                  <a:cubicBezTo>
                    <a:pt x="9105" y="8910"/>
                    <a:pt x="9274" y="8982"/>
                    <a:pt x="9458" y="8982"/>
                  </a:cubicBezTo>
                  <a:cubicBezTo>
                    <a:pt x="9484" y="8982"/>
                    <a:pt x="9511" y="8981"/>
                    <a:pt x="9538" y="8978"/>
                  </a:cubicBezTo>
                  <a:cubicBezTo>
                    <a:pt x="9609" y="8978"/>
                    <a:pt x="9669" y="8989"/>
                    <a:pt x="9728" y="9037"/>
                  </a:cubicBezTo>
                  <a:cubicBezTo>
                    <a:pt x="9740" y="9049"/>
                    <a:pt x="9776" y="9061"/>
                    <a:pt x="9788" y="9061"/>
                  </a:cubicBezTo>
                  <a:lnTo>
                    <a:pt x="9383" y="9894"/>
                  </a:lnTo>
                  <a:lnTo>
                    <a:pt x="9193" y="9573"/>
                  </a:lnTo>
                  <a:cubicBezTo>
                    <a:pt x="9151" y="9500"/>
                    <a:pt x="9082" y="9463"/>
                    <a:pt x="9001" y="9463"/>
                  </a:cubicBezTo>
                  <a:cubicBezTo>
                    <a:pt x="8990" y="9463"/>
                    <a:pt x="8978" y="9464"/>
                    <a:pt x="8966" y="9466"/>
                  </a:cubicBezTo>
                  <a:lnTo>
                    <a:pt x="8633" y="9525"/>
                  </a:lnTo>
                  <a:lnTo>
                    <a:pt x="8990" y="8775"/>
                  </a:lnTo>
                  <a:close/>
                  <a:moveTo>
                    <a:pt x="11264" y="8775"/>
                  </a:moveTo>
                  <a:lnTo>
                    <a:pt x="11621" y="9525"/>
                  </a:lnTo>
                  <a:lnTo>
                    <a:pt x="11264" y="9466"/>
                  </a:lnTo>
                  <a:cubicBezTo>
                    <a:pt x="11254" y="9464"/>
                    <a:pt x="11243" y="9463"/>
                    <a:pt x="11233" y="9463"/>
                  </a:cubicBezTo>
                  <a:cubicBezTo>
                    <a:pt x="11158" y="9463"/>
                    <a:pt x="11080" y="9500"/>
                    <a:pt x="11038" y="9573"/>
                  </a:cubicBezTo>
                  <a:lnTo>
                    <a:pt x="10848" y="9894"/>
                  </a:lnTo>
                  <a:lnTo>
                    <a:pt x="10467" y="9061"/>
                  </a:lnTo>
                  <a:cubicBezTo>
                    <a:pt x="10478" y="9049"/>
                    <a:pt x="10502" y="9025"/>
                    <a:pt x="10514" y="9025"/>
                  </a:cubicBezTo>
                  <a:cubicBezTo>
                    <a:pt x="10574" y="8989"/>
                    <a:pt x="10657" y="8978"/>
                    <a:pt x="10717" y="8978"/>
                  </a:cubicBezTo>
                  <a:cubicBezTo>
                    <a:pt x="10731" y="8978"/>
                    <a:pt x="10746" y="8979"/>
                    <a:pt x="10760" y="8979"/>
                  </a:cubicBezTo>
                  <a:cubicBezTo>
                    <a:pt x="10946" y="8979"/>
                    <a:pt x="11121" y="8908"/>
                    <a:pt x="11264" y="8775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8"/>
                    <a:pt x="1" y="524"/>
                  </a:cubicBezTo>
                  <a:lnTo>
                    <a:pt x="1" y="8513"/>
                  </a:lnTo>
                  <a:cubicBezTo>
                    <a:pt x="1" y="8799"/>
                    <a:pt x="239" y="9037"/>
                    <a:pt x="525" y="9037"/>
                  </a:cubicBezTo>
                  <a:lnTo>
                    <a:pt x="8454" y="9037"/>
                  </a:lnTo>
                  <a:lnTo>
                    <a:pt x="8169" y="9632"/>
                  </a:lnTo>
                  <a:cubicBezTo>
                    <a:pt x="8145" y="9704"/>
                    <a:pt x="8145" y="9787"/>
                    <a:pt x="8204" y="9870"/>
                  </a:cubicBezTo>
                  <a:cubicBezTo>
                    <a:pt x="8234" y="9930"/>
                    <a:pt x="8306" y="9957"/>
                    <a:pt x="8370" y="9957"/>
                  </a:cubicBezTo>
                  <a:cubicBezTo>
                    <a:pt x="8383" y="9957"/>
                    <a:pt x="8395" y="9956"/>
                    <a:pt x="8407" y="9954"/>
                  </a:cubicBezTo>
                  <a:lnTo>
                    <a:pt x="8931" y="9870"/>
                  </a:lnTo>
                  <a:lnTo>
                    <a:pt x="9228" y="10347"/>
                  </a:lnTo>
                  <a:cubicBezTo>
                    <a:pt x="9276" y="10418"/>
                    <a:pt x="9347" y="10442"/>
                    <a:pt x="9419" y="10442"/>
                  </a:cubicBezTo>
                  <a:lnTo>
                    <a:pt x="9431" y="10442"/>
                  </a:lnTo>
                  <a:cubicBezTo>
                    <a:pt x="9526" y="10442"/>
                    <a:pt x="9585" y="10382"/>
                    <a:pt x="9633" y="10311"/>
                  </a:cubicBezTo>
                  <a:lnTo>
                    <a:pt x="10133" y="9251"/>
                  </a:lnTo>
                  <a:lnTo>
                    <a:pt x="10645" y="10311"/>
                  </a:lnTo>
                  <a:cubicBezTo>
                    <a:pt x="10669" y="10382"/>
                    <a:pt x="10740" y="10430"/>
                    <a:pt x="10836" y="10442"/>
                  </a:cubicBezTo>
                  <a:lnTo>
                    <a:pt x="10848" y="10442"/>
                  </a:lnTo>
                  <a:cubicBezTo>
                    <a:pt x="10919" y="10442"/>
                    <a:pt x="11002" y="10406"/>
                    <a:pt x="11038" y="10347"/>
                  </a:cubicBezTo>
                  <a:lnTo>
                    <a:pt x="11336" y="9870"/>
                  </a:lnTo>
                  <a:lnTo>
                    <a:pt x="11860" y="9954"/>
                  </a:lnTo>
                  <a:cubicBezTo>
                    <a:pt x="11875" y="9956"/>
                    <a:pt x="11890" y="9957"/>
                    <a:pt x="11904" y="9957"/>
                  </a:cubicBezTo>
                  <a:cubicBezTo>
                    <a:pt x="11977" y="9957"/>
                    <a:pt x="12034" y="9930"/>
                    <a:pt x="12074" y="9870"/>
                  </a:cubicBezTo>
                  <a:cubicBezTo>
                    <a:pt x="12110" y="9787"/>
                    <a:pt x="12133" y="9716"/>
                    <a:pt x="12098" y="9620"/>
                  </a:cubicBezTo>
                  <a:lnTo>
                    <a:pt x="11812" y="9025"/>
                  </a:lnTo>
                  <a:lnTo>
                    <a:pt x="12383" y="9025"/>
                  </a:lnTo>
                  <a:cubicBezTo>
                    <a:pt x="12669" y="9025"/>
                    <a:pt x="12907" y="8787"/>
                    <a:pt x="12907" y="8513"/>
                  </a:cubicBezTo>
                  <a:lnTo>
                    <a:pt x="12907" y="524"/>
                  </a:lnTo>
                  <a:cubicBezTo>
                    <a:pt x="12884" y="238"/>
                    <a:pt x="12645" y="0"/>
                    <a:pt x="123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  <p:sp>
          <p:nvSpPr>
            <p:cNvPr id="47" name="Google Shape;6132;p48"/>
            <p:cNvSpPr/>
            <p:nvPr/>
          </p:nvSpPr>
          <p:spPr>
            <a:xfrm>
              <a:off x="1562519" y="2630640"/>
              <a:ext cx="74699" cy="74699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9" y="382"/>
                  </a:moveTo>
                  <a:cubicBezTo>
                    <a:pt x="1608" y="382"/>
                    <a:pt x="1965" y="739"/>
                    <a:pt x="1965" y="1180"/>
                  </a:cubicBezTo>
                  <a:cubicBezTo>
                    <a:pt x="1977" y="1608"/>
                    <a:pt x="1620" y="1965"/>
                    <a:pt x="1179" y="1965"/>
                  </a:cubicBezTo>
                  <a:cubicBezTo>
                    <a:pt x="739" y="1965"/>
                    <a:pt x="382" y="1608"/>
                    <a:pt x="382" y="1180"/>
                  </a:cubicBezTo>
                  <a:cubicBezTo>
                    <a:pt x="382" y="739"/>
                    <a:pt x="739" y="382"/>
                    <a:pt x="1179" y="382"/>
                  </a:cubicBezTo>
                  <a:close/>
                  <a:moveTo>
                    <a:pt x="1179" y="1"/>
                  </a:moveTo>
                  <a:cubicBezTo>
                    <a:pt x="536" y="1"/>
                    <a:pt x="1" y="525"/>
                    <a:pt x="1" y="1180"/>
                  </a:cubicBezTo>
                  <a:cubicBezTo>
                    <a:pt x="1" y="1811"/>
                    <a:pt x="525" y="2346"/>
                    <a:pt x="1179" y="2346"/>
                  </a:cubicBezTo>
                  <a:cubicBezTo>
                    <a:pt x="1834" y="2346"/>
                    <a:pt x="2346" y="1823"/>
                    <a:pt x="2346" y="1180"/>
                  </a:cubicBezTo>
                  <a:cubicBezTo>
                    <a:pt x="2346" y="525"/>
                    <a:pt x="1834" y="1"/>
                    <a:pt x="1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974" tIns="89974" rIns="89974" bIns="89974" anchor="ctr" anchorCtr="0">
              <a:noAutofit/>
            </a:bodyPr>
            <a:lstStyle/>
            <a:p>
              <a:endParaRPr sz="1771"/>
            </a:p>
          </p:txBody>
        </p:sp>
      </p:grpSp>
    </p:spTree>
    <p:extLst>
      <p:ext uri="{BB962C8B-B14F-4D97-AF65-F5344CB8AC3E}">
        <p14:creationId xmlns:p14="http://schemas.microsoft.com/office/powerpoint/2010/main" val="26898342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35428" y="235857"/>
            <a:ext cx="8651948" cy="1016000"/>
          </a:xfrm>
          <a:prstGeom prst="rect">
            <a:avLst/>
          </a:prstGeom>
          <a:solidFill>
            <a:srgbClr val="AA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4"/>
          </a:p>
        </p:txBody>
      </p:sp>
      <p:sp>
        <p:nvSpPr>
          <p:cNvPr id="8" name="Rectángulo 7"/>
          <p:cNvSpPr/>
          <p:nvPr/>
        </p:nvSpPr>
        <p:spPr>
          <a:xfrm>
            <a:off x="9087376" y="235857"/>
            <a:ext cx="1725767" cy="1016000"/>
          </a:xfrm>
          <a:prstGeom prst="rect">
            <a:avLst/>
          </a:prstGeom>
          <a:solidFill>
            <a:srgbClr val="126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4"/>
          </a:p>
        </p:txBody>
      </p:sp>
      <p:grpSp>
        <p:nvGrpSpPr>
          <p:cNvPr id="11" name="Grupo 10"/>
          <p:cNvGrpSpPr/>
          <p:nvPr/>
        </p:nvGrpSpPr>
        <p:grpSpPr>
          <a:xfrm>
            <a:off x="-16552" y="6345569"/>
            <a:ext cx="8418286" cy="198514"/>
            <a:chOff x="-101600" y="1433319"/>
            <a:chExt cx="4495800" cy="1066800"/>
          </a:xfrm>
        </p:grpSpPr>
        <p:sp>
          <p:nvSpPr>
            <p:cNvPr id="12" name="Rectángulo 11"/>
            <p:cNvSpPr/>
            <p:nvPr/>
          </p:nvSpPr>
          <p:spPr>
            <a:xfrm>
              <a:off x="-101600" y="1433319"/>
              <a:ext cx="3810000" cy="1066800"/>
            </a:xfrm>
            <a:prstGeom prst="rect">
              <a:avLst/>
            </a:prstGeom>
            <a:solidFill>
              <a:srgbClr val="AAC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3708400" y="1433319"/>
              <a:ext cx="685800" cy="1066800"/>
            </a:xfrm>
            <a:prstGeom prst="rect">
              <a:avLst/>
            </a:prstGeom>
            <a:solidFill>
              <a:srgbClr val="126B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/>
            </a:p>
          </p:txBody>
        </p:sp>
      </p:grpSp>
      <p:sp>
        <p:nvSpPr>
          <p:cNvPr id="17" name="CuadroTexto 16"/>
          <p:cNvSpPr txBox="1"/>
          <p:nvPr/>
        </p:nvSpPr>
        <p:spPr>
          <a:xfrm>
            <a:off x="653143" y="585731"/>
            <a:ext cx="1008742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67" dirty="0">
                <a:latin typeface="Arial Black" panose="020B0A04020102020204" pitchFamily="34" charset="0"/>
              </a:rPr>
              <a:t>Regulación Transporte </a:t>
            </a:r>
            <a:r>
              <a:rPr lang="en-US" sz="2667" dirty="0" err="1">
                <a:latin typeface="Arial Black" panose="020B0A04020102020204" pitchFamily="34" charset="0"/>
              </a:rPr>
              <a:t>sustancias</a:t>
            </a:r>
            <a:r>
              <a:rPr lang="en-US" sz="2667" dirty="0">
                <a:latin typeface="Arial Black" panose="020B0A04020102020204" pitchFamily="34" charset="0"/>
              </a:rPr>
              <a:t> </a:t>
            </a:r>
            <a:r>
              <a:rPr lang="en-US" sz="2667" dirty="0" err="1">
                <a:latin typeface="Arial Black" panose="020B0A04020102020204" pitchFamily="34" charset="0"/>
              </a:rPr>
              <a:t>infecciosas</a:t>
            </a:r>
            <a:r>
              <a:rPr lang="en-US" sz="2667" dirty="0"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1026" name="Picture 2" descr="Vista previa de imagen">
            <a:extLst>
              <a:ext uri="{FF2B5EF4-FFF2-40B4-BE49-F238E27FC236}">
                <a16:creationId xmlns:a16="http://schemas.microsoft.com/office/drawing/2014/main" id="{41BEF5A3-3C74-4E2F-8F12-83F1E8B00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3" r="7042" b="20139"/>
          <a:stretch/>
        </p:blipFill>
        <p:spPr bwMode="auto">
          <a:xfrm>
            <a:off x="1016000" y="1597797"/>
            <a:ext cx="3193143" cy="440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DA07A9C0-3C2A-4AC0-8A7A-16F1D66620F2}"/>
              </a:ext>
            </a:extLst>
          </p:cNvPr>
          <p:cNvSpPr/>
          <p:nvPr/>
        </p:nvSpPr>
        <p:spPr>
          <a:xfrm>
            <a:off x="5184263" y="2792866"/>
            <a:ext cx="6434943" cy="1675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714" b="1" dirty="0">
                <a:solidFill>
                  <a:srgbClr val="202124"/>
                </a:solidFill>
                <a:latin typeface="arial" panose="020B0604020202020204" pitchFamily="34" charset="0"/>
              </a:rPr>
              <a:t>Sustancia infecciosa</a:t>
            </a:r>
            <a:r>
              <a:rPr lang="es-MX" sz="1714" dirty="0">
                <a:solidFill>
                  <a:srgbClr val="202124"/>
                </a:solidFill>
                <a:latin typeface="arial" panose="020B0604020202020204" pitchFamily="34" charset="0"/>
              </a:rPr>
              <a:t> de </a:t>
            </a:r>
            <a:r>
              <a:rPr lang="es-MX" sz="1714" b="1" dirty="0">
                <a:solidFill>
                  <a:srgbClr val="202124"/>
                </a:solidFill>
                <a:latin typeface="arial" panose="020B0604020202020204" pitchFamily="34" charset="0"/>
              </a:rPr>
              <a:t>categoría</a:t>
            </a:r>
            <a:r>
              <a:rPr lang="es-MX" sz="1714" dirty="0">
                <a:solidFill>
                  <a:srgbClr val="202124"/>
                </a:solidFill>
                <a:latin typeface="arial" panose="020B0604020202020204" pitchFamily="34" charset="0"/>
              </a:rPr>
              <a:t> A</a:t>
            </a:r>
          </a:p>
          <a:p>
            <a:pPr algn="just"/>
            <a:r>
              <a:rPr lang="es-MX" sz="1714" dirty="0">
                <a:solidFill>
                  <a:srgbClr val="202124"/>
                </a:solidFill>
                <a:latin typeface="arial" panose="020B0604020202020204" pitchFamily="34" charset="0"/>
              </a:rPr>
              <a:t>Una </a:t>
            </a:r>
            <a:r>
              <a:rPr lang="es-MX" sz="1714" b="1" dirty="0">
                <a:solidFill>
                  <a:srgbClr val="202124"/>
                </a:solidFill>
                <a:latin typeface="arial" panose="020B0604020202020204" pitchFamily="34" charset="0"/>
              </a:rPr>
              <a:t>sustancia infecciosa</a:t>
            </a:r>
            <a:r>
              <a:rPr lang="es-MX" sz="1714" dirty="0">
                <a:solidFill>
                  <a:srgbClr val="202124"/>
                </a:solidFill>
                <a:latin typeface="arial" panose="020B0604020202020204" pitchFamily="34" charset="0"/>
              </a:rPr>
              <a:t> que se transporta en una forma que, al exponerse a ella, es capaz de causar una incapacidad permanente, poner en peligro la vida o constituir una enfermedad mortal para seres humanos o animales previamente sanos.</a:t>
            </a:r>
            <a:endParaRPr lang="es-CO" sz="1714" dirty="0"/>
          </a:p>
        </p:txBody>
      </p:sp>
    </p:spTree>
    <p:extLst>
      <p:ext uri="{BB962C8B-B14F-4D97-AF65-F5344CB8AC3E}">
        <p14:creationId xmlns:p14="http://schemas.microsoft.com/office/powerpoint/2010/main" val="17619218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81959" y="235857"/>
            <a:ext cx="9005417" cy="1016000"/>
          </a:xfrm>
          <a:prstGeom prst="rect">
            <a:avLst/>
          </a:prstGeom>
          <a:solidFill>
            <a:srgbClr val="AA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429" b="1" dirty="0">
                <a:solidFill>
                  <a:schemeClr val="tx1"/>
                </a:solidFill>
              </a:rPr>
              <a:t>Transporte Sustancia Infecciosa categoría A</a:t>
            </a:r>
            <a:r>
              <a:rPr lang="en-US" sz="3429" b="1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9087376" y="235857"/>
            <a:ext cx="622392" cy="1016000"/>
          </a:xfrm>
          <a:prstGeom prst="rect">
            <a:avLst/>
          </a:prstGeom>
          <a:solidFill>
            <a:srgbClr val="126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4"/>
          </a:p>
        </p:txBody>
      </p:sp>
      <p:grpSp>
        <p:nvGrpSpPr>
          <p:cNvPr id="11" name="Grupo 10"/>
          <p:cNvGrpSpPr/>
          <p:nvPr/>
        </p:nvGrpSpPr>
        <p:grpSpPr>
          <a:xfrm>
            <a:off x="-16552" y="6345569"/>
            <a:ext cx="8418286" cy="198514"/>
            <a:chOff x="-101600" y="1433319"/>
            <a:chExt cx="4495800" cy="1066800"/>
          </a:xfrm>
        </p:grpSpPr>
        <p:sp>
          <p:nvSpPr>
            <p:cNvPr id="12" name="Rectángulo 11"/>
            <p:cNvSpPr/>
            <p:nvPr/>
          </p:nvSpPr>
          <p:spPr>
            <a:xfrm>
              <a:off x="-101600" y="1433319"/>
              <a:ext cx="3810000" cy="1066800"/>
            </a:xfrm>
            <a:prstGeom prst="rect">
              <a:avLst/>
            </a:prstGeom>
            <a:solidFill>
              <a:srgbClr val="AAC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3708400" y="1433319"/>
              <a:ext cx="685800" cy="1066800"/>
            </a:xfrm>
            <a:prstGeom prst="rect">
              <a:avLst/>
            </a:prstGeom>
            <a:solidFill>
              <a:srgbClr val="126B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4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CC02C5C1-10F4-48B0-82D1-EA1CD9287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52" y="1560635"/>
            <a:ext cx="2685143" cy="2041072"/>
          </a:xfrm>
          <a:prstGeom prst="rect">
            <a:avLst/>
          </a:prstGeom>
        </p:spPr>
      </p:pic>
      <p:pic>
        <p:nvPicPr>
          <p:cNvPr id="1028" name="Picture 4" descr="del sarampión y">
            <a:extLst>
              <a:ext uri="{FF2B5EF4-FFF2-40B4-BE49-F238E27FC236}">
                <a16:creationId xmlns:a16="http://schemas.microsoft.com/office/drawing/2014/main" id="{207A760C-88AA-4248-AD8E-60AC831B6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971" y="4227286"/>
            <a:ext cx="3202214" cy="118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2DFC79F-B47F-444F-A58C-7509ED831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747" y="1614715"/>
            <a:ext cx="1624693" cy="195943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2CB3FDE-F894-49C3-9173-0459446A89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5676" y="1588199"/>
            <a:ext cx="2041071" cy="198594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B44056A-930D-4081-81A1-AA10AFB718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440" y="1588200"/>
            <a:ext cx="2495240" cy="204107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CF49DFA-6031-4077-9D9B-EC06D16E3D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6465" y="3691777"/>
            <a:ext cx="4224214" cy="259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120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07130" y="235857"/>
            <a:ext cx="8294083" cy="870857"/>
          </a:xfrm>
          <a:prstGeom prst="rect">
            <a:avLst/>
          </a:prstGeom>
          <a:solidFill>
            <a:srgbClr val="AA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70875">
              <a:defRPr/>
            </a:pPr>
            <a:endParaRPr lang="en-US" sz="1714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8390845" y="235857"/>
            <a:ext cx="622392" cy="870857"/>
          </a:xfrm>
          <a:prstGeom prst="rect">
            <a:avLst/>
          </a:prstGeom>
          <a:solidFill>
            <a:srgbClr val="126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70875">
              <a:defRPr/>
            </a:pPr>
            <a:endParaRPr lang="en-US" sz="1714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111" y="4991792"/>
            <a:ext cx="4082817" cy="1907341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-27440" y="6073426"/>
            <a:ext cx="8418286" cy="198514"/>
            <a:chOff x="-101600" y="1433319"/>
            <a:chExt cx="4495800" cy="1066800"/>
          </a:xfrm>
        </p:grpSpPr>
        <p:sp>
          <p:nvSpPr>
            <p:cNvPr id="12" name="Rectángulo 11"/>
            <p:cNvSpPr/>
            <p:nvPr/>
          </p:nvSpPr>
          <p:spPr>
            <a:xfrm>
              <a:off x="-101600" y="1433319"/>
              <a:ext cx="3810000" cy="1066800"/>
            </a:xfrm>
            <a:prstGeom prst="rect">
              <a:avLst/>
            </a:prstGeom>
            <a:solidFill>
              <a:srgbClr val="AAC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70875">
                <a:defRPr/>
              </a:pPr>
              <a:endParaRPr lang="en-US" sz="1714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3708400" y="1433319"/>
              <a:ext cx="685800" cy="1066800"/>
            </a:xfrm>
            <a:prstGeom prst="rect">
              <a:avLst/>
            </a:prstGeom>
            <a:solidFill>
              <a:srgbClr val="126B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70875">
                <a:defRPr/>
              </a:pPr>
              <a:endParaRPr lang="en-US" sz="1714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329392" y="511637"/>
            <a:ext cx="830660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667" b="1" dirty="0"/>
              <a:t>Formatos necesarios para entrega de muestras al LDSP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08000" y="1148712"/>
            <a:ext cx="7039429" cy="678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2148" indent="-272148">
              <a:buFont typeface="Wingdings" panose="05000000000000000000" pitchFamily="2" charset="2"/>
              <a:buChar char="ü"/>
            </a:pPr>
            <a:r>
              <a:rPr lang="es-CO" sz="1905" dirty="0"/>
              <a:t>Copia de la Historia Clínica: incluye paraclínicos disponibles</a:t>
            </a:r>
          </a:p>
          <a:p>
            <a:pPr marL="272148" indent="-272148">
              <a:buFont typeface="Wingdings" panose="05000000000000000000" pitchFamily="2" charset="2"/>
              <a:buChar char="ü"/>
            </a:pPr>
            <a:r>
              <a:rPr lang="es-CO" sz="1905" dirty="0"/>
              <a:t>Ficha de </a:t>
            </a:r>
            <a:r>
              <a:rPr lang="es-CO" sz="1905"/>
              <a:t>notificación 880 </a:t>
            </a:r>
            <a:r>
              <a:rPr lang="es-CO" sz="1905" dirty="0"/>
              <a:t>(datos básicos y específicos)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6435" t="19050" r="28562" b="19038"/>
          <a:stretch/>
        </p:blipFill>
        <p:spPr>
          <a:xfrm>
            <a:off x="508000" y="1883028"/>
            <a:ext cx="4862286" cy="475083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25743" t="15725" r="45683" b="5958"/>
          <a:stretch/>
        </p:blipFill>
        <p:spPr>
          <a:xfrm>
            <a:off x="5617755" y="1785980"/>
            <a:ext cx="6168572" cy="494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741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51992BF-F58D-0973-8FF3-33DB487D3D4D}"/>
              </a:ext>
            </a:extLst>
          </p:cNvPr>
          <p:cNvSpPr txBox="1"/>
          <p:nvPr/>
        </p:nvSpPr>
        <p:spPr>
          <a:xfrm>
            <a:off x="794307" y="2215871"/>
            <a:ext cx="110594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Atención y prestación de servicios de salud</a:t>
            </a:r>
          </a:p>
        </p:txBody>
      </p:sp>
    </p:spTree>
    <p:extLst>
      <p:ext uri="{BB962C8B-B14F-4D97-AF65-F5344CB8AC3E}">
        <p14:creationId xmlns:p14="http://schemas.microsoft.com/office/powerpoint/2010/main" val="265796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7317FE7-3043-4356-B0B1-31C0B1968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14745"/>
            <a:ext cx="8686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9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2FC27E0-2189-4E6A-944E-6B07419B1434}"/>
              </a:ext>
            </a:extLst>
          </p:cNvPr>
          <p:cNvSpPr txBox="1"/>
          <p:nvPr/>
        </p:nvSpPr>
        <p:spPr>
          <a:xfrm>
            <a:off x="1044142" y="552453"/>
            <a:ext cx="8598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EAPB</a:t>
            </a:r>
            <a:endParaRPr lang="es-CO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25F25C-4E05-4847-A1B2-5C2F3E16B5E7}"/>
              </a:ext>
            </a:extLst>
          </p:cNvPr>
          <p:cNvSpPr txBox="1"/>
          <p:nvPr/>
        </p:nvSpPr>
        <p:spPr>
          <a:xfrm>
            <a:off x="1057046" y="1257300"/>
            <a:ext cx="103060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Fortalecer su relacionamiento con la Red de prestadores</a:t>
            </a:r>
          </a:p>
          <a:p>
            <a:pPr marL="342900" indent="-342900" algn="just">
              <a:buFont typeface="+mj-lt"/>
              <a:buAutoNum type="arabicPeriod"/>
            </a:pP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Definir la o las IPS con capacidad para operar como Centro de referencia para la atención de casos en cada Departamento y reportar al MSPS y la SSSA.</a:t>
            </a:r>
          </a:p>
          <a:p>
            <a:pPr marL="342900" indent="-342900" algn="just">
              <a:buFont typeface="+mj-lt"/>
              <a:buAutoNum type="arabicPeriod"/>
            </a:pP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Fortalecer las modalidades de prestación de servicios  de salud extramural (jornadas, atención domiciliaria, unidad móvil) y telemedicina en todas sus categorías</a:t>
            </a:r>
          </a:p>
          <a:p>
            <a:pPr marL="342900" indent="-342900" algn="just">
              <a:buFont typeface="+mj-lt"/>
              <a:buAutoNum type="arabicPeriod"/>
            </a:pP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Implementar actividades de </a:t>
            </a:r>
            <a:r>
              <a:rPr lang="es-MX" sz="2000" dirty="0" err="1">
                <a:latin typeface="Arial" panose="020B0604020202020204" pitchFamily="34" charset="0"/>
                <a:cs typeface="Arial" panose="020B0604020202020204" pitchFamily="34" charset="0"/>
              </a:rPr>
              <a:t>teleapoyo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para mejorar la oportunidad y </a:t>
            </a:r>
            <a:r>
              <a:rPr lang="es-MX" sz="2000" dirty="0" err="1">
                <a:latin typeface="Arial" panose="020B0604020202020204" pitchFamily="34" charset="0"/>
                <a:cs typeface="Arial" panose="020B0604020202020204" pitchFamily="34" charset="0"/>
              </a:rPr>
              <a:t>resolutividad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en la atención</a:t>
            </a:r>
          </a:p>
          <a:p>
            <a:pPr marL="342900" indent="-342900" algn="just">
              <a:buFont typeface="+mj-lt"/>
              <a:buAutoNum type="arabicPeriod"/>
            </a:pP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Contar con líneas de atención telefónica 24 horas y con diferentes canales dispuestos para orientación de sus afiliados. Publicar en las páginas web los números y formas de acceso</a:t>
            </a:r>
          </a:p>
          <a:p>
            <a:pPr algn="just"/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82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4F8DCE2-474F-44F4-BEF8-0A671F411C0D}"/>
              </a:ext>
            </a:extLst>
          </p:cNvPr>
          <p:cNvSpPr/>
          <p:nvPr/>
        </p:nvSpPr>
        <p:spPr>
          <a:xfrm>
            <a:off x="1379961" y="1314712"/>
            <a:ext cx="996315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6. Adelantar actividades de </a:t>
            </a:r>
            <a:r>
              <a:rPr lang="es-MX" sz="2000" dirty="0" err="1">
                <a:latin typeface="Arial" panose="020B0604020202020204" pitchFamily="34" charset="0"/>
                <a:cs typeface="Arial" panose="020B0604020202020204" pitchFamily="34" charset="0"/>
              </a:rPr>
              <a:t>teleorientación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, que brinde información, consejería y asesoría a los usuarios</a:t>
            </a:r>
          </a:p>
          <a:p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7. Disponer y difundir información  sobre las redes de servicios y el Centro de referencia para la atención de casos</a:t>
            </a:r>
          </a:p>
          <a:p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8. Implementar acciones de IEC para la detección oportuna de casos, el autocuidado de la salud, signos de alarma y sitios de atención</a:t>
            </a:r>
          </a:p>
          <a:p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9. Articular con su red de prestadores el proceso de incapacidades</a:t>
            </a:r>
          </a:p>
          <a:p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10. Articular con su red de prestadores la toma de muestras</a:t>
            </a:r>
          </a:p>
          <a:p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11. Garantizar la contratación del transporte de muestras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2E81A13-E3A2-82A7-9BC2-77271BB7A1BE}"/>
              </a:ext>
            </a:extLst>
          </p:cNvPr>
          <p:cNvSpPr txBox="1"/>
          <p:nvPr/>
        </p:nvSpPr>
        <p:spPr>
          <a:xfrm>
            <a:off x="1345223" y="552453"/>
            <a:ext cx="8598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EAPB</a:t>
            </a:r>
            <a:endParaRPr lang="es-CO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51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4D9F5A8-481F-48BA-861B-E53AACEA8E76}"/>
              </a:ext>
            </a:extLst>
          </p:cNvPr>
          <p:cNvSpPr txBox="1"/>
          <p:nvPr/>
        </p:nvSpPr>
        <p:spPr>
          <a:xfrm>
            <a:off x="1345223" y="562711"/>
            <a:ext cx="8598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Signos y síntomas</a:t>
            </a:r>
            <a:endParaRPr lang="es-CO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8568C6D-FBA9-41A1-ADEC-315FF6083FE1}"/>
              </a:ext>
            </a:extLst>
          </p:cNvPr>
          <p:cNvSpPr txBox="1"/>
          <p:nvPr/>
        </p:nvSpPr>
        <p:spPr>
          <a:xfrm>
            <a:off x="1345223" y="1397975"/>
            <a:ext cx="980342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Fiebre (puede estar o no presente)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Dolor de cabeza intenso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Cansancio intenso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Dolor muscular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Inflamación de los ganglios linfáticos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Erupción cutánea (máculas, pápulas, vesículas, pústulas y costras) 1 a 3 días después del inicio de la fiebre. En cara, extremidades, plantas de los pies, palmas de las manos, área genital y perianal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5C86AD-A378-4F89-A888-CB8BA72EF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632" y="2120355"/>
            <a:ext cx="2144064" cy="120067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4B899D4-AEB6-418E-A0DF-51E0564D2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6269" y="2628900"/>
            <a:ext cx="2645019" cy="17837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836E354-FD65-405F-8955-B37317F88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6446" y="779630"/>
            <a:ext cx="264795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0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F7F98DA-C072-4382-A6A8-6A1500415E48}"/>
              </a:ext>
            </a:extLst>
          </p:cNvPr>
          <p:cNvSpPr txBox="1"/>
          <p:nvPr/>
        </p:nvSpPr>
        <p:spPr>
          <a:xfrm>
            <a:off x="1002323" y="476253"/>
            <a:ext cx="8598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</a:t>
            </a:r>
            <a:endParaRPr lang="es-CO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7A77D05-874A-4D90-A1C7-B866F4A06218}"/>
              </a:ext>
            </a:extLst>
          </p:cNvPr>
          <p:cNvSpPr/>
          <p:nvPr/>
        </p:nvSpPr>
        <p:spPr>
          <a:xfrm>
            <a:off x="990600" y="1176013"/>
            <a:ext cx="10515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Realizar los ajustes en los procedimientos de atención</a:t>
            </a:r>
          </a:p>
          <a:p>
            <a:pPr marL="342900" indent="-342900" algn="just">
              <a:buFont typeface="+mj-lt"/>
              <a:buAutoNum type="arabicPeriod"/>
            </a:pP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Formular, actualizar e implementar planes de contingencia para la atención oportuna y adecuada de casos, garantizando la infraestructura pertinente, disponibilidad de insumos, equipos médicos y suficiencia de talento humano</a:t>
            </a:r>
          </a:p>
          <a:p>
            <a:pPr marL="342900" indent="-342900" algn="just">
              <a:buFont typeface="+mj-lt"/>
              <a:buAutoNum type="arabicPeriod"/>
            </a:pP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Actualizar los conocimientos teóricos y prácticos de los trabajadores de la salud sobre el uso adecuado de EPP, características clínicas, tratamiento oportuno, pruebas diagnósticas, entre otros.</a:t>
            </a:r>
          </a:p>
          <a:p>
            <a:pPr marL="342900" indent="-342900" algn="just">
              <a:buFont typeface="+mj-lt"/>
              <a:buAutoNum type="arabicPeriod"/>
            </a:pP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Establecer un procedimiento de aislamiento</a:t>
            </a:r>
          </a:p>
          <a:p>
            <a:pPr marL="342900" indent="-342900" algn="just">
              <a:buFont typeface="+mj-lt"/>
              <a:buAutoNum type="arabicPeriod"/>
            </a:pP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Definir la ruta de traslado de los pacientes al interior de su institución para su aislamiento y la ruta sanitaria institucional para la evacuación de residuos</a:t>
            </a:r>
          </a:p>
        </p:txBody>
      </p:sp>
    </p:spTree>
    <p:extLst>
      <p:ext uri="{BB962C8B-B14F-4D97-AF65-F5344CB8AC3E}">
        <p14:creationId xmlns:p14="http://schemas.microsoft.com/office/powerpoint/2010/main" val="103186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845B0C-9BE0-446C-A0BA-1958061A28F3}"/>
              </a:ext>
            </a:extLst>
          </p:cNvPr>
          <p:cNvSpPr/>
          <p:nvPr/>
        </p:nvSpPr>
        <p:spPr>
          <a:xfrm>
            <a:off x="990600" y="993110"/>
            <a:ext cx="1061085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6. Aplicar las precauciones estándar y adicionales para prevenir transmisión por contacto y gotas en la atención</a:t>
            </a:r>
          </a:p>
          <a:p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7. Intensificar medidas de bioseguridad y garantizar EPP</a:t>
            </a:r>
          </a:p>
          <a:p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8. Restringir las visitas</a:t>
            </a:r>
          </a:p>
          <a:p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9. Garantizar insumos para la toma, envío y transporte de muestras</a:t>
            </a:r>
          </a:p>
          <a:p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10. Disponer  de estrategias de información par la población, como líneas de atención, canales virtuales y otros</a:t>
            </a:r>
          </a:p>
          <a:p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11. Realizar la respectiva notificación inmediata de los casos</a:t>
            </a:r>
          </a:p>
          <a:p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12. Participar en la unidades de análisis convocadas por las autoridades de salud local y aportar la información requerida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8B2797B-AE81-8849-A132-4C5D8D454D1E}"/>
              </a:ext>
            </a:extLst>
          </p:cNvPr>
          <p:cNvSpPr txBox="1"/>
          <p:nvPr/>
        </p:nvSpPr>
        <p:spPr>
          <a:xfrm>
            <a:off x="1035776" y="364739"/>
            <a:ext cx="8598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</a:t>
            </a:r>
            <a:endParaRPr lang="es-CO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78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51992BF-F58D-0973-8FF3-33DB487D3D4D}"/>
              </a:ext>
            </a:extLst>
          </p:cNvPr>
          <p:cNvSpPr txBox="1"/>
          <p:nvPr/>
        </p:nvSpPr>
        <p:spPr>
          <a:xfrm>
            <a:off x="794307" y="2717676"/>
            <a:ext cx="11059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Comunicación del riesgo</a:t>
            </a:r>
          </a:p>
        </p:txBody>
      </p:sp>
    </p:spTree>
    <p:extLst>
      <p:ext uri="{BB962C8B-B14F-4D97-AF65-F5344CB8AC3E}">
        <p14:creationId xmlns:p14="http://schemas.microsoft.com/office/powerpoint/2010/main" val="163313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2BE6BDC-7924-F2C2-3A5A-D6A266FDA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285" y="348193"/>
            <a:ext cx="2971929" cy="297192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9A23126-B2FF-0896-9036-CD99E4AF3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804" y="348194"/>
            <a:ext cx="2974252" cy="297192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21E8B8F-4142-9D1A-AC11-908077812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624" y="3429000"/>
            <a:ext cx="2869444" cy="286720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EE1F651-4C3F-1D7F-589E-2AD5AE944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746" y="3361963"/>
            <a:ext cx="2974252" cy="297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5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F85521B-FBE2-D32A-E120-360039EB1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54" y="3139067"/>
            <a:ext cx="3356518" cy="335651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4B4238B-042D-B9AB-0FB1-F3FB4980F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636" y="434897"/>
            <a:ext cx="3289610" cy="328961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8D01631-B204-E184-38F1-21FC0B920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258" y="1516565"/>
            <a:ext cx="3501483" cy="350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0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51992BF-F58D-0973-8FF3-33DB487D3D4D}"/>
              </a:ext>
            </a:extLst>
          </p:cNvPr>
          <p:cNvSpPr txBox="1"/>
          <p:nvPr/>
        </p:nvSpPr>
        <p:spPr>
          <a:xfrm>
            <a:off x="794307" y="1733995"/>
            <a:ext cx="110594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 para la articulación intersectorial y gestión del riesgo</a:t>
            </a:r>
            <a:endParaRPr lang="es-MX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47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845B0C-9BE0-446C-A0BA-1958061A28F3}"/>
              </a:ext>
            </a:extLst>
          </p:cNvPr>
          <p:cNvSpPr/>
          <p:nvPr/>
        </p:nvSpPr>
        <p:spPr>
          <a:xfrm>
            <a:off x="1489367" y="1852092"/>
            <a:ext cx="9552709" cy="25545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Capacitación a los prestadores de servicios de salud, laboratorios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Asesoría y asistencia técnica a los actores del sistema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Articulación con ONG y organizaciones de base comunitaria que trabajan con poblaciones clave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Activación de la Sala de análisis del riesgo con el municipio de Medellín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48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842" y="715672"/>
            <a:ext cx="554355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1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>
            <a:extLst>
              <a:ext uri="{FF2B5EF4-FFF2-40B4-BE49-F238E27FC236}">
                <a16:creationId xmlns:a16="http://schemas.microsoft.com/office/drawing/2014/main" id="{6CD1A10D-854E-4BAC-B4A1-6A9AE91CEAF1}"/>
              </a:ext>
            </a:extLst>
          </p:cNvPr>
          <p:cNvSpPr txBox="1"/>
          <p:nvPr/>
        </p:nvSpPr>
        <p:spPr>
          <a:xfrm>
            <a:off x="543601" y="613217"/>
            <a:ext cx="114248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Medidas para la contención de casos probables de Viruela Símica</a:t>
            </a:r>
          </a:p>
          <a:p>
            <a:pPr algn="ctr"/>
            <a:r>
              <a:rPr lang="es-MX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 Salud y Protección Social</a:t>
            </a:r>
            <a:endParaRPr lang="es-CO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D13D761-36A8-425F-BCC6-9B15278DF211}"/>
              </a:ext>
            </a:extLst>
          </p:cNvPr>
          <p:cNvSpPr txBox="1"/>
          <p:nvPr/>
        </p:nvSpPr>
        <p:spPr>
          <a:xfrm>
            <a:off x="838200" y="1695450"/>
            <a:ext cx="108013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IPS</a:t>
            </a:r>
          </a:p>
          <a:p>
            <a:pPr marL="342900" indent="-342900">
              <a:buAutoNum type="arabicPeriod"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1.1 Acciones de vigilancia</a:t>
            </a:r>
          </a:p>
          <a:p>
            <a:pPr lvl="2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1.1.1. Fortalecer e intensificar la vigilancia</a:t>
            </a:r>
          </a:p>
          <a:p>
            <a:pPr lvl="2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1.1.2. Aplicar los lineamientos de vigilancia</a:t>
            </a:r>
          </a:p>
          <a:p>
            <a:pPr lvl="2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1.1.3. Realizar la notificación individual inmediata</a:t>
            </a:r>
          </a:p>
          <a:p>
            <a:pPr lvl="2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1.1.4. Realizar la obtención y envío de muestras</a:t>
            </a:r>
          </a:p>
          <a:p>
            <a:pPr marL="1257300" lvl="2" indent="-342900">
              <a:buAutoNum type="arabicPeriod"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1.2. Acciones de laboratorio</a:t>
            </a:r>
          </a:p>
          <a:p>
            <a:pPr lvl="2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1.2.1. Recolección y envío de la muestra</a:t>
            </a:r>
          </a:p>
          <a:p>
            <a:pPr marL="1257300" lvl="2" indent="-342900">
              <a:buAutoNum type="arabicPeriod"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1.3. Acciones para la prevención y control</a:t>
            </a:r>
          </a:p>
          <a:p>
            <a:pPr lvl="2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1.3.1. Reforzar y mantener las medidas estándar de protección para el manejo de casos</a:t>
            </a:r>
          </a:p>
          <a:p>
            <a:pPr marL="342900" indent="-342900">
              <a:buAutoNum type="arabicPeriod"/>
            </a:pP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23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9077818-2027-4D8B-5A66-305234FA7339}"/>
              </a:ext>
            </a:extLst>
          </p:cNvPr>
          <p:cNvSpPr txBox="1"/>
          <p:nvPr/>
        </p:nvSpPr>
        <p:spPr>
          <a:xfrm>
            <a:off x="753034" y="1240722"/>
            <a:ext cx="1065007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1.3.2. Adoptar las medidas de prevención y control de infecciones apropiadas – respiradores para los trabajadores de la salud, énfasis en el manejo seguro de ropa de cama y el manejo del medio ambiente</a:t>
            </a:r>
          </a:p>
          <a:p>
            <a:pPr lvl="2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1.3.3. Reforzar la adherencia a los protocolos de atención y entrenamiento permanente del personal de salud</a:t>
            </a:r>
          </a:p>
          <a:p>
            <a:pPr lvl="2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1.3.4. Brindar información clara a pacientes sobre las medidas de prevención y control</a:t>
            </a:r>
          </a:p>
          <a:p>
            <a:pPr lvl="1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1.4. Acciones para la atención y prestación de servicios de salud</a:t>
            </a:r>
          </a:p>
          <a:p>
            <a:pPr lvl="2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1.4.1. Implementar estrategias para la tamización de pacientes con enfermedades exantemáticas</a:t>
            </a:r>
          </a:p>
          <a:p>
            <a:pPr lvl="2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1.4.2. Fortalecer las medidas de precauciones estándar en el manejo de los pacientes</a:t>
            </a:r>
          </a:p>
          <a:p>
            <a:pPr lvl="2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1.4.3. Contar con equipos de protección personal para los profesionales de la salud</a:t>
            </a:r>
          </a:p>
          <a:p>
            <a:pPr lvl="1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37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380176" y="1777806"/>
            <a:ext cx="971203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La presentación clínica de los casos de viruela símica asociados con este brote ha sido diferente a lo documentado previamente, los casos del actual brote presentan las siguientes características clínicas: </a:t>
            </a:r>
          </a:p>
          <a:p>
            <a:pPr algn="just"/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• Presentación de unas pocas o incluso de una sola lesión </a:t>
            </a:r>
          </a:p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• Lesiones en el área genital o perineal/perianal que no se extienden a otras áreas del cuerpo </a:t>
            </a:r>
          </a:p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• Lesiones que aparecen en diferentes etapas de desarrollo (asincrónicas) </a:t>
            </a:r>
          </a:p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• La aparición de lesiones antes de la aparición de fiebre, malestar general y otros síntomas sistémicos (ausencia de período prodrómico).</a:t>
            </a:r>
          </a:p>
        </p:txBody>
      </p:sp>
    </p:spTree>
    <p:extLst>
      <p:ext uri="{BB962C8B-B14F-4D97-AF65-F5344CB8AC3E}">
        <p14:creationId xmlns:p14="http://schemas.microsoft.com/office/powerpoint/2010/main" val="238316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771983" y="939210"/>
            <a:ext cx="1085848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3. ENTIDADES TERRITORIALES DE SALUD MUNICIPALES </a:t>
            </a:r>
          </a:p>
          <a:p>
            <a:pPr algn="just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3.1. Acciones de Vigilancia en Salud Pública. </a:t>
            </a:r>
          </a:p>
          <a:p>
            <a:pPr algn="just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3.1.1. Divulgar los protocolos e instructivos que se emitan para la vigilancia de la viruela símica con las Instituciones prestadoras de salud. </a:t>
            </a: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3.1.2. Investigar todos los casos probables que ocurran en el área de su jurisdicción de acuerdo a la competencia. </a:t>
            </a:r>
          </a:p>
          <a:p>
            <a:pPr algn="just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3.1.3. Realizar la búsqueda y seguimiento de los posibles contactos de casos probables o confirmados de viruela símica, con base en los procedimientos establecidos en protocolos e instructivos de vigilancia de acuerdo a la competencia. </a:t>
            </a:r>
          </a:p>
          <a:p>
            <a:pPr algn="just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Durante el seguimiento diario informar a los contactos que ante el inicio de cualquier síntoma debe iniciar el aislamiento inmediato e informar y consultar al servicio de salud. </a:t>
            </a:r>
          </a:p>
        </p:txBody>
      </p:sp>
    </p:spTree>
    <p:extLst>
      <p:ext uri="{BB962C8B-B14F-4D97-AF65-F5344CB8AC3E}">
        <p14:creationId xmlns:p14="http://schemas.microsoft.com/office/powerpoint/2010/main" val="282711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771983" y="939210"/>
            <a:ext cx="1085848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3.2. Acciones para la Prevención y Control </a:t>
            </a:r>
          </a:p>
          <a:p>
            <a:pPr algn="just"/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3.2.1. Capacitar a las redes de prestación de servicios en medidas de prevención y control de Infecciones Asociadas a la Atención en Salud (IAAS). </a:t>
            </a:r>
          </a:p>
          <a:p>
            <a:pPr algn="just"/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3.2.2. Implementar acciones de información en salud y estrategias de educación y comunicación para la salud a nivel territorial, dirigidas a población general frente a los cuidados para prevenir la viruela símica, el manejo inicial en casa y los signos de alarma para consultar. </a:t>
            </a:r>
          </a:p>
          <a:p>
            <a:pPr algn="just"/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73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A8BEF17-7009-5A42-99CA-EBAB285F3E90}"/>
              </a:ext>
            </a:extLst>
          </p:cNvPr>
          <p:cNvSpPr txBox="1"/>
          <p:nvPr/>
        </p:nvSpPr>
        <p:spPr>
          <a:xfrm>
            <a:off x="1129552" y="653989"/>
            <a:ext cx="10381130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4. EAPB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4.1. Acciones para la prevención y control</a:t>
            </a:r>
          </a:p>
          <a:p>
            <a:pPr lvl="1" algn="just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4.1.1. Capacitar a las redes de prestación de servicios en medidas de prevención y control de Infecciones asociadas a la atención en salud (IAAS)</a:t>
            </a:r>
          </a:p>
          <a:p>
            <a:pPr lvl="1" algn="just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4.1.2. Implementar acciones de IEC dirigida a sus afiliados</a:t>
            </a:r>
          </a:p>
          <a:p>
            <a:pPr marL="800100" lvl="1" indent="-342900" algn="just">
              <a:buFont typeface="+mj-lt"/>
              <a:buAutoNum type="arabicPeriod"/>
            </a:pP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4.2. Acciones para la atención y prestación de servicios de salud</a:t>
            </a:r>
          </a:p>
          <a:p>
            <a:pPr lvl="1" algn="just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4.2.1. Disponer y difundir información entre los afiliados, sobre las redes de servicios para la atención de la viruela símica</a:t>
            </a:r>
          </a:p>
          <a:p>
            <a:pPr lvl="1" algn="just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4.2.2. Disponer y difundir información entre afiliados y prestadores de servicios de salud sobre las redes de diagnóstico</a:t>
            </a:r>
          </a:p>
          <a:p>
            <a:pPr lvl="1" algn="just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4.2.3. Socializar con la red de prestadores todas las indicaciones técnicas que el nivel nacional emita</a:t>
            </a:r>
          </a:p>
          <a:p>
            <a:pPr lvl="1" algn="just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4.2.4. Verificar la capacidad técnica y administrativa de la red de prestadores para garantizar la atención de los casos y el control del evento</a:t>
            </a:r>
          </a:p>
          <a:p>
            <a:pPr lvl="1" algn="just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4.2.5. Verificar que los prestadores garanticen la accesibilidad, oportunidad, seguridad, pertinencia y continuidad de la atención en salud de los casos</a:t>
            </a:r>
          </a:p>
        </p:txBody>
      </p:sp>
    </p:spTree>
    <p:extLst>
      <p:ext uri="{BB962C8B-B14F-4D97-AF65-F5344CB8AC3E}">
        <p14:creationId xmlns:p14="http://schemas.microsoft.com/office/powerpoint/2010/main" val="301931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7DCBA69E-4573-425A-9FAA-778FDA552D03}"/>
              </a:ext>
            </a:extLst>
          </p:cNvPr>
          <p:cNvSpPr txBox="1">
            <a:spLocks/>
          </p:cNvSpPr>
          <p:nvPr/>
        </p:nvSpPr>
        <p:spPr>
          <a:xfrm>
            <a:off x="1101634" y="2886955"/>
            <a:ext cx="10348686" cy="9812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4724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Sanidad portuaria</a:t>
            </a:r>
            <a:endParaRPr lang="es-MX" sz="4724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96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/>
          <p:cNvSpPr/>
          <p:nvPr/>
        </p:nvSpPr>
        <p:spPr>
          <a:xfrm>
            <a:off x="827404" y="786805"/>
            <a:ext cx="1067187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OPERADORES PORTUARIOS Y AEROPORTUARIOS </a:t>
            </a:r>
          </a:p>
          <a:p>
            <a:pPr algn="just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5.1. Acciones en los Puntos de Entrada y Pasos Fronterizos </a:t>
            </a:r>
          </a:p>
          <a:p>
            <a:pPr algn="just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5.1.1. Capacitar al personal responsable de las operaciones en el punto de entrada sobre las medidas de prevención y brindar recomendaciones para la actuación y la viruela símica. </a:t>
            </a:r>
          </a:p>
          <a:p>
            <a:pPr algn="just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5.1.2. Brindar información permanente a los usuarios del servicio portuario respecto a las medidas estándares de protección </a:t>
            </a:r>
          </a:p>
          <a:p>
            <a:pPr algn="just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5.1.3. Mantener las condiciones sanitarias e higiénicas del punto de entrada. </a:t>
            </a:r>
          </a:p>
          <a:p>
            <a:pPr algn="just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5.1.4. Actualizar los planes de emergencia y contingencia. </a:t>
            </a:r>
          </a:p>
          <a:p>
            <a:pPr algn="just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5.1.5. Realizar la adecuada articulación con los actores responsables en sanidad portuaria. </a:t>
            </a:r>
          </a:p>
          <a:p>
            <a:pPr algn="just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08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7DCBA69E-4573-425A-9FAA-778FDA552D03}"/>
              </a:ext>
            </a:extLst>
          </p:cNvPr>
          <p:cNvSpPr txBox="1">
            <a:spLocks/>
          </p:cNvSpPr>
          <p:nvPr/>
        </p:nvSpPr>
        <p:spPr>
          <a:xfrm>
            <a:off x="1021080" y="2810829"/>
            <a:ext cx="10515600" cy="9970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MX" sz="6600" b="1" dirty="0">
                <a:solidFill>
                  <a:schemeClr val="bg1"/>
                </a:solidFill>
                <a:latin typeface="Arial Black" panose="020B0A04020102020204" pitchFamily="34" charset="0"/>
              </a:rPr>
              <a:t>GRACIAS</a:t>
            </a:r>
            <a:endParaRPr lang="es-CO" sz="6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83484" y="5030012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89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51992BF-F58D-0973-8FF3-33DB487D3D4D}"/>
              </a:ext>
            </a:extLst>
          </p:cNvPr>
          <p:cNvSpPr txBox="1"/>
          <p:nvPr/>
        </p:nvSpPr>
        <p:spPr>
          <a:xfrm>
            <a:off x="794307" y="2650768"/>
            <a:ext cx="11059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Vigilancia epidemiológica</a:t>
            </a:r>
            <a:endParaRPr lang="es-MX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52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C1496CF-77C7-45F5-8BFE-31E978D735ED}"/>
              </a:ext>
            </a:extLst>
          </p:cNvPr>
          <p:cNvGraphicFramePr/>
          <p:nvPr>
            <p:extLst/>
          </p:nvPr>
        </p:nvGraphicFramePr>
        <p:xfrm>
          <a:off x="238367" y="719666"/>
          <a:ext cx="1170158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D4E58D0-8E04-4BCC-9747-29581285C9FE}"/>
              </a:ext>
            </a:extLst>
          </p:cNvPr>
          <p:cNvSpPr txBox="1"/>
          <p:nvPr/>
        </p:nvSpPr>
        <p:spPr>
          <a:xfrm>
            <a:off x="617902" y="5082292"/>
            <a:ext cx="68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1970</a:t>
            </a:r>
            <a:endParaRPr lang="es-CO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A1900E-B2D8-4DE7-B379-6427756CD6E5}"/>
              </a:ext>
            </a:extLst>
          </p:cNvPr>
          <p:cNvSpPr txBox="1"/>
          <p:nvPr/>
        </p:nvSpPr>
        <p:spPr>
          <a:xfrm>
            <a:off x="4024536" y="5099542"/>
            <a:ext cx="769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2017</a:t>
            </a:r>
            <a:endParaRPr lang="es-CO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0CDD8B4-8520-48D3-B80C-B9A20DDE8DF6}"/>
              </a:ext>
            </a:extLst>
          </p:cNvPr>
          <p:cNvSpPr txBox="1"/>
          <p:nvPr/>
        </p:nvSpPr>
        <p:spPr>
          <a:xfrm>
            <a:off x="2378144" y="5099205"/>
            <a:ext cx="68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2003</a:t>
            </a:r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1260A52-C47A-4C0C-AAA8-36CCC92D7B63}"/>
              </a:ext>
            </a:extLst>
          </p:cNvPr>
          <p:cNvSpPr txBox="1"/>
          <p:nvPr/>
        </p:nvSpPr>
        <p:spPr>
          <a:xfrm>
            <a:off x="5862883" y="5055216"/>
            <a:ext cx="769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2018</a:t>
            </a:r>
            <a:endParaRPr lang="es-CO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98BDB21-169C-4DB2-82D2-67626D0BB340}"/>
              </a:ext>
            </a:extLst>
          </p:cNvPr>
          <p:cNvSpPr txBox="1"/>
          <p:nvPr/>
        </p:nvSpPr>
        <p:spPr>
          <a:xfrm>
            <a:off x="7524764" y="5054824"/>
            <a:ext cx="769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2019</a:t>
            </a:r>
            <a:endParaRPr lang="es-CO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7B996F5-D974-4FEC-8E03-3EB2ACECBA47}"/>
              </a:ext>
            </a:extLst>
          </p:cNvPr>
          <p:cNvSpPr txBox="1"/>
          <p:nvPr/>
        </p:nvSpPr>
        <p:spPr>
          <a:xfrm>
            <a:off x="10915578" y="5037897"/>
            <a:ext cx="769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2022</a:t>
            </a:r>
            <a:endParaRPr lang="es-CO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E58C128-E630-4153-8B12-4B35AAAE4038}"/>
              </a:ext>
            </a:extLst>
          </p:cNvPr>
          <p:cNvSpPr txBox="1"/>
          <p:nvPr/>
        </p:nvSpPr>
        <p:spPr>
          <a:xfrm>
            <a:off x="9225843" y="5037894"/>
            <a:ext cx="769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2021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7401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2176</TotalTime>
  <Words>3525</Words>
  <Application>Microsoft Office PowerPoint</Application>
  <PresentationFormat>Panorámica</PresentationFormat>
  <Paragraphs>428</Paragraphs>
  <Slides>75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75</vt:i4>
      </vt:variant>
    </vt:vector>
  </HeadingPairs>
  <TitlesOfParts>
    <vt:vector size="87" baseType="lpstr">
      <vt:lpstr>Arial</vt:lpstr>
      <vt:lpstr>Arial</vt:lpstr>
      <vt:lpstr>Arial Black</vt:lpstr>
      <vt:lpstr>Arial Narrow</vt:lpstr>
      <vt:lpstr>Calibri</vt:lpstr>
      <vt:lpstr>Calibri Light</vt:lpstr>
      <vt:lpstr>GeoEditRegular</vt:lpstr>
      <vt:lpstr>inherit</vt:lpstr>
      <vt:lpstr>Open Sans</vt:lpstr>
      <vt:lpstr>proxima-nova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CONSIDERACIONES DE BIOCONTENCIÓN</vt:lpstr>
      <vt:lpstr>CONSIDERACIONES DE BIOCUSTODIA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AMPARO LILIANA SABOGAL APOLINAR</cp:lastModifiedBy>
  <cp:revision>195</cp:revision>
  <dcterms:created xsi:type="dcterms:W3CDTF">2021-03-16T14:58:36Z</dcterms:created>
  <dcterms:modified xsi:type="dcterms:W3CDTF">2022-08-02T15:56:41Z</dcterms:modified>
</cp:coreProperties>
</file>